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80" r:id="rId4"/>
    <p:sldId id="292" r:id="rId5"/>
    <p:sldId id="315" r:id="rId6"/>
    <p:sldId id="302" r:id="rId7"/>
    <p:sldId id="310" r:id="rId8"/>
    <p:sldId id="293" r:id="rId9"/>
    <p:sldId id="295" r:id="rId10"/>
    <p:sldId id="316" r:id="rId11"/>
    <p:sldId id="31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9729"/>
    <a:srgbClr val="6AC2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Stile scuro 2 - Colore 5/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 autoAdjust="0"/>
    <p:restoredTop sz="67279"/>
  </p:normalViewPr>
  <p:slideViewPr>
    <p:cSldViewPr snapToGrid="0">
      <p:cViewPr varScale="1">
        <p:scale>
          <a:sx n="64" d="100"/>
          <a:sy n="64" d="100"/>
        </p:scale>
        <p:origin x="184" y="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45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532C70-7850-9047-A2F6-3061140CD227}" type="datetimeFigureOut">
              <a:rPr lang="en-US" smtClean="0"/>
              <a:t>1/14/18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55BE32-68C1-114D-9D8F-4C5579DC1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43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6AA5C6E1-880C-4E04-8C56-59F630F289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A8E45348-4923-4DBF-91D3-8A088A05DB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8CFF6EE8-9532-463B-A6AC-F6BCF71DE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9F3E0-1B58-426F-9CF6-C1BE463D86FC}" type="datetimeFigureOut">
              <a:rPr lang="en-GB" smtClean="0"/>
              <a:t>14/01/2018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07468529-3206-44F2-AD58-368982CB8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6546CA7E-8B23-4A16-82AD-F49C2EDA1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0C1C2-D898-4D48-AF5E-D5C0A451C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877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BA18C50F-3436-40D9-B911-87D50C013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="" xmlns:a16="http://schemas.microsoft.com/office/drawing/2014/main" id="{455F43EB-B1C8-4C2F-8B94-6BCD99C02C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62A6A9B3-1DC8-4EBB-A98E-057B10921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9F3E0-1B58-426F-9CF6-C1BE463D86FC}" type="datetimeFigureOut">
              <a:rPr lang="en-GB" smtClean="0"/>
              <a:t>14/01/2018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596A8474-BE1E-402C-97DA-C707E93B2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0E87A254-D0D1-4BCA-9D31-9B8104708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0C1C2-D898-4D48-AF5E-D5C0A451C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3664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="" xmlns:a16="http://schemas.microsoft.com/office/drawing/2014/main" id="{1FCE98FC-9EDB-431E-9208-CE570A3CAB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="" xmlns:a16="http://schemas.microsoft.com/office/drawing/2014/main" id="{170675FA-98D4-4DA6-A382-551079C08B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535C078E-174C-491C-84E5-39C82DD76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9F3E0-1B58-426F-9CF6-C1BE463D86FC}" type="datetimeFigureOut">
              <a:rPr lang="en-GB" smtClean="0"/>
              <a:t>14/01/2018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A46C57D6-8162-4AD1-88FF-510C9B900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38ADB9C9-2429-4A13-9FC3-3EEE36588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0C1C2-D898-4D48-AF5E-D5C0A451C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224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9E7172EE-CE59-49EA-B448-0F3AC2458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434B86B9-37A3-45D2-8F06-68B5F641E9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A35EE01B-44F2-4655-A9B5-A19ECCC88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9F3E0-1B58-426F-9CF6-C1BE463D86FC}" type="datetimeFigureOut">
              <a:rPr lang="en-GB" smtClean="0"/>
              <a:t>14/01/2018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160267E8-95AB-4A8C-94F1-742D2CDC2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DDD38D6E-457B-4977-8969-DFA4FDF37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0C1C2-D898-4D48-AF5E-D5C0A451C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5129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830D6502-B2CE-42D5-994E-A0FF0565E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978A19A9-18D5-4AD7-8189-2DF1A6EA49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465B7FBC-EB1F-451E-B1A7-27D661631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9F3E0-1B58-426F-9CF6-C1BE463D86FC}" type="datetimeFigureOut">
              <a:rPr lang="en-GB" smtClean="0"/>
              <a:t>14/01/2018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8CBE04EC-DB81-4EB6-9CA8-FBED9B8FD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AB46C410-E8C6-4104-99FF-81AA68AED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0C1C2-D898-4D48-AF5E-D5C0A451C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279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CF5C97DB-B87A-4989-847B-05AEB7C1C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D1E38842-42C8-461C-8F6C-D5D581C8F9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contenuto 3">
            <a:extLst>
              <a:ext uri="{FF2B5EF4-FFF2-40B4-BE49-F238E27FC236}">
                <a16:creationId xmlns="" xmlns:a16="http://schemas.microsoft.com/office/drawing/2014/main" id="{306A2EA1-A820-4F2E-A8B4-3C7AAB784D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679C7FDE-1D34-4F6E-A5EF-FC902DCC1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9F3E0-1B58-426F-9CF6-C1BE463D86FC}" type="datetimeFigureOut">
              <a:rPr lang="en-GB" smtClean="0"/>
              <a:t>14/01/2018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1A4AE2CC-6423-466C-AEEA-08C9DCF63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EC0997A8-2B11-4908-BB62-4F353751F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0C1C2-D898-4D48-AF5E-D5C0A451C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855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12143478-0C67-4513-8077-42A6314A7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8D845296-5FAD-46EC-8E82-B5D939A6C1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="" xmlns:a16="http://schemas.microsoft.com/office/drawing/2014/main" id="{1086891E-26CA-4A39-8EB4-92E3882572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testo 4">
            <a:extLst>
              <a:ext uri="{FF2B5EF4-FFF2-40B4-BE49-F238E27FC236}">
                <a16:creationId xmlns="" xmlns:a16="http://schemas.microsoft.com/office/drawing/2014/main" id="{BF587F65-F445-4A0C-B73E-44385CB0AB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="" xmlns:a16="http://schemas.microsoft.com/office/drawing/2014/main" id="{117BD438-1BAC-41AF-8B3E-0DF425BA1D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7" name="Segnaposto data 6">
            <a:extLst>
              <a:ext uri="{FF2B5EF4-FFF2-40B4-BE49-F238E27FC236}">
                <a16:creationId xmlns="" xmlns:a16="http://schemas.microsoft.com/office/drawing/2014/main" id="{65121A0D-044D-4DC9-8BCC-1AD8EB33C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9F3E0-1B58-426F-9CF6-C1BE463D86FC}" type="datetimeFigureOut">
              <a:rPr lang="en-GB" smtClean="0"/>
              <a:t>14/01/2018</a:t>
            </a:fld>
            <a:endParaRPr lang="en-GB"/>
          </a:p>
        </p:txBody>
      </p:sp>
      <p:sp>
        <p:nvSpPr>
          <p:cNvPr id="8" name="Segnaposto piè di pagina 7">
            <a:extLst>
              <a:ext uri="{FF2B5EF4-FFF2-40B4-BE49-F238E27FC236}">
                <a16:creationId xmlns="" xmlns:a16="http://schemas.microsoft.com/office/drawing/2014/main" id="{FD1EEAF9-C641-418D-A70D-C145FD31F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="" xmlns:a16="http://schemas.microsoft.com/office/drawing/2014/main" id="{C27FAD5B-5363-449E-9273-7D14BE9DC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0C1C2-D898-4D48-AF5E-D5C0A451C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810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F469A57E-0BD9-48CD-9780-1673F47BC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data 2">
            <a:extLst>
              <a:ext uri="{FF2B5EF4-FFF2-40B4-BE49-F238E27FC236}">
                <a16:creationId xmlns="" xmlns:a16="http://schemas.microsoft.com/office/drawing/2014/main" id="{720AF1A4-244A-45B2-9192-DB59B2297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9F3E0-1B58-426F-9CF6-C1BE463D86FC}" type="datetimeFigureOut">
              <a:rPr lang="en-GB" smtClean="0"/>
              <a:t>14/01/2018</a:t>
            </a:fld>
            <a:endParaRPr lang="en-GB"/>
          </a:p>
        </p:txBody>
      </p:sp>
      <p:sp>
        <p:nvSpPr>
          <p:cNvPr id="4" name="Segnaposto piè di pagina 3">
            <a:extLst>
              <a:ext uri="{FF2B5EF4-FFF2-40B4-BE49-F238E27FC236}">
                <a16:creationId xmlns="" xmlns:a16="http://schemas.microsoft.com/office/drawing/2014/main" id="{E8133FE9-FD19-42F0-B402-B8849F5DE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="" xmlns:a16="http://schemas.microsoft.com/office/drawing/2014/main" id="{8C7EE253-D8DD-42FE-8F9A-8C03C4360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0C1C2-D898-4D48-AF5E-D5C0A451C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436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="" xmlns:a16="http://schemas.microsoft.com/office/drawing/2014/main" id="{9D09DB87-D2F1-4563-AEAF-2A9BAA713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9F3E0-1B58-426F-9CF6-C1BE463D86FC}" type="datetimeFigureOut">
              <a:rPr lang="en-GB" smtClean="0"/>
              <a:t>14/01/2018</a:t>
            </a:fld>
            <a:endParaRPr lang="en-GB"/>
          </a:p>
        </p:txBody>
      </p:sp>
      <p:sp>
        <p:nvSpPr>
          <p:cNvPr id="3" name="Segnaposto piè di pagina 2">
            <a:extLst>
              <a:ext uri="{FF2B5EF4-FFF2-40B4-BE49-F238E27FC236}">
                <a16:creationId xmlns="" xmlns:a16="http://schemas.microsoft.com/office/drawing/2014/main" id="{BD16122C-38A2-45C5-9322-C4762422E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="" xmlns:a16="http://schemas.microsoft.com/office/drawing/2014/main" id="{8BBB5663-1E3E-4513-A31C-12B58C996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0C1C2-D898-4D48-AF5E-D5C0A451C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8164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1517BA06-0B65-4424-84E1-99DADAF18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5D89946C-EEAD-4DB2-BDE2-43CD9A36E3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="" xmlns:a16="http://schemas.microsoft.com/office/drawing/2014/main" id="{ED001FC1-9412-4712-B981-5909A25AFE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08473661-D0A6-4CFB-8D7C-A14DB50D2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9F3E0-1B58-426F-9CF6-C1BE463D86FC}" type="datetimeFigureOut">
              <a:rPr lang="en-GB" smtClean="0"/>
              <a:t>14/01/2018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E982E8F1-4A69-463F-8B57-5DF0A98BD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C23763CA-FDD6-475E-85DC-5ADCB05A2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0C1C2-D898-4D48-AF5E-D5C0A451C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2350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8D520017-616F-4511-9A4C-BEE31CC72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immagine 2">
            <a:extLst>
              <a:ext uri="{FF2B5EF4-FFF2-40B4-BE49-F238E27FC236}">
                <a16:creationId xmlns="" xmlns:a16="http://schemas.microsoft.com/office/drawing/2014/main" id="{591C5BE3-7D0E-44CA-B325-D94550ADF3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="" xmlns:a16="http://schemas.microsoft.com/office/drawing/2014/main" id="{479251E8-A52C-440D-BA78-89AAB4BFA1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AE3DDB06-A994-4600-B0D4-DBB94E229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9F3E0-1B58-426F-9CF6-C1BE463D86FC}" type="datetimeFigureOut">
              <a:rPr lang="en-GB" smtClean="0"/>
              <a:t>14/01/2018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DB19CAB8-C5A7-4910-91C9-B3E31EC35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C8E65927-DFF7-4568-B42A-B6A8BF0F7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0C1C2-D898-4D48-AF5E-D5C0A451C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214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="" xmlns:a16="http://schemas.microsoft.com/office/drawing/2014/main" id="{CAA58D58-D40A-4A0E-807B-CBFA9A9A4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D5816F81-D215-4B50-BD98-A2AD198E2D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5AAAA20A-C641-45B5-B420-1310D033C7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9F3E0-1B58-426F-9CF6-C1BE463D86FC}" type="datetimeFigureOut">
              <a:rPr lang="en-GB" smtClean="0"/>
              <a:t>14/01/2018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119B4756-2E98-4AF3-B3F6-5CDA5C0A8F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C703526A-F864-44BF-8A7F-0FA45A6D32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0C1C2-D898-4D48-AF5E-D5C0A451C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736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113A3308-D484-403B-BC90-B92988D595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6424"/>
            <a:ext cx="9144000" cy="2387600"/>
          </a:xfrm>
        </p:spPr>
        <p:txBody>
          <a:bodyPr>
            <a:normAutofit/>
          </a:bodyPr>
          <a:lstStyle/>
          <a:p>
            <a:pPr algn="l"/>
            <a:r>
              <a:rPr lang="it-IT" b="1" dirty="0" smtClean="0"/>
              <a:t>T3.4 EOSC-</a:t>
            </a:r>
            <a:r>
              <a:rPr lang="it-IT" b="1" dirty="0" err="1" smtClean="0"/>
              <a:t>hub</a:t>
            </a:r>
            <a:r>
              <a:rPr lang="it-IT" b="1" smtClean="0"/>
              <a:t> </a:t>
            </a:r>
            <a:r>
              <a:rPr lang="it-IT" b="1" err="1" smtClean="0"/>
              <a:t>Events</a:t>
            </a:r>
            <a:endParaRPr lang="en-GB" b="1"/>
          </a:p>
        </p:txBody>
      </p:sp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F2CAC938-23D4-43B6-A40B-574AF1A56A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42547"/>
            <a:ext cx="9144000" cy="1655762"/>
          </a:xfrm>
        </p:spPr>
        <p:txBody>
          <a:bodyPr/>
          <a:lstStyle/>
          <a:p>
            <a:pPr algn="l"/>
            <a:r>
              <a:rPr lang="it-IT" smtClean="0"/>
              <a:t>Sara </a:t>
            </a:r>
            <a:r>
              <a:rPr lang="it-IT" err="1" smtClean="0"/>
              <a:t>Garavelli</a:t>
            </a:r>
            <a:r>
              <a:rPr lang="it-IT" smtClean="0"/>
              <a:t>, Trust-IT Services</a:t>
            </a:r>
          </a:p>
          <a:p>
            <a:pPr algn="l"/>
            <a:r>
              <a:rPr lang="it-IT" err="1" smtClean="0"/>
              <a:t>s.garavelli@trust-itservices.com</a:t>
            </a:r>
            <a:endParaRPr lang="it-IT" smtClean="0"/>
          </a:p>
          <a:p>
            <a:pPr algn="l"/>
            <a:r>
              <a:rPr lang="it-IT" smtClean="0"/>
              <a:t>Amsterdam</a:t>
            </a:r>
            <a:r>
              <a:rPr lang="it-IT"/>
              <a:t>, </a:t>
            </a:r>
            <a:r>
              <a:rPr lang="it-IT" smtClean="0"/>
              <a:t>9 </a:t>
            </a:r>
            <a:r>
              <a:rPr lang="it-IT" err="1"/>
              <a:t>January</a:t>
            </a:r>
            <a:r>
              <a:rPr lang="it-IT"/>
              <a:t>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20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Risks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06883" y="2620550"/>
            <a:ext cx="3077633" cy="209315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20K x year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DI4R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1 All hands meeting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Public </a:t>
            </a:r>
            <a:r>
              <a:rPr lang="en-US" dirty="0" err="1" smtClean="0">
                <a:solidFill>
                  <a:srgbClr val="FF0000"/>
                </a:solidFill>
              </a:rPr>
              <a:t>einfra</a:t>
            </a:r>
            <a:r>
              <a:rPr lang="en-US" dirty="0" smtClean="0">
                <a:solidFill>
                  <a:srgbClr val="FF0000"/>
                </a:solidFill>
              </a:rPr>
              <a:t> day 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2D30556C-1044-4E74-BB9A-2ABEE137DD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0063681"/>
              </p:ext>
            </p:extLst>
          </p:nvPr>
        </p:nvGraphicFramePr>
        <p:xfrm>
          <a:off x="658283" y="2891790"/>
          <a:ext cx="7476067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587">
                  <a:extLst>
                    <a:ext uri="{9D8B030D-6E8A-4147-A177-3AD203B41FA5}">
                      <a16:colId xmlns:a16="http://schemas.microsoft.com/office/drawing/2014/main" xmlns="" val="548048112"/>
                    </a:ext>
                  </a:extLst>
                </a:gridCol>
                <a:gridCol w="4827730">
                  <a:extLst>
                    <a:ext uri="{9D8B030D-6E8A-4147-A177-3AD203B41FA5}">
                      <a16:colId xmlns:a16="http://schemas.microsoft.com/office/drawing/2014/main" xmlns="" val="3815075341"/>
                    </a:ext>
                  </a:extLst>
                </a:gridCol>
                <a:gridCol w="1428750">
                  <a:extLst>
                    <a:ext uri="{9D8B030D-6E8A-4147-A177-3AD203B41FA5}">
                      <a16:colId xmlns:a16="http://schemas.microsoft.com/office/drawing/2014/main" xmlns="" val="17953343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Budget Owner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Description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Budget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8694218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dirty="0" smtClean="0"/>
                        <a:t>TRUST-IT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 EOSC-HUB Flagship Events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8009991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dirty="0" smtClean="0"/>
                        <a:t>TRUST-IT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Audio Visual Support (at 2 flagship events)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17187809"/>
                  </a:ext>
                </a:extLst>
              </a:tr>
              <a:tr h="358837">
                <a:tc>
                  <a:txBody>
                    <a:bodyPr/>
                    <a:lstStyle/>
                    <a:p>
                      <a:r>
                        <a:rPr lang="en-GB" dirty="0" smtClean="0"/>
                        <a:t>TRUST-IT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EOSC-Hub @ Third Party Events (over 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79733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dirty="0" smtClean="0"/>
                        <a:t>EGI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EOSC-Hub Communication Material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57,500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1058333" y="1719262"/>
            <a:ext cx="10515600" cy="5175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No budget allocated for internal meetings</a:t>
            </a:r>
          </a:p>
          <a:p>
            <a:r>
              <a:rPr lang="en-US" smtClean="0"/>
              <a:t>Budget allocated only for 2 flagship events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85750" y="3390900"/>
            <a:ext cx="8001000" cy="552450"/>
          </a:xfrm>
          <a:prstGeom prst="rect">
            <a:avLst/>
          </a:prstGeom>
          <a:noFill/>
          <a:ln w="34925">
            <a:solidFill>
              <a:srgbClr val="6397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208617" y="5097463"/>
            <a:ext cx="10145183" cy="1760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0000"/>
                </a:solidFill>
              </a:rPr>
              <a:t>Mitigation plan: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Registration fee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Sponsors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Budget coming from A/V support, 3</a:t>
            </a:r>
            <a:r>
              <a:rPr lang="en-US" baseline="30000" dirty="0" smtClean="0">
                <a:solidFill>
                  <a:srgbClr val="FF0000"/>
                </a:solidFill>
              </a:rPr>
              <a:t>rd</a:t>
            </a:r>
            <a:r>
              <a:rPr lang="en-US" dirty="0" smtClean="0">
                <a:solidFill>
                  <a:srgbClr val="FF0000"/>
                </a:solidFill>
              </a:rPr>
              <a:t> party events, Comm. Material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17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Events budget for 2018 - simulation</a:t>
            </a:r>
            <a:endParaRPr lang="en-US" b="1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2D30556C-1044-4E74-BB9A-2ABEE137DD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28110"/>
              </p:ext>
            </p:extLst>
          </p:nvPr>
        </p:nvGraphicFramePr>
        <p:xfrm>
          <a:off x="556683" y="1352422"/>
          <a:ext cx="11078633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3721"/>
                <a:gridCol w="2454442"/>
                <a:gridCol w="3513221">
                  <a:extLst>
                    <a:ext uri="{9D8B030D-6E8A-4147-A177-3AD203B41FA5}">
                      <a16:colId xmlns:a16="http://schemas.microsoft.com/office/drawing/2014/main" xmlns="" val="3815075341"/>
                    </a:ext>
                  </a:extLst>
                </a:gridCol>
                <a:gridCol w="2165684">
                  <a:extLst>
                    <a:ext uri="{9D8B030D-6E8A-4147-A177-3AD203B41FA5}">
                      <a16:colId xmlns:a16="http://schemas.microsoft.com/office/drawing/2014/main" xmlns="" val="1795334367"/>
                    </a:ext>
                  </a:extLst>
                </a:gridCol>
                <a:gridCol w="1231565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Events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Event</a:t>
                      </a:r>
                      <a:r>
                        <a:rPr lang="en-GB" baseline="0" dirty="0" smtClean="0"/>
                        <a:t> Cost (€)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Budget</a:t>
                      </a:r>
                      <a:r>
                        <a:rPr lang="en-GB" baseline="0" dirty="0" smtClean="0"/>
                        <a:t> Source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Total</a:t>
                      </a:r>
                      <a:r>
                        <a:rPr lang="en-GB" baseline="0" dirty="0" smtClean="0"/>
                        <a:t> Budget available (€)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Budget Owner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8694218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dirty="0" smtClean="0"/>
                        <a:t>Public launch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Venue offered</a:t>
                      </a:r>
                      <a:r>
                        <a:rPr lang="en-GB" baseline="0" dirty="0" smtClean="0"/>
                        <a:t> by the EC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8009991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dirty="0" smtClean="0"/>
                        <a:t>Public </a:t>
                      </a:r>
                      <a:r>
                        <a:rPr lang="en-GB" dirty="0" err="1" smtClean="0"/>
                        <a:t>einfra</a:t>
                      </a:r>
                      <a:r>
                        <a:rPr lang="en-GB" dirty="0" smtClean="0"/>
                        <a:t> day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c.a. 20K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Sponsored by participating initiatives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EOSC-Hub Communication Material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5K€</a:t>
                      </a:r>
                      <a:r>
                        <a:rPr lang="en-GB" baseline="0" dirty="0" smtClean="0"/>
                        <a:t> each (15K€)</a:t>
                      </a:r>
                      <a:endParaRPr lang="en-GB" dirty="0" smtClean="0"/>
                    </a:p>
                    <a:p>
                      <a:pPr algn="l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Participating</a:t>
                      </a:r>
                      <a:r>
                        <a:rPr lang="en-GB" baseline="0" dirty="0" smtClean="0"/>
                        <a:t> initiatives</a:t>
                      </a:r>
                      <a:endParaRPr lang="en-GB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dirty="0" smtClean="0"/>
                        <a:t>All Hands meeting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OPTION</a:t>
                      </a:r>
                      <a:r>
                        <a:rPr lang="en-GB" baseline="0" dirty="0" smtClean="0"/>
                        <a:t> A (hosted for free by a partner) 20K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WP1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2 EOSC-HUB Flagship Events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17,000</a:t>
                      </a:r>
                    </a:p>
                    <a:p>
                      <a:r>
                        <a:rPr lang="en-GB" dirty="0" smtClean="0"/>
                        <a:t>5,000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EGI</a:t>
                      </a:r>
                    </a:p>
                    <a:p>
                      <a:r>
                        <a:rPr lang="en-GB" dirty="0" smtClean="0"/>
                        <a:t>TRUST-IT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17187809"/>
                  </a:ext>
                </a:extLst>
              </a:tr>
              <a:tr h="3588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All Hands 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OPTION</a:t>
                      </a:r>
                      <a:r>
                        <a:rPr lang="en-GB" baseline="0" dirty="0" smtClean="0"/>
                        <a:t> B (venue to be rented) c.a. 50K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WP1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2 EOSC-HUB Flagship Events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Registration fee?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17,000</a:t>
                      </a:r>
                    </a:p>
                    <a:p>
                      <a:r>
                        <a:rPr lang="en-GB" dirty="0" smtClean="0"/>
                        <a:t>5,000</a:t>
                      </a:r>
                    </a:p>
                    <a:p>
                      <a:r>
                        <a:rPr lang="en-GB" dirty="0" smtClean="0"/>
                        <a:t>150€ x person (considering</a:t>
                      </a:r>
                      <a:r>
                        <a:rPr lang="en-GB" baseline="0" dirty="0" smtClean="0"/>
                        <a:t> 200 </a:t>
                      </a:r>
                      <a:r>
                        <a:rPr lang="en-GB" baseline="0" dirty="0" err="1" smtClean="0"/>
                        <a:t>ppl</a:t>
                      </a:r>
                      <a:r>
                        <a:rPr lang="en-GB" baseline="0" dirty="0" smtClean="0"/>
                        <a:t>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79733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Innov</a:t>
                      </a:r>
                      <a:r>
                        <a:rPr lang="en-GB" dirty="0" smtClean="0"/>
                        <a:t> management workshop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Innovation Management Workshop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r>
                        <a:rPr lang="en-GB" baseline="0" dirty="0" smtClean="0"/>
                        <a:t>,000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EGI</a:t>
                      </a:r>
                      <a:endParaRPr lang="en-GB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dirty="0" smtClean="0"/>
                        <a:t>DI4R2018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20K€</a:t>
                      </a:r>
                      <a:r>
                        <a:rPr lang="en-GB" baseline="0" dirty="0" smtClean="0"/>
                        <a:t> (EOSC-hub contribution)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 EOSC-HUB Flagship Events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EOSC-Hub Communication Material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15,000</a:t>
                      </a:r>
                    </a:p>
                    <a:p>
                      <a:r>
                        <a:rPr lang="en-GB" dirty="0" smtClean="0"/>
                        <a:t>5,000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TRUST-IT</a:t>
                      </a:r>
                    </a:p>
                    <a:p>
                      <a:r>
                        <a:rPr lang="en-GB" dirty="0" smtClean="0"/>
                        <a:t>EGI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979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6DF60DF5-0391-4DF4-8E47-9017AD9C8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2090" y="851686"/>
            <a:ext cx="10515600" cy="1325563"/>
          </a:xfrm>
        </p:spPr>
        <p:txBody>
          <a:bodyPr/>
          <a:lstStyle/>
          <a:p>
            <a:r>
              <a:rPr lang="it-IT" b="1" err="1" smtClean="0"/>
              <a:t>Outline</a:t>
            </a:r>
            <a:endParaRPr lang="en-GB" b="1"/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87BD2347-FBFF-47B0-A459-A434842EA3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090" y="1994005"/>
            <a:ext cx="10134600" cy="4254395"/>
          </a:xfrm>
        </p:spPr>
        <p:txBody>
          <a:bodyPr>
            <a:normAutofit/>
          </a:bodyPr>
          <a:lstStyle/>
          <a:p>
            <a:r>
              <a:rPr lang="it-IT" sz="3200" dirty="0" err="1"/>
              <a:t>Objectives</a:t>
            </a:r>
            <a:endParaRPr lang="it-IT" sz="3200" dirty="0"/>
          </a:p>
          <a:p>
            <a:r>
              <a:rPr lang="it-IT" sz="3200" dirty="0" err="1"/>
              <a:t>Partners</a:t>
            </a:r>
            <a:r>
              <a:rPr lang="it-IT" sz="3200" dirty="0"/>
              <a:t>’ </a:t>
            </a:r>
            <a:r>
              <a:rPr lang="it-IT" sz="3200" dirty="0" err="1"/>
              <a:t>roles</a:t>
            </a:r>
            <a:r>
              <a:rPr lang="it-IT" sz="3200" dirty="0"/>
              <a:t> &amp; </a:t>
            </a:r>
            <a:r>
              <a:rPr lang="it-IT" sz="3200" dirty="0" err="1" smtClean="0"/>
              <a:t>effort</a:t>
            </a:r>
            <a:endParaRPr lang="it-IT" sz="3200" dirty="0" smtClean="0"/>
          </a:p>
          <a:p>
            <a:r>
              <a:rPr lang="it-IT" sz="3200" dirty="0" smtClean="0"/>
              <a:t>Task </a:t>
            </a:r>
            <a:r>
              <a:rPr lang="it-IT" sz="3200" dirty="0" err="1" smtClean="0"/>
              <a:t>results</a:t>
            </a:r>
            <a:r>
              <a:rPr lang="it-IT" sz="3200" dirty="0" smtClean="0"/>
              <a:t> &amp; </a:t>
            </a:r>
            <a:r>
              <a:rPr lang="it-IT" sz="3200" dirty="0" err="1" smtClean="0"/>
              <a:t>key</a:t>
            </a:r>
            <a:r>
              <a:rPr lang="it-IT" sz="3200" dirty="0" smtClean="0"/>
              <a:t> </a:t>
            </a:r>
            <a:r>
              <a:rPr lang="it-IT" sz="3200" dirty="0" err="1" smtClean="0"/>
              <a:t>exploitable</a:t>
            </a:r>
            <a:r>
              <a:rPr lang="it-IT" sz="3200" dirty="0" smtClean="0"/>
              <a:t> </a:t>
            </a:r>
            <a:r>
              <a:rPr lang="it-IT" sz="3200" dirty="0" err="1" smtClean="0"/>
              <a:t>results</a:t>
            </a:r>
            <a:endParaRPr lang="it-IT" sz="3200" dirty="0" smtClean="0"/>
          </a:p>
          <a:p>
            <a:r>
              <a:rPr lang="it-IT" sz="3200" dirty="0" smtClean="0"/>
              <a:t>Activity Plan M1-M12</a:t>
            </a:r>
          </a:p>
          <a:p>
            <a:r>
              <a:rPr lang="it-IT" sz="3200" dirty="0" err="1" smtClean="0"/>
              <a:t>Deliverables</a:t>
            </a:r>
            <a:r>
              <a:rPr lang="it-IT" sz="3200" dirty="0" smtClean="0"/>
              <a:t> &amp; </a:t>
            </a:r>
            <a:r>
              <a:rPr lang="it-IT" sz="3200" dirty="0" err="1" smtClean="0"/>
              <a:t>Milestones</a:t>
            </a:r>
            <a:endParaRPr lang="it-IT" sz="3200" dirty="0" smtClean="0"/>
          </a:p>
          <a:p>
            <a:r>
              <a:rPr lang="it-IT" sz="3200" dirty="0" err="1" smtClean="0"/>
              <a:t>KPIs</a:t>
            </a:r>
            <a:r>
              <a:rPr lang="it-IT" sz="3200" dirty="0" smtClean="0"/>
              <a:t> &amp; </a:t>
            </a:r>
            <a:r>
              <a:rPr lang="it-IT" sz="3200" dirty="0" err="1" smtClean="0"/>
              <a:t>Metrics</a:t>
            </a:r>
            <a:endParaRPr lang="it-IT" sz="3200" dirty="0" smtClean="0"/>
          </a:p>
          <a:p>
            <a:r>
              <a:rPr lang="it-IT" sz="3200" dirty="0" err="1" smtClean="0"/>
              <a:t>Risks</a:t>
            </a:r>
            <a:r>
              <a:rPr lang="it-IT" sz="3200" dirty="0"/>
              <a:t> </a:t>
            </a:r>
            <a:r>
              <a:rPr lang="it-IT" sz="3200" dirty="0" smtClean="0"/>
              <a:t>&amp; </a:t>
            </a:r>
            <a:r>
              <a:rPr lang="it-IT" sz="3200" dirty="0" err="1" smtClean="0"/>
              <a:t>Mitigation</a:t>
            </a:r>
            <a:r>
              <a:rPr lang="it-IT" sz="3200" dirty="0" smtClean="0"/>
              <a:t> Plan</a:t>
            </a:r>
            <a:endParaRPr lang="en-GB" sz="32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4465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9E384FB6-6424-4C61-A5F7-4F0204FE6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1119"/>
            <a:ext cx="10515600" cy="1325563"/>
          </a:xfrm>
        </p:spPr>
        <p:txBody>
          <a:bodyPr>
            <a:normAutofit/>
          </a:bodyPr>
          <a:lstStyle/>
          <a:p>
            <a:r>
              <a:rPr lang="it-IT" b="1" err="1" smtClean="0"/>
              <a:t>Objectives</a:t>
            </a:r>
            <a:endParaRPr lang="en-GB" b="1"/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FF5A8744-6DDD-48ED-AAC6-A2B314FE9DA4}"/>
              </a:ext>
            </a:extLst>
          </p:cNvPr>
          <p:cNvSpPr txBox="1">
            <a:spLocks/>
          </p:cNvSpPr>
          <p:nvPr/>
        </p:nvSpPr>
        <p:spPr>
          <a:xfrm>
            <a:off x="374310" y="1680801"/>
            <a:ext cx="10979490" cy="44532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20000"/>
              </a:lnSpc>
            </a:pPr>
            <a:r>
              <a:rPr lang="en-GB" sz="2800" dirty="0"/>
              <a:t>Organisation of </a:t>
            </a:r>
            <a:r>
              <a:rPr lang="en-GB" sz="2800" b="1" dirty="0"/>
              <a:t>2 flagship EOSC-hub events </a:t>
            </a:r>
            <a:r>
              <a:rPr lang="en-GB" sz="2800" dirty="0"/>
              <a:t>(M12, M28) for all stakeholders to interact and exchange information and updates. </a:t>
            </a:r>
          </a:p>
          <a:p>
            <a:pPr lvl="1">
              <a:lnSpc>
                <a:spcPct val="120000"/>
              </a:lnSpc>
            </a:pPr>
            <a:r>
              <a:rPr lang="en-GB" sz="2800" b="1" dirty="0"/>
              <a:t>Support for other WPs and tasks </a:t>
            </a:r>
            <a:r>
              <a:rPr lang="en-GB" sz="2800" dirty="0"/>
              <a:t>to organise and manage training, workshops, meetings, etc. to engage with external stakeholders. </a:t>
            </a:r>
          </a:p>
          <a:p>
            <a:pPr lvl="1">
              <a:lnSpc>
                <a:spcPct val="120000"/>
              </a:lnSpc>
            </a:pPr>
            <a:r>
              <a:rPr lang="en-GB" sz="2800" b="1" dirty="0"/>
              <a:t>Coordinate participation to 70+ 3</a:t>
            </a:r>
            <a:r>
              <a:rPr lang="en-GB" sz="2800" b="1" baseline="30000" dirty="0"/>
              <a:t>rd</a:t>
            </a:r>
            <a:r>
              <a:rPr lang="en-GB" sz="2800" b="1" dirty="0"/>
              <a:t> party events </a:t>
            </a:r>
            <a:r>
              <a:rPr lang="en-GB" sz="2800" dirty="0"/>
              <a:t>for all stakeholder target audiences. </a:t>
            </a:r>
          </a:p>
          <a:p>
            <a:pPr marL="457200" lvl="1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5691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859FB20-9476-47EF-A7DE-F3B48E00E254}"/>
              </a:ext>
            </a:extLst>
          </p:cNvPr>
          <p:cNvSpPr txBox="1">
            <a:spLocks/>
          </p:cNvSpPr>
          <p:nvPr/>
        </p:nvSpPr>
        <p:spPr>
          <a:xfrm>
            <a:off x="779477" y="2332241"/>
            <a:ext cx="9790651" cy="40069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it-IT"/>
          </a:p>
        </p:txBody>
      </p:sp>
      <p:graphicFrame>
        <p:nvGraphicFramePr>
          <p:cNvPr id="4" name="Table 3">
            <a:extLst>
              <a:ext uri="{FF2B5EF4-FFF2-40B4-BE49-F238E27FC236}">
                <a16:creationId xmlns="" xmlns:a16="http://schemas.microsoft.com/office/drawing/2014/main" id="{2D30556C-1044-4E74-BB9A-2ABEE137DD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6156274"/>
              </p:ext>
            </p:extLst>
          </p:nvPr>
        </p:nvGraphicFramePr>
        <p:xfrm>
          <a:off x="990600" y="2149082"/>
          <a:ext cx="10363200" cy="2088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5933">
                  <a:extLst>
                    <a:ext uri="{9D8B030D-6E8A-4147-A177-3AD203B41FA5}">
                      <a16:colId xmlns="" xmlns:a16="http://schemas.microsoft.com/office/drawing/2014/main" val="3815075341"/>
                    </a:ext>
                  </a:extLst>
                </a:gridCol>
                <a:gridCol w="2556934">
                  <a:extLst>
                    <a:ext uri="{9D8B030D-6E8A-4147-A177-3AD203B41FA5}">
                      <a16:colId xmlns="" xmlns:a16="http://schemas.microsoft.com/office/drawing/2014/main" val="2811737752"/>
                    </a:ext>
                  </a:extLst>
                </a:gridCol>
                <a:gridCol w="5630333">
                  <a:extLst>
                    <a:ext uri="{9D8B030D-6E8A-4147-A177-3AD203B41FA5}">
                      <a16:colId xmlns="" xmlns:a16="http://schemas.microsoft.com/office/drawing/2014/main" val="1795334367"/>
                    </a:ext>
                  </a:extLst>
                </a:gridCol>
              </a:tblGrid>
              <a:tr h="696070">
                <a:tc>
                  <a:txBody>
                    <a:bodyPr/>
                    <a:lstStyle/>
                    <a:p>
                      <a:r>
                        <a:rPr lang="en-GB" sz="2800" smtClean="0"/>
                        <a:t>Partner</a:t>
                      </a:r>
                      <a:endParaRPr lang="en-GB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smtClean="0"/>
                        <a:t>Role</a:t>
                      </a:r>
                      <a:endParaRPr lang="en-GB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smtClean="0"/>
                        <a:t>Efforts</a:t>
                      </a:r>
                      <a:endParaRPr lang="en-GB" sz="280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86942184"/>
                  </a:ext>
                </a:extLst>
              </a:tr>
              <a:tr h="6960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smtClean="0"/>
                        <a:t>TRUST-IT</a:t>
                      </a:r>
                      <a:endParaRPr lang="en-GB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Lead Partner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2800" dirty="0" smtClean="0"/>
                        <a:t>12 PMs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6126672"/>
                  </a:ext>
                </a:extLst>
              </a:tr>
              <a:tr h="6960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/>
                        <a:t>EGI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Participant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2800" dirty="0" smtClean="0"/>
                        <a:t>3 PMs</a:t>
                      </a:r>
                      <a:endParaRPr lang="en-GB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olo 1">
            <a:extLst>
              <a:ext uri="{FF2B5EF4-FFF2-40B4-BE49-F238E27FC236}">
                <a16:creationId xmlns="" xmlns:a16="http://schemas.microsoft.com/office/drawing/2014/main" id="{3308CCE0-A480-41EB-BCAD-99430E62AD79}"/>
              </a:ext>
            </a:extLst>
          </p:cNvPr>
          <p:cNvSpPr txBox="1">
            <a:spLocks/>
          </p:cNvSpPr>
          <p:nvPr/>
        </p:nvSpPr>
        <p:spPr>
          <a:xfrm>
            <a:off x="990600" y="82351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b="1" err="1" smtClean="0"/>
              <a:t>Partners</a:t>
            </a:r>
            <a:r>
              <a:rPr lang="it-IT" b="1"/>
              <a:t>’ </a:t>
            </a:r>
            <a:r>
              <a:rPr lang="it-IT" b="1" err="1"/>
              <a:t>roles</a:t>
            </a:r>
            <a:r>
              <a:rPr lang="it-IT" b="1"/>
              <a:t> &amp; </a:t>
            </a:r>
            <a:r>
              <a:rPr lang="it-IT" b="1" err="1"/>
              <a:t>effort</a:t>
            </a:r>
            <a:endParaRPr lang="en-GB" b="1"/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FF5A8744-6DDD-48ED-AAC6-A2B314FE9DA4}"/>
              </a:ext>
            </a:extLst>
          </p:cNvPr>
          <p:cNvSpPr txBox="1">
            <a:spLocks/>
          </p:cNvSpPr>
          <p:nvPr/>
        </p:nvSpPr>
        <p:spPr>
          <a:xfrm>
            <a:off x="526710" y="4420450"/>
            <a:ext cx="10979490" cy="20535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lnSpc>
                <a:spcPct val="120000"/>
              </a:lnSpc>
              <a:buNone/>
            </a:pPr>
            <a:r>
              <a:rPr lang="en-GB" dirty="0" smtClean="0"/>
              <a:t>The Team:</a:t>
            </a:r>
          </a:p>
          <a:p>
            <a:pPr lvl="1">
              <a:lnSpc>
                <a:spcPct val="120000"/>
              </a:lnSpc>
            </a:pPr>
            <a:r>
              <a:rPr lang="en-GB" dirty="0"/>
              <a:t>Sara </a:t>
            </a:r>
            <a:r>
              <a:rPr lang="en-GB" dirty="0" err="1" smtClean="0"/>
              <a:t>Garavelli</a:t>
            </a:r>
            <a:r>
              <a:rPr lang="en-GB" dirty="0" smtClean="0"/>
              <a:t>, Trust-IT Services </a:t>
            </a:r>
            <a:r>
              <a:rPr lang="en-GB" dirty="0"/>
              <a:t>(Task Leader</a:t>
            </a:r>
            <a:r>
              <a:rPr lang="en-GB" dirty="0" smtClean="0"/>
              <a:t>)</a:t>
            </a:r>
            <a:endParaRPr lang="en-GB" dirty="0"/>
          </a:p>
          <a:p>
            <a:pPr lvl="1">
              <a:lnSpc>
                <a:spcPct val="120000"/>
              </a:lnSpc>
            </a:pPr>
            <a:r>
              <a:rPr lang="en-GB" dirty="0" smtClean="0"/>
              <a:t>Caterina </a:t>
            </a:r>
            <a:r>
              <a:rPr lang="en-GB" dirty="0" err="1" smtClean="0"/>
              <a:t>Piagentini</a:t>
            </a:r>
            <a:r>
              <a:rPr lang="en-GB" dirty="0" smtClean="0"/>
              <a:t>, Rob Carrillo, Trust-IT Services</a:t>
            </a:r>
          </a:p>
          <a:p>
            <a:pPr lvl="1">
              <a:lnSpc>
                <a:spcPct val="120000"/>
              </a:lnSpc>
            </a:pPr>
            <a:r>
              <a:rPr lang="en-GB" dirty="0" smtClean="0"/>
              <a:t>Sara Coelho, Iulia </a:t>
            </a:r>
            <a:r>
              <a:rPr lang="en-GB" dirty="0" err="1" smtClean="0"/>
              <a:t>Popescu</a:t>
            </a:r>
            <a:r>
              <a:rPr lang="en-GB" dirty="0" smtClean="0"/>
              <a:t>, EGI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39482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Task </a:t>
            </a:r>
            <a:r>
              <a:rPr lang="it-IT" b="1" dirty="0" err="1"/>
              <a:t>results</a:t>
            </a:r>
            <a:r>
              <a:rPr lang="it-IT" b="1" dirty="0"/>
              <a:t> &amp; </a:t>
            </a:r>
            <a:r>
              <a:rPr lang="it-IT" b="1" dirty="0" err="1"/>
              <a:t>activity</a:t>
            </a:r>
            <a:r>
              <a:rPr lang="it-IT" b="1" dirty="0"/>
              <a:t> </a:t>
            </a:r>
            <a:r>
              <a:rPr lang="it-IT" b="1" dirty="0" err="1"/>
              <a:t>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3 public events:</a:t>
            </a:r>
          </a:p>
          <a:p>
            <a:pPr lvl="1"/>
            <a:r>
              <a:rPr lang="en-GB" b="1" dirty="0"/>
              <a:t>EOSC-Hub Launch Event </a:t>
            </a:r>
            <a:r>
              <a:rPr lang="en-GB" b="1" dirty="0" smtClean="0"/>
              <a:t>(</a:t>
            </a:r>
            <a:r>
              <a:rPr lang="en-GB" b="1" dirty="0"/>
              <a:t>European Commission</a:t>
            </a:r>
            <a:r>
              <a:rPr lang="en-GB" b="1" dirty="0" smtClean="0"/>
              <a:t>)</a:t>
            </a:r>
            <a:r>
              <a:rPr lang="en-GB" dirty="0" smtClean="0"/>
              <a:t>, 21 February 2018, Brussels (TBC)</a:t>
            </a:r>
          </a:p>
          <a:p>
            <a:pPr lvl="1"/>
            <a:r>
              <a:rPr lang="en-GB" b="1" dirty="0" smtClean="0"/>
              <a:t>e-infrastructure public day </a:t>
            </a:r>
            <a:r>
              <a:rPr lang="en-GB" dirty="0" smtClean="0"/>
              <a:t>co-located with the upcoming ”all-hands” meeting, </a:t>
            </a:r>
            <a:r>
              <a:rPr lang="en-GB" dirty="0" smtClean="0"/>
              <a:t>1</a:t>
            </a:r>
            <a:r>
              <a:rPr lang="it-IT" dirty="0" smtClean="0"/>
              <a:t>6-17 </a:t>
            </a:r>
            <a:r>
              <a:rPr lang="en-GB" dirty="0" smtClean="0"/>
              <a:t>April , (Malaga) TBC</a:t>
            </a:r>
            <a:endParaRPr lang="en-GB" dirty="0"/>
          </a:p>
          <a:p>
            <a:pPr lvl="1"/>
            <a:r>
              <a:rPr lang="en-GB" b="1" dirty="0" smtClean="0"/>
              <a:t>EOSC-Hub flagship event </a:t>
            </a:r>
            <a:r>
              <a:rPr lang="mr-IN" b="1" dirty="0" smtClean="0"/>
              <a:t>–</a:t>
            </a:r>
            <a:r>
              <a:rPr lang="en-GB" b="1" dirty="0" smtClean="0"/>
              <a:t> DI4R2018</a:t>
            </a:r>
            <a:r>
              <a:rPr lang="en-GB" dirty="0" smtClean="0"/>
              <a:t>, early October 2018, Austria (TBC)</a:t>
            </a:r>
          </a:p>
          <a:p>
            <a:r>
              <a:rPr lang="en-GB" dirty="0" smtClean="0"/>
              <a:t>Support the organisation of the internal meetings </a:t>
            </a:r>
          </a:p>
          <a:p>
            <a:pPr lvl="1"/>
            <a:r>
              <a:rPr lang="en-GB" b="1" dirty="0" smtClean="0"/>
              <a:t>EOSC-hub “All-hands” meeting</a:t>
            </a:r>
            <a:r>
              <a:rPr lang="en-GB" dirty="0" smtClean="0"/>
              <a:t>, </a:t>
            </a:r>
            <a:r>
              <a:rPr lang="en-GB" dirty="0" smtClean="0"/>
              <a:t>17-20 April </a:t>
            </a:r>
            <a:r>
              <a:rPr lang="en-GB" dirty="0"/>
              <a:t>2018, </a:t>
            </a:r>
            <a:r>
              <a:rPr lang="en-GB" dirty="0" smtClean="0"/>
              <a:t>(Malaga)</a:t>
            </a:r>
            <a:endParaRPr lang="en-GB" dirty="0" smtClean="0"/>
          </a:p>
          <a:p>
            <a:r>
              <a:rPr lang="en-GB" dirty="0" smtClean="0"/>
              <a:t>Coordination of participation to c.a. 25 third-party events</a:t>
            </a:r>
            <a:r>
              <a:rPr lang="en-US" dirty="0"/>
              <a:t> https://</a:t>
            </a:r>
            <a:r>
              <a:rPr lang="en-US" dirty="0" err="1"/>
              <a:t>docs.google.com</a:t>
            </a:r>
            <a:r>
              <a:rPr lang="en-US" dirty="0"/>
              <a:t>/spreadsheets/d/12TvO1cFxx82LamgzC4odlVUR6wRfuvqdQIwQ0a3Pq_c/</a:t>
            </a:r>
            <a:r>
              <a:rPr lang="en-US" dirty="0" err="1"/>
              <a:t>edit#gid</a:t>
            </a:r>
            <a:r>
              <a:rPr lang="en-US" dirty="0"/>
              <a:t>=1204053110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609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e-</a:t>
            </a:r>
            <a:r>
              <a:rPr lang="it-IT" b="1" dirty="0" err="1" smtClean="0"/>
              <a:t>infrastructure</a:t>
            </a:r>
            <a:r>
              <a:rPr lang="it-IT" b="1" dirty="0" smtClean="0"/>
              <a:t> public </a:t>
            </a:r>
            <a:r>
              <a:rPr lang="it-IT" b="1" dirty="0" err="1" smtClean="0"/>
              <a:t>day</a:t>
            </a:r>
            <a:r>
              <a:rPr lang="it-IT" b="1" dirty="0" smtClean="0"/>
              <a:t> &amp; “</a:t>
            </a:r>
            <a:r>
              <a:rPr lang="it-IT" b="1" dirty="0" err="1" smtClean="0"/>
              <a:t>all</a:t>
            </a:r>
            <a:r>
              <a:rPr lang="it-IT" b="1" dirty="0" smtClean="0"/>
              <a:t> </a:t>
            </a:r>
            <a:r>
              <a:rPr lang="it-IT" b="1" dirty="0" err="1" smtClean="0"/>
              <a:t>hands</a:t>
            </a:r>
            <a:r>
              <a:rPr lang="it-IT" b="1" dirty="0" smtClean="0"/>
              <a:t>” meeting</a:t>
            </a:r>
            <a:r>
              <a:rPr lang="en-US" b="1" dirty="0" smtClean="0"/>
              <a:t>, </a:t>
            </a:r>
            <a:r>
              <a:rPr lang="en-US" b="1" dirty="0" smtClean="0"/>
              <a:t>16-20 April </a:t>
            </a:r>
            <a:r>
              <a:rPr lang="en-US" b="1" dirty="0" smtClean="0"/>
              <a:t>2018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866899"/>
            <a:ext cx="10515600" cy="451485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Dates &amp; location identification by end of January </a:t>
            </a:r>
            <a:r>
              <a:rPr lang="en-US" dirty="0" smtClean="0"/>
              <a:t>2017. </a:t>
            </a:r>
            <a:r>
              <a:rPr lang="en-US" dirty="0" smtClean="0"/>
              <a:t>The selection depends on the budget. Budget available 17K€ (WP1 </a:t>
            </a:r>
            <a:r>
              <a:rPr lang="en-US" dirty="0" smtClean="0"/>
              <a:t>budget to be confirmed)</a:t>
            </a:r>
            <a:endParaRPr lang="en-US" dirty="0" smtClean="0"/>
          </a:p>
          <a:p>
            <a:r>
              <a:rPr lang="en-US" dirty="0" smtClean="0"/>
              <a:t>Proposed Agenda:</a:t>
            </a:r>
          </a:p>
          <a:p>
            <a:pPr lvl="1"/>
            <a:r>
              <a:rPr lang="en-US" dirty="0" smtClean="0"/>
              <a:t>Day 1: public event where EUDAT, EGI, </a:t>
            </a:r>
            <a:r>
              <a:rPr lang="en-US" dirty="0" smtClean="0"/>
              <a:t>Indigo </a:t>
            </a:r>
            <a:r>
              <a:rPr lang="en-US" dirty="0" smtClean="0"/>
              <a:t>can showcase their services &amp; results. </a:t>
            </a:r>
          </a:p>
          <a:p>
            <a:pPr lvl="1"/>
            <a:r>
              <a:rPr lang="en-US" dirty="0" smtClean="0"/>
              <a:t>Day 2-3-4: EOSC-hub internal meeting</a:t>
            </a:r>
          </a:p>
          <a:p>
            <a:r>
              <a:rPr lang="en-US" dirty="0" smtClean="0"/>
              <a:t>Open points: </a:t>
            </a:r>
          </a:p>
          <a:p>
            <a:pPr lvl="1"/>
            <a:r>
              <a:rPr lang="en-US" dirty="0" smtClean="0"/>
              <a:t>No budget has been allocated for the public day. This day has to be sponsored by the participating initiatives and/or via registration fees</a:t>
            </a:r>
          </a:p>
          <a:p>
            <a:pPr lvl="1"/>
            <a:r>
              <a:rPr lang="en-US" dirty="0"/>
              <a:t>No budget has been allocated for the </a:t>
            </a:r>
            <a:r>
              <a:rPr lang="en-US" dirty="0" smtClean="0"/>
              <a:t>“all hands” meeting. </a:t>
            </a:r>
            <a:r>
              <a:rPr lang="en-US" dirty="0"/>
              <a:t>This </a:t>
            </a:r>
            <a:r>
              <a:rPr lang="en-US" dirty="0" smtClean="0"/>
              <a:t>meeting will be covered if possible totally with the 17K€ made available by WP1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705850" y="2588459"/>
            <a:ext cx="1747058" cy="4976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smtClean="0"/>
              <a:t>TRUST-IT</a:t>
            </a:r>
            <a:endParaRPr lang="en-US" sz="1600"/>
          </a:p>
        </p:txBody>
      </p:sp>
      <p:sp>
        <p:nvSpPr>
          <p:cNvPr id="7" name="Rectangle 6"/>
          <p:cNvSpPr/>
          <p:nvPr/>
        </p:nvSpPr>
        <p:spPr>
          <a:xfrm>
            <a:off x="8460143" y="6180418"/>
            <a:ext cx="2731318" cy="4976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smtClean="0"/>
              <a:t>TRUST-IT/EGI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0491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9E384FB6-6424-4C61-A5F7-4F0204FE6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1119"/>
            <a:ext cx="10515600" cy="1325563"/>
          </a:xfrm>
        </p:spPr>
        <p:txBody>
          <a:bodyPr>
            <a:normAutofit/>
          </a:bodyPr>
          <a:lstStyle/>
          <a:p>
            <a:r>
              <a:rPr lang="it-IT" b="1" dirty="0" smtClean="0"/>
              <a:t>DI4R2018</a:t>
            </a:r>
            <a:endParaRPr lang="en-GB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6B11F622-53CE-4B6F-B0B8-90C90FE4734D}"/>
              </a:ext>
            </a:extLst>
          </p:cNvPr>
          <p:cNvSpPr txBox="1">
            <a:spLocks/>
          </p:cNvSpPr>
          <p:nvPr/>
        </p:nvSpPr>
        <p:spPr>
          <a:xfrm>
            <a:off x="617951" y="1996682"/>
            <a:ext cx="10088149" cy="432791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20000"/>
              </a:lnSpc>
            </a:pPr>
            <a:r>
              <a:rPr lang="it-IT" sz="2600" dirty="0"/>
              <a:t>Call with GEANT, PRACE &amp; RDA </a:t>
            </a:r>
            <a:r>
              <a:rPr lang="it-IT" sz="2600" dirty="0" err="1"/>
              <a:t>already</a:t>
            </a:r>
            <a:r>
              <a:rPr lang="it-IT" sz="2600" dirty="0"/>
              <a:t> </a:t>
            </a:r>
            <a:r>
              <a:rPr lang="it-IT" sz="2600" dirty="0" err="1"/>
              <a:t>scheduled</a:t>
            </a:r>
            <a:r>
              <a:rPr lang="it-IT" sz="2600" dirty="0"/>
              <a:t> </a:t>
            </a:r>
            <a:r>
              <a:rPr lang="it-IT" sz="2600" dirty="0" smtClean="0"/>
              <a:t>on 31st </a:t>
            </a:r>
            <a:r>
              <a:rPr lang="it-IT" sz="2600" dirty="0" err="1"/>
              <a:t>January</a:t>
            </a:r>
            <a:r>
              <a:rPr lang="it-IT" sz="2600" dirty="0"/>
              <a:t> 2018 to </a:t>
            </a:r>
            <a:r>
              <a:rPr lang="it-IT" sz="2600" dirty="0" err="1"/>
              <a:t>agree</a:t>
            </a:r>
            <a:r>
              <a:rPr lang="it-IT" sz="2600" dirty="0"/>
              <a:t> on the </a:t>
            </a:r>
            <a:r>
              <a:rPr lang="it-IT" sz="2600" dirty="0" err="1"/>
              <a:t>participation</a:t>
            </a:r>
            <a:r>
              <a:rPr lang="it-IT" sz="2600" dirty="0"/>
              <a:t> to </a:t>
            </a:r>
            <a:r>
              <a:rPr lang="it-IT" sz="2600" dirty="0" err="1"/>
              <a:t>event</a:t>
            </a:r>
            <a:r>
              <a:rPr lang="it-IT" sz="2600" dirty="0"/>
              <a:t> and to </a:t>
            </a:r>
            <a:r>
              <a:rPr lang="it-IT" sz="2600" dirty="0" err="1"/>
              <a:t>identify</a:t>
            </a:r>
            <a:r>
              <a:rPr lang="it-IT" sz="2600" dirty="0"/>
              <a:t> </a:t>
            </a:r>
            <a:r>
              <a:rPr lang="it-IT" sz="2600" dirty="0" err="1"/>
              <a:t>potential</a:t>
            </a:r>
            <a:r>
              <a:rPr lang="it-IT" sz="2600" dirty="0"/>
              <a:t> </a:t>
            </a:r>
            <a:r>
              <a:rPr lang="it-IT" sz="2600" dirty="0" err="1"/>
              <a:t>dates</a:t>
            </a:r>
            <a:r>
              <a:rPr lang="it-IT" sz="2600" dirty="0"/>
              <a:t>/</a:t>
            </a:r>
            <a:r>
              <a:rPr lang="it-IT" sz="2600" dirty="0" err="1"/>
              <a:t>venues</a:t>
            </a:r>
            <a:endParaRPr lang="it-IT" sz="2600" dirty="0"/>
          </a:p>
          <a:p>
            <a:pPr lvl="1">
              <a:lnSpc>
                <a:spcPct val="120000"/>
              </a:lnSpc>
            </a:pPr>
            <a:r>
              <a:rPr lang="it-IT" sz="2600" dirty="0" err="1" smtClean="0"/>
              <a:t>February</a:t>
            </a:r>
            <a:r>
              <a:rPr lang="it-IT" sz="2600" dirty="0" smtClean="0"/>
              <a:t> 2018 </a:t>
            </a:r>
          </a:p>
          <a:p>
            <a:pPr lvl="2">
              <a:lnSpc>
                <a:spcPct val="120000"/>
              </a:lnSpc>
            </a:pPr>
            <a:r>
              <a:rPr lang="it-IT" sz="2200" dirty="0" err="1" smtClean="0"/>
              <a:t>Programme</a:t>
            </a:r>
            <a:r>
              <a:rPr lang="it-IT" sz="2200" dirty="0" smtClean="0"/>
              <a:t> </a:t>
            </a:r>
            <a:r>
              <a:rPr lang="it-IT" sz="2200" dirty="0" err="1" smtClean="0"/>
              <a:t>Committee</a:t>
            </a:r>
            <a:r>
              <a:rPr lang="it-IT" sz="2200" dirty="0" smtClean="0"/>
              <a:t> set up </a:t>
            </a:r>
          </a:p>
          <a:p>
            <a:pPr lvl="2">
              <a:lnSpc>
                <a:spcPct val="120000"/>
              </a:lnSpc>
            </a:pPr>
            <a:r>
              <a:rPr lang="it-IT" sz="2200" dirty="0" err="1" smtClean="0"/>
              <a:t>Announcement</a:t>
            </a:r>
            <a:endParaRPr lang="it-IT" sz="2200" dirty="0" smtClean="0"/>
          </a:p>
          <a:p>
            <a:pPr lvl="2">
              <a:lnSpc>
                <a:spcPct val="120000"/>
              </a:lnSpc>
            </a:pPr>
            <a:r>
              <a:rPr lang="it-IT" sz="2200" dirty="0" err="1" smtClean="0"/>
              <a:t>Registration</a:t>
            </a:r>
            <a:r>
              <a:rPr lang="it-IT" sz="2200" dirty="0" smtClean="0"/>
              <a:t> opening</a:t>
            </a:r>
            <a:r>
              <a:rPr lang="en-GB" sz="2200" dirty="0" smtClean="0"/>
              <a:t> (with website revamp &amp; technical improvement)</a:t>
            </a:r>
          </a:p>
          <a:p>
            <a:pPr lvl="1">
              <a:lnSpc>
                <a:spcPct val="120000"/>
              </a:lnSpc>
            </a:pPr>
            <a:r>
              <a:rPr lang="en-GB" sz="2600" dirty="0" smtClean="0"/>
              <a:t>Early October 2018 -  event takes </a:t>
            </a:r>
            <a:r>
              <a:rPr lang="en-GB" sz="2600" dirty="0"/>
              <a:t>place (M3.5 Organisation of first EOSC-hub flagship event)</a:t>
            </a:r>
          </a:p>
          <a:p>
            <a:pPr marL="457200" lvl="1" indent="0">
              <a:buNone/>
            </a:pPr>
            <a:endParaRPr lang="it-IT" dirty="0"/>
          </a:p>
        </p:txBody>
      </p:sp>
      <p:sp>
        <p:nvSpPr>
          <p:cNvPr id="6" name="Rectangle 5"/>
          <p:cNvSpPr/>
          <p:nvPr/>
        </p:nvSpPr>
        <p:spPr>
          <a:xfrm>
            <a:off x="8820150" y="3073424"/>
            <a:ext cx="2533650" cy="4976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/>
              <a:t>TRUST-IT/EGI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4183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9E384FB6-6424-4C61-A5F7-4F0204FE6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1119"/>
            <a:ext cx="10515600" cy="1325563"/>
          </a:xfrm>
        </p:spPr>
        <p:txBody>
          <a:bodyPr>
            <a:normAutofit/>
          </a:bodyPr>
          <a:lstStyle/>
          <a:p>
            <a:r>
              <a:rPr lang="it-IT" b="1" err="1" smtClean="0"/>
              <a:t>Deliverables</a:t>
            </a:r>
            <a:r>
              <a:rPr lang="it-IT" b="1" smtClean="0"/>
              <a:t> &amp; </a:t>
            </a:r>
            <a:r>
              <a:rPr lang="it-IT" b="1" err="1" smtClean="0"/>
              <a:t>Milestones</a:t>
            </a:r>
            <a:r>
              <a:rPr lang="it-IT" b="1" smtClean="0"/>
              <a:t> (M1-12)</a:t>
            </a:r>
            <a:endParaRPr lang="en-GB" b="1"/>
          </a:p>
        </p:txBody>
      </p:sp>
      <p:graphicFrame>
        <p:nvGraphicFramePr>
          <p:cNvPr id="5" name="Table 5">
            <a:extLst>
              <a:ext uri="{FF2B5EF4-FFF2-40B4-BE49-F238E27FC236}">
                <a16:creationId xmlns="" xmlns:a16="http://schemas.microsoft.com/office/drawing/2014/main" id="{792AA1AD-E72B-456A-9244-4225168320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744312"/>
              </p:ext>
            </p:extLst>
          </p:nvPr>
        </p:nvGraphicFramePr>
        <p:xfrm>
          <a:off x="990600" y="1996682"/>
          <a:ext cx="9782305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2089">
                  <a:extLst>
                    <a:ext uri="{9D8B030D-6E8A-4147-A177-3AD203B41FA5}">
                      <a16:colId xmlns="" xmlns:a16="http://schemas.microsoft.com/office/drawing/2014/main" val="3378882013"/>
                    </a:ext>
                  </a:extLst>
                </a:gridCol>
                <a:gridCol w="552518"/>
                <a:gridCol w="552518">
                  <a:extLst>
                    <a:ext uri="{9D8B030D-6E8A-4147-A177-3AD203B41FA5}">
                      <a16:colId xmlns="" xmlns:a16="http://schemas.microsoft.com/office/drawing/2014/main" val="2587825403"/>
                    </a:ext>
                  </a:extLst>
                </a:gridCol>
                <a:gridCol w="552518">
                  <a:extLst>
                    <a:ext uri="{9D8B030D-6E8A-4147-A177-3AD203B41FA5}">
                      <a16:colId xmlns="" xmlns:a16="http://schemas.microsoft.com/office/drawing/2014/main" val="892836827"/>
                    </a:ext>
                  </a:extLst>
                </a:gridCol>
                <a:gridCol w="552518">
                  <a:extLst>
                    <a:ext uri="{9D8B030D-6E8A-4147-A177-3AD203B41FA5}">
                      <a16:colId xmlns="" xmlns:a16="http://schemas.microsoft.com/office/drawing/2014/main" val="4125234345"/>
                    </a:ext>
                  </a:extLst>
                </a:gridCol>
                <a:gridCol w="552518">
                  <a:extLst>
                    <a:ext uri="{9D8B030D-6E8A-4147-A177-3AD203B41FA5}">
                      <a16:colId xmlns="" xmlns:a16="http://schemas.microsoft.com/office/drawing/2014/main" val="2668215880"/>
                    </a:ext>
                  </a:extLst>
                </a:gridCol>
                <a:gridCol w="552518">
                  <a:extLst>
                    <a:ext uri="{9D8B030D-6E8A-4147-A177-3AD203B41FA5}">
                      <a16:colId xmlns="" xmlns:a16="http://schemas.microsoft.com/office/drawing/2014/main" val="1777020295"/>
                    </a:ext>
                  </a:extLst>
                </a:gridCol>
                <a:gridCol w="552518">
                  <a:extLst>
                    <a:ext uri="{9D8B030D-6E8A-4147-A177-3AD203B41FA5}">
                      <a16:colId xmlns="" xmlns:a16="http://schemas.microsoft.com/office/drawing/2014/main" val="1057912446"/>
                    </a:ext>
                  </a:extLst>
                </a:gridCol>
                <a:gridCol w="552518">
                  <a:extLst>
                    <a:ext uri="{9D8B030D-6E8A-4147-A177-3AD203B41FA5}">
                      <a16:colId xmlns="" xmlns:a16="http://schemas.microsoft.com/office/drawing/2014/main" val="4280038237"/>
                    </a:ext>
                  </a:extLst>
                </a:gridCol>
                <a:gridCol w="552518">
                  <a:extLst>
                    <a:ext uri="{9D8B030D-6E8A-4147-A177-3AD203B41FA5}">
                      <a16:colId xmlns="" xmlns:a16="http://schemas.microsoft.com/office/drawing/2014/main" val="2648352792"/>
                    </a:ext>
                  </a:extLst>
                </a:gridCol>
                <a:gridCol w="552518">
                  <a:extLst>
                    <a:ext uri="{9D8B030D-6E8A-4147-A177-3AD203B41FA5}">
                      <a16:colId xmlns="" xmlns:a16="http://schemas.microsoft.com/office/drawing/2014/main" val="2868558549"/>
                    </a:ext>
                  </a:extLst>
                </a:gridCol>
                <a:gridCol w="552518">
                  <a:extLst>
                    <a:ext uri="{9D8B030D-6E8A-4147-A177-3AD203B41FA5}">
                      <a16:colId xmlns="" xmlns:a16="http://schemas.microsoft.com/office/drawing/2014/main" val="2040607976"/>
                    </a:ext>
                  </a:extLst>
                </a:gridCol>
                <a:gridCol w="552518">
                  <a:extLst>
                    <a:ext uri="{9D8B030D-6E8A-4147-A177-3AD203B41FA5}">
                      <a16:colId xmlns="" xmlns:a16="http://schemas.microsoft.com/office/drawing/2014/main" val="48024194"/>
                    </a:ext>
                  </a:extLst>
                </a:gridCol>
              </a:tblGrid>
              <a:tr h="55342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M1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/>
                        <a:t>M2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M3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M4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M5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M6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M7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M8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M9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M10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M11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M12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48372043"/>
                  </a:ext>
                </a:extLst>
              </a:tr>
              <a:tr h="5534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smtClean="0"/>
                        <a:t>M3.5 </a:t>
                      </a:r>
                      <a:r>
                        <a:rPr lang="en-GB" sz="1800" dirty="0" smtClean="0"/>
                        <a:t>Organisation of first EOSC-hub flagship event</a:t>
                      </a:r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X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4138877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114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9E384FB6-6424-4C61-A5F7-4F0204FE6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1119"/>
            <a:ext cx="10515600" cy="1325563"/>
          </a:xfrm>
        </p:spPr>
        <p:txBody>
          <a:bodyPr>
            <a:normAutofit/>
          </a:bodyPr>
          <a:lstStyle/>
          <a:p>
            <a:r>
              <a:rPr lang="it-IT" b="1" dirty="0" err="1" smtClean="0"/>
              <a:t>KPIs</a:t>
            </a:r>
            <a:r>
              <a:rPr lang="it-IT" b="1" dirty="0" smtClean="0"/>
              <a:t> </a:t>
            </a:r>
            <a:r>
              <a:rPr lang="it-IT" b="1" dirty="0"/>
              <a:t>&amp; </a:t>
            </a:r>
            <a:r>
              <a:rPr lang="it-IT" b="1" dirty="0" err="1" smtClean="0"/>
              <a:t>Metrics</a:t>
            </a:r>
            <a:endParaRPr lang="en-GB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6B11F622-53CE-4B6F-B0B8-90C90FE4734D}"/>
              </a:ext>
            </a:extLst>
          </p:cNvPr>
          <p:cNvSpPr txBox="1">
            <a:spLocks/>
          </p:cNvSpPr>
          <p:nvPr/>
        </p:nvSpPr>
        <p:spPr>
          <a:xfrm>
            <a:off x="617951" y="1996682"/>
            <a:ext cx="10088149" cy="43279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20000"/>
              </a:lnSpc>
            </a:pPr>
            <a:r>
              <a:rPr lang="it-IT" sz="2600" dirty="0" smtClean="0"/>
              <a:t># </a:t>
            </a:r>
            <a:r>
              <a:rPr lang="it-IT" sz="2600" dirty="0" err="1" smtClean="0"/>
              <a:t>participants</a:t>
            </a:r>
            <a:r>
              <a:rPr lang="it-IT" sz="2600" dirty="0" smtClean="0"/>
              <a:t> to the </a:t>
            </a:r>
            <a:r>
              <a:rPr lang="it-IT" sz="2600" dirty="0" err="1" smtClean="0"/>
              <a:t>events</a:t>
            </a:r>
            <a:endParaRPr lang="it-IT" sz="2600" dirty="0" smtClean="0"/>
          </a:p>
          <a:p>
            <a:pPr lvl="1">
              <a:lnSpc>
                <a:spcPct val="120000"/>
              </a:lnSpc>
            </a:pPr>
            <a:r>
              <a:rPr lang="it-IT" sz="2600" dirty="0" smtClean="0"/>
              <a:t># new </a:t>
            </a:r>
            <a:r>
              <a:rPr lang="it-IT" sz="2600" dirty="0" err="1" smtClean="0"/>
              <a:t>potential</a:t>
            </a:r>
            <a:r>
              <a:rPr lang="it-IT" sz="2600" dirty="0" smtClean="0"/>
              <a:t> </a:t>
            </a:r>
            <a:r>
              <a:rPr lang="it-IT" sz="2600" dirty="0" err="1" smtClean="0"/>
              <a:t>users</a:t>
            </a:r>
            <a:r>
              <a:rPr lang="it-IT" sz="2600" dirty="0" smtClean="0"/>
              <a:t>/community </a:t>
            </a:r>
            <a:r>
              <a:rPr lang="it-IT" sz="2600" dirty="0" err="1" smtClean="0"/>
              <a:t>engaged</a:t>
            </a:r>
            <a:endParaRPr lang="en-GB" sz="2600" dirty="0"/>
          </a:p>
          <a:p>
            <a:pPr marL="457200" lvl="1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0080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2684</TotalTime>
  <Words>676</Words>
  <Application>Microsoft Macintosh PowerPoint</Application>
  <PresentationFormat>Widescreen</PresentationFormat>
  <Paragraphs>144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Calibri Light</vt:lpstr>
      <vt:lpstr>Mangal</vt:lpstr>
      <vt:lpstr>Arial</vt:lpstr>
      <vt:lpstr>Tema di Office</vt:lpstr>
      <vt:lpstr>T3.4 EOSC-hub Events</vt:lpstr>
      <vt:lpstr>Outline</vt:lpstr>
      <vt:lpstr>Objectives</vt:lpstr>
      <vt:lpstr>PowerPoint Presentation</vt:lpstr>
      <vt:lpstr>Task results &amp; activity plan</vt:lpstr>
      <vt:lpstr>e-infrastructure public day &amp; “all hands” meeting, 16-20 April 2018</vt:lpstr>
      <vt:lpstr>DI4R2018</vt:lpstr>
      <vt:lpstr>Deliverables &amp; Milestones (M1-12)</vt:lpstr>
      <vt:lpstr>KPIs &amp; Metrics</vt:lpstr>
      <vt:lpstr>Risks</vt:lpstr>
      <vt:lpstr>Events budget for 2018 - simulation</vt:lpstr>
    </vt:vector>
  </TitlesOfParts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Caterina Piagentini</dc:creator>
  <cp:lastModifiedBy>Microsoft Office User</cp:lastModifiedBy>
  <cp:revision>68</cp:revision>
  <dcterms:created xsi:type="dcterms:W3CDTF">2017-12-22T08:35:17Z</dcterms:created>
  <dcterms:modified xsi:type="dcterms:W3CDTF">2018-01-14T13:58:39Z</dcterms:modified>
</cp:coreProperties>
</file>