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7" r:id="rId3"/>
  </p:sldMasterIdLst>
  <p:sldIdLst>
    <p:sldId id="268" r:id="rId4"/>
    <p:sldId id="256" r:id="rId5"/>
    <p:sldId id="269" r:id="rId6"/>
    <p:sldId id="257" r:id="rId7"/>
    <p:sldId id="258" r:id="rId8"/>
    <p:sldId id="259" r:id="rId9"/>
    <p:sldId id="260" r:id="rId10"/>
    <p:sldId id="265" r:id="rId11"/>
    <p:sldId id="266" r:id="rId12"/>
    <p:sldId id="261" r:id="rId13"/>
    <p:sldId id="263" r:id="rId14"/>
    <p:sldId id="262" r:id="rId15"/>
    <p:sldId id="264" r:id="rId16"/>
    <p:sldId id="274" r:id="rId17"/>
    <p:sldId id="270" r:id="rId18"/>
    <p:sldId id="267" r:id="rId19"/>
    <p:sldId id="271" r:id="rId20"/>
    <p:sldId id="272" r:id="rId21"/>
    <p:sldId id="273"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2"/>
    <p:restoredTop sz="96739"/>
  </p:normalViewPr>
  <p:slideViewPr>
    <p:cSldViewPr snapToGrid="0" snapToObjects="1">
      <p:cViewPr varScale="1">
        <p:scale>
          <a:sx n="145" d="100"/>
          <a:sy n="145" d="100"/>
        </p:scale>
        <p:origin x="14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stile</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87E8BA8C-2D08-4941-A72D-7250ABE4969D}" type="datetimeFigureOut">
              <a:rPr lang="en-GB" smtClean="0"/>
              <a:t>10/01/2018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4992CCE-10AA-2543-BAB0-9AEC5AD4D732}" type="slidenum">
              <a:rPr lang="en-GB" smtClean="0"/>
              <a:t>‹n.›</a:t>
            </a:fld>
            <a:endParaRPr lang="en-GB"/>
          </a:p>
        </p:txBody>
      </p:sp>
    </p:spTree>
    <p:extLst>
      <p:ext uri="{BB962C8B-B14F-4D97-AF65-F5344CB8AC3E}">
        <p14:creationId xmlns:p14="http://schemas.microsoft.com/office/powerpoint/2010/main" val="124585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87E8BA8C-2D08-4941-A72D-7250ABE4969D}" type="datetimeFigureOut">
              <a:rPr lang="en-GB" smtClean="0"/>
              <a:t>10/01/2018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4992CCE-10AA-2543-BAB0-9AEC5AD4D732}" type="slidenum">
              <a:rPr lang="en-GB" smtClean="0"/>
              <a:t>‹n.›</a:t>
            </a:fld>
            <a:endParaRPr lang="en-GB"/>
          </a:p>
        </p:txBody>
      </p:sp>
    </p:spTree>
    <p:extLst>
      <p:ext uri="{BB962C8B-B14F-4D97-AF65-F5344CB8AC3E}">
        <p14:creationId xmlns:p14="http://schemas.microsoft.com/office/powerpoint/2010/main" val="115427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stile</a:t>
            </a:r>
            <a:endParaRPr lang="en-GB"/>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87E8BA8C-2D08-4941-A72D-7250ABE4969D}" type="datetimeFigureOut">
              <a:rPr lang="en-GB" smtClean="0"/>
              <a:t>10/01/2018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4992CCE-10AA-2543-BAB0-9AEC5AD4D732}" type="slidenum">
              <a:rPr lang="en-GB" smtClean="0"/>
              <a:t>‹n.›</a:t>
            </a:fld>
            <a:endParaRPr lang="en-GB"/>
          </a:p>
        </p:txBody>
      </p:sp>
    </p:spTree>
    <p:extLst>
      <p:ext uri="{BB962C8B-B14F-4D97-AF65-F5344CB8AC3E}">
        <p14:creationId xmlns:p14="http://schemas.microsoft.com/office/powerpoint/2010/main" val="1743739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irst_slide">
    <p:spTree>
      <p:nvGrpSpPr>
        <p:cNvPr id="1" name=""/>
        <p:cNvGrpSpPr/>
        <p:nvPr/>
      </p:nvGrpSpPr>
      <p:grpSpPr>
        <a:xfrm>
          <a:off x="0" y="0"/>
          <a:ext cx="0" cy="0"/>
          <a:chOff x="0" y="0"/>
          <a:chExt cx="0" cy="0"/>
        </a:xfrm>
      </p:grpSpPr>
      <p:sp>
        <p:nvSpPr>
          <p:cNvPr id="7" name="Rettangolo 6"/>
          <p:cNvSpPr/>
          <p:nvPr userDrawn="1"/>
        </p:nvSpPr>
        <p:spPr>
          <a:xfrm>
            <a:off x="0" y="1690404"/>
            <a:ext cx="9144000" cy="2890727"/>
          </a:xfrm>
          <a:prstGeom prst="rect">
            <a:avLst/>
          </a:prstGeom>
          <a:solidFill>
            <a:srgbClr val="2468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solidFill>
                <a:prstClr val="white"/>
              </a:solidFill>
            </a:endParaRPr>
          </a:p>
        </p:txBody>
      </p:sp>
      <p:sp>
        <p:nvSpPr>
          <p:cNvPr id="2" name="Title 1"/>
          <p:cNvSpPr>
            <a:spLocks noGrp="1"/>
          </p:cNvSpPr>
          <p:nvPr>
            <p:ph type="ctrTitle" hasCustomPrompt="1"/>
          </p:nvPr>
        </p:nvSpPr>
        <p:spPr>
          <a:xfrm>
            <a:off x="1043609" y="2153563"/>
            <a:ext cx="5110336" cy="720080"/>
          </a:xfrm>
          <a:prstGeom prst="rect">
            <a:avLst/>
          </a:prstGeom>
        </p:spPr>
        <p:txBody>
          <a:bodyPr>
            <a:normAutofit/>
          </a:bodyPr>
          <a:lstStyle>
            <a:lvl1pPr algn="l">
              <a:defRPr sz="2100" b="1" i="0" baseline="0">
                <a:solidFill>
                  <a:schemeClr val="bg1"/>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endParaRPr lang="en-US" dirty="0"/>
          </a:p>
        </p:txBody>
      </p:sp>
      <p:sp>
        <p:nvSpPr>
          <p:cNvPr id="3" name="Subtitle 2"/>
          <p:cNvSpPr>
            <a:spLocks noGrp="1"/>
          </p:cNvSpPr>
          <p:nvPr>
            <p:ph type="subTitle" idx="1" hasCustomPrompt="1"/>
          </p:nvPr>
        </p:nvSpPr>
        <p:spPr>
          <a:xfrm>
            <a:off x="1043608" y="2996952"/>
            <a:ext cx="6400800" cy="601960"/>
          </a:xfrm>
          <a:prstGeom prst="rect">
            <a:avLst/>
          </a:prstGeom>
        </p:spPr>
        <p:txBody>
          <a:bodyPr>
            <a:noAutofit/>
          </a:bodyPr>
          <a:lstStyle>
            <a:lvl1pPr marL="0" indent="0" algn="l">
              <a:buNone/>
              <a:defRPr sz="1125" b="0" i="0">
                <a:solidFill>
                  <a:schemeClr val="bg1"/>
                </a:solidFill>
                <a:latin typeface="Alte DIN 1451 Mittelschrift" panose="020B0603020202020204" pitchFamily="34" charset="0"/>
                <a:ea typeface="Open Sans" charset="0"/>
                <a:cs typeface="Open Sans"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dirty="0"/>
              <a:t>Click </a:t>
            </a:r>
            <a:r>
              <a:rPr lang="it-IT" dirty="0" err="1"/>
              <a:t>here</a:t>
            </a:r>
            <a:r>
              <a:rPr lang="it-IT" dirty="0"/>
              <a:t> to </a:t>
            </a:r>
            <a:r>
              <a:rPr lang="it-IT" dirty="0" err="1"/>
              <a:t>add</a:t>
            </a:r>
            <a:r>
              <a:rPr lang="it-IT" dirty="0"/>
              <a:t> Sub-</a:t>
            </a:r>
            <a:r>
              <a:rPr lang="it-IT" dirty="0" err="1"/>
              <a:t>title</a:t>
            </a:r>
            <a:endParaRPr lang="en-US" dirty="0"/>
          </a:p>
        </p:txBody>
      </p:sp>
      <p:sp>
        <p:nvSpPr>
          <p:cNvPr id="10" name="Text Placeholder 9"/>
          <p:cNvSpPr>
            <a:spLocks noGrp="1"/>
          </p:cNvSpPr>
          <p:nvPr>
            <p:ph type="body" sz="quarter" idx="11" hasCustomPrompt="1"/>
          </p:nvPr>
        </p:nvSpPr>
        <p:spPr>
          <a:xfrm>
            <a:off x="6013013" y="4725147"/>
            <a:ext cx="2735452" cy="308657"/>
          </a:xfrm>
          <a:prstGeom prst="rect">
            <a:avLst/>
          </a:prstGeom>
        </p:spPr>
        <p:txBody>
          <a:bodyPr>
            <a:normAutofit/>
          </a:bodyPr>
          <a:lstStyle>
            <a:lvl1pPr marL="0" indent="0" algn="r">
              <a:buFont typeface="Arial" panose="020B0604020202020204" pitchFamily="34" charset="0"/>
              <a:buNone/>
              <a:defRPr sz="1125" b="0" i="0" baseline="0">
                <a:solidFill>
                  <a:schemeClr val="tx1">
                    <a:lumMod val="75000"/>
                  </a:schemeClr>
                </a:solidFill>
                <a:latin typeface="Alte DIN 1451 Mittelschrift" panose="020B0603020202020204" pitchFamily="34" charset="0"/>
                <a:ea typeface="Open Sans" charset="0"/>
                <a:cs typeface="Open Sans" charset="0"/>
              </a:defRPr>
            </a:lvl1pPr>
          </a:lstStyle>
          <a:p>
            <a:pPr lvl="0"/>
            <a:r>
              <a:rPr lang="en-US" dirty="0"/>
              <a:t>Name Surname</a:t>
            </a:r>
          </a:p>
        </p:txBody>
      </p:sp>
      <p:sp>
        <p:nvSpPr>
          <p:cNvPr id="12" name="Text Placeholder 9"/>
          <p:cNvSpPr>
            <a:spLocks noGrp="1"/>
          </p:cNvSpPr>
          <p:nvPr>
            <p:ph type="body" sz="quarter" idx="12" hasCustomPrompt="1"/>
          </p:nvPr>
        </p:nvSpPr>
        <p:spPr>
          <a:xfrm>
            <a:off x="4139954" y="5085184"/>
            <a:ext cx="4608513" cy="350912"/>
          </a:xfrm>
          <a:prstGeom prst="rect">
            <a:avLst/>
          </a:prstGeom>
        </p:spPr>
        <p:txBody>
          <a:bodyPr>
            <a:noAutofit/>
          </a:bodyPr>
          <a:lstStyle>
            <a:lvl1pPr marL="0" indent="0" algn="r">
              <a:buFont typeface="Arial" panose="020B0604020202020204" pitchFamily="34" charset="0"/>
              <a:buNone/>
              <a:defRPr sz="1125" b="0" i="0" baseline="0">
                <a:solidFill>
                  <a:schemeClr val="tx1">
                    <a:lumMod val="75000"/>
                  </a:schemeClr>
                </a:solidFill>
                <a:latin typeface="Alte DIN 1451 Mittelschrift" panose="020B0603020202020204" pitchFamily="34" charset="0"/>
                <a:ea typeface="Open Sans" charset="0"/>
                <a:cs typeface="Open Sans" charset="0"/>
              </a:defRPr>
            </a:lvl1pPr>
          </a:lstStyle>
          <a:p>
            <a:pPr lvl="0"/>
            <a:r>
              <a:rPr lang="en-US" dirty="0"/>
              <a:t>Affiliation</a:t>
            </a:r>
          </a:p>
        </p:txBody>
      </p:sp>
      <p:sp>
        <p:nvSpPr>
          <p:cNvPr id="4" name="Rettangolo 3"/>
          <p:cNvSpPr/>
          <p:nvPr userDrawn="1"/>
        </p:nvSpPr>
        <p:spPr>
          <a:xfrm>
            <a:off x="1493913" y="6237313"/>
            <a:ext cx="5670376" cy="207749"/>
          </a:xfrm>
          <a:prstGeom prst="rect">
            <a:avLst/>
          </a:prstGeom>
        </p:spPr>
        <p:txBody>
          <a:bodyPr wrap="square">
            <a:spAutoFit/>
          </a:bodyPr>
          <a:lstStyle/>
          <a:p>
            <a:r>
              <a:rPr lang="en-US" sz="750" dirty="0">
                <a:solidFill>
                  <a:srgbClr val="515151"/>
                </a:solidFill>
                <a:latin typeface="Alte DIN 1451 Mittelschrift" panose="020B0603020202020204" pitchFamily="34" charset="0"/>
              </a:rPr>
              <a:t>EOSC-hub receives funding from the European Union’s Horizon 2020 research and innovation </a:t>
            </a:r>
            <a:r>
              <a:rPr lang="en-US" sz="750" dirty="0" err="1">
                <a:solidFill>
                  <a:srgbClr val="515151"/>
                </a:solidFill>
                <a:latin typeface="Alte DIN 1451 Mittelschrift" panose="020B0603020202020204" pitchFamily="34" charset="0"/>
              </a:rPr>
              <a:t>programme</a:t>
            </a:r>
            <a:r>
              <a:rPr lang="en-US" sz="750" dirty="0">
                <a:solidFill>
                  <a:srgbClr val="515151"/>
                </a:solidFill>
                <a:latin typeface="Alte DIN 1451 Mittelschrift" panose="020B0603020202020204" pitchFamily="34" charset="0"/>
              </a:rPr>
              <a:t> under grant agreement No. 777536.</a:t>
            </a:r>
            <a:endParaRPr lang="en-GB" sz="750" dirty="0">
              <a:solidFill>
                <a:srgbClr val="515151"/>
              </a:solidFill>
              <a:latin typeface="Alte DIN 1451 Mittelschrift" panose="020B0603020202020204"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6072699"/>
            <a:ext cx="974228" cy="677652"/>
          </a:xfrm>
          <a:prstGeom prst="rect">
            <a:avLst/>
          </a:prstGeom>
        </p:spPr>
      </p:pic>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5" y="193815"/>
            <a:ext cx="1500758" cy="915463"/>
          </a:xfrm>
          <a:prstGeom prst="rect">
            <a:avLst/>
          </a:prstGeom>
        </p:spPr>
      </p:pic>
      <p:pic>
        <p:nvPicPr>
          <p:cNvPr id="9" name="Immagin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32642"/>
            <a:ext cx="1368152" cy="1085835"/>
          </a:xfrm>
          <a:prstGeom prst="rect">
            <a:avLst/>
          </a:prstGeom>
        </p:spPr>
      </p:pic>
      <p:pic>
        <p:nvPicPr>
          <p:cNvPr id="11" name="Immagin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59832" y="101455"/>
            <a:ext cx="1539080" cy="1051500"/>
          </a:xfrm>
          <a:prstGeom prst="rect">
            <a:avLst/>
          </a:prstGeom>
        </p:spPr>
      </p:pic>
      <p:sp>
        <p:nvSpPr>
          <p:cNvPr id="13" name="Text Placeholder 9"/>
          <p:cNvSpPr>
            <a:spLocks noGrp="1"/>
          </p:cNvSpPr>
          <p:nvPr>
            <p:ph type="body" sz="quarter" idx="13" hasCustomPrompt="1"/>
          </p:nvPr>
        </p:nvSpPr>
        <p:spPr>
          <a:xfrm>
            <a:off x="4139954" y="5517232"/>
            <a:ext cx="4608513" cy="350912"/>
          </a:xfrm>
          <a:prstGeom prst="rect">
            <a:avLst/>
          </a:prstGeom>
        </p:spPr>
        <p:txBody>
          <a:bodyPr>
            <a:noAutofit/>
          </a:bodyPr>
          <a:lstStyle>
            <a:lvl1pPr marL="0" indent="0" algn="r">
              <a:buFont typeface="Arial" panose="020B0604020202020204" pitchFamily="34" charset="0"/>
              <a:buNone/>
              <a:defRPr sz="1125" b="0" i="0" baseline="0">
                <a:solidFill>
                  <a:schemeClr val="tx1">
                    <a:lumMod val="75000"/>
                  </a:schemeClr>
                </a:solidFill>
                <a:latin typeface="Alte DIN 1451 Mittelschrift" panose="020B0603020202020204" pitchFamily="34" charset="0"/>
                <a:ea typeface="Open Sans" charset="0"/>
                <a:cs typeface="Open Sans" charset="0"/>
              </a:defRPr>
            </a:lvl1pPr>
          </a:lstStyle>
          <a:p>
            <a:pPr lvl="0"/>
            <a:r>
              <a:rPr lang="en-US" dirty="0"/>
              <a:t>Email </a:t>
            </a:r>
          </a:p>
        </p:txBody>
      </p:sp>
    </p:spTree>
    <p:extLst>
      <p:ext uri="{BB962C8B-B14F-4D97-AF65-F5344CB8AC3E}">
        <p14:creationId xmlns:p14="http://schemas.microsoft.com/office/powerpoint/2010/main" val="101954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ntent_slide">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23529" y="620688"/>
            <a:ext cx="5472608" cy="576064"/>
          </a:xfrm>
          <a:prstGeom prst="rect">
            <a:avLst/>
          </a:prstGeom>
        </p:spPr>
        <p:txBody>
          <a:bodyPr vert="horz"/>
          <a:lstStyle>
            <a:lvl1pPr algn="l">
              <a:defRPr sz="2100" b="1" i="0">
                <a:solidFill>
                  <a:srgbClr val="246889"/>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p>
        </p:txBody>
      </p:sp>
      <p:sp>
        <p:nvSpPr>
          <p:cNvPr id="11" name="Rettangolo 10"/>
          <p:cNvSpPr/>
          <p:nvPr userDrawn="1"/>
        </p:nvSpPr>
        <p:spPr>
          <a:xfrm>
            <a:off x="323529" y="476676"/>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246889"/>
              </a:solidFill>
            </a:endParaRPr>
          </a:p>
        </p:txBody>
      </p:sp>
      <p:sp>
        <p:nvSpPr>
          <p:cNvPr id="5" name="Slide Number Placeholder 5"/>
          <p:cNvSpPr>
            <a:spLocks noGrp="1"/>
          </p:cNvSpPr>
          <p:nvPr>
            <p:ph type="sldNum" sz="quarter" idx="12"/>
          </p:nvPr>
        </p:nvSpPr>
        <p:spPr>
          <a:xfrm>
            <a:off x="6553200" y="6304238"/>
            <a:ext cx="2133600" cy="365125"/>
          </a:xfrm>
          <a:prstGeom prst="rect">
            <a:avLst/>
          </a:prstGeom>
        </p:spPr>
        <p:txBody>
          <a:bodyPr/>
          <a:lstStyle>
            <a:lvl1pPr algn="r">
              <a:defRPr sz="975"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solidFill>
                  <a:srgbClr val="515151">
                    <a:lumMod val="75000"/>
                  </a:srgbClr>
                </a:solidFill>
              </a:rPr>
              <a:pPr/>
              <a:t>‹n.›</a:t>
            </a:fld>
            <a:endParaRPr lang="en-US" dirty="0">
              <a:solidFill>
                <a:srgbClr val="515151">
                  <a:lumMod val="75000"/>
                </a:srgbClr>
              </a:solidFill>
            </a:endParaRPr>
          </a:p>
        </p:txBody>
      </p:sp>
      <p:sp>
        <p:nvSpPr>
          <p:cNvPr id="6" name="Date Placeholder 3"/>
          <p:cNvSpPr>
            <a:spLocks noGrp="1"/>
          </p:cNvSpPr>
          <p:nvPr>
            <p:ph type="dt" sz="half" idx="10"/>
          </p:nvPr>
        </p:nvSpPr>
        <p:spPr>
          <a:xfrm>
            <a:off x="457200" y="6304238"/>
            <a:ext cx="2133600" cy="365125"/>
          </a:xfrm>
          <a:prstGeom prst="rect">
            <a:avLst/>
          </a:prstGeom>
        </p:spPr>
        <p:txBody>
          <a:bodyPr/>
          <a:lstStyle>
            <a:lvl1pPr>
              <a:defRPr sz="975"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solidFill>
                  <a:srgbClr val="515151">
                    <a:lumMod val="75000"/>
                  </a:srgbClr>
                </a:solidFill>
              </a:rPr>
              <a:pPr/>
              <a:t>1/10/18</a:t>
            </a:fld>
            <a:endParaRPr lang="en-US" dirty="0">
              <a:solidFill>
                <a:srgbClr val="515151">
                  <a:lumMod val="75000"/>
                </a:srgbClr>
              </a:solidFill>
            </a:endParaRPr>
          </a:p>
        </p:txBody>
      </p:sp>
      <p:sp>
        <p:nvSpPr>
          <p:cNvPr id="7" name="Footer Placeholder 4"/>
          <p:cNvSpPr>
            <a:spLocks noGrp="1"/>
          </p:cNvSpPr>
          <p:nvPr>
            <p:ph type="ftr" sz="quarter" idx="11"/>
          </p:nvPr>
        </p:nvSpPr>
        <p:spPr>
          <a:xfrm>
            <a:off x="3124200" y="6304238"/>
            <a:ext cx="2895600" cy="365125"/>
          </a:xfrm>
          <a:prstGeom prst="rect">
            <a:avLst/>
          </a:prstGeom>
        </p:spPr>
        <p:txBody>
          <a:bodyPr/>
          <a:lstStyle>
            <a:lvl1pPr>
              <a:defRPr sz="975" b="0" i="0">
                <a:solidFill>
                  <a:schemeClr val="tx1">
                    <a:lumMod val="75000"/>
                  </a:schemeClr>
                </a:solidFill>
                <a:latin typeface="Alte DIN 1451 Mittelschrift" panose="020B0603020202020204" pitchFamily="34" charset="0"/>
                <a:ea typeface="Open Sans" charset="0"/>
                <a:cs typeface="Open Sans" charset="0"/>
              </a:defRPr>
            </a:lvl1pPr>
          </a:lstStyle>
          <a:p>
            <a:r>
              <a:rPr lang="en-US">
                <a:solidFill>
                  <a:srgbClr val="515151">
                    <a:lumMod val="75000"/>
                  </a:srgbClr>
                </a:solidFill>
              </a:rPr>
              <a:t>Footer</a:t>
            </a:r>
            <a:endParaRPr lang="en-US" dirty="0">
              <a:solidFill>
                <a:srgbClr val="515151">
                  <a:lumMod val="75000"/>
                </a:srgbClr>
              </a:solidFill>
            </a:endParaRPr>
          </a:p>
        </p:txBody>
      </p:sp>
    </p:spTree>
    <p:extLst>
      <p:ext uri="{BB962C8B-B14F-4D97-AF65-F5344CB8AC3E}">
        <p14:creationId xmlns:p14="http://schemas.microsoft.com/office/powerpoint/2010/main" val="4039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olo e contenuto">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04238"/>
            <a:ext cx="2133600" cy="365125"/>
          </a:xfrm>
          <a:prstGeom prst="rect">
            <a:avLst/>
          </a:prstGeom>
        </p:spPr>
        <p:txBody>
          <a:bodyPr/>
          <a:lstStyle>
            <a:lvl1pPr>
              <a:defRPr sz="975"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solidFill>
                  <a:srgbClr val="515151">
                    <a:lumMod val="75000"/>
                  </a:srgbClr>
                </a:solidFill>
              </a:rPr>
              <a:pPr/>
              <a:t>1/10/18</a:t>
            </a:fld>
            <a:endParaRPr lang="en-US" dirty="0">
              <a:solidFill>
                <a:srgbClr val="515151">
                  <a:lumMod val="75000"/>
                </a:srgbClr>
              </a:solidFill>
            </a:endParaRPr>
          </a:p>
        </p:txBody>
      </p:sp>
      <p:sp>
        <p:nvSpPr>
          <p:cNvPr id="5" name="Footer Placeholder 4"/>
          <p:cNvSpPr>
            <a:spLocks noGrp="1"/>
          </p:cNvSpPr>
          <p:nvPr>
            <p:ph type="ftr" sz="quarter" idx="11"/>
          </p:nvPr>
        </p:nvSpPr>
        <p:spPr>
          <a:xfrm>
            <a:off x="3124200" y="6304238"/>
            <a:ext cx="2895600" cy="365125"/>
          </a:xfrm>
          <a:prstGeom prst="rect">
            <a:avLst/>
          </a:prstGeom>
        </p:spPr>
        <p:txBody>
          <a:bodyPr/>
          <a:lstStyle>
            <a:lvl1pPr>
              <a:defRPr sz="975" b="0" i="0">
                <a:solidFill>
                  <a:schemeClr val="tx1">
                    <a:lumMod val="75000"/>
                  </a:schemeClr>
                </a:solidFill>
                <a:latin typeface="Alte DIN 1451 Mittelschrift" panose="020B0603020202020204" pitchFamily="34" charset="0"/>
                <a:ea typeface="Open Sans" charset="0"/>
                <a:cs typeface="Open Sans" charset="0"/>
              </a:defRPr>
            </a:lvl1pPr>
          </a:lstStyle>
          <a:p>
            <a:r>
              <a:rPr lang="en-US">
                <a:solidFill>
                  <a:srgbClr val="515151">
                    <a:lumMod val="75000"/>
                  </a:srgbClr>
                </a:solidFill>
              </a:rPr>
              <a:t>Footer</a:t>
            </a:r>
            <a:endParaRPr lang="en-US" dirty="0">
              <a:solidFill>
                <a:srgbClr val="515151">
                  <a:lumMod val="75000"/>
                </a:srgbClr>
              </a:solidFill>
            </a:endParaRPr>
          </a:p>
        </p:txBody>
      </p:sp>
      <p:sp>
        <p:nvSpPr>
          <p:cNvPr id="6" name="Slide Number Placeholder 5"/>
          <p:cNvSpPr>
            <a:spLocks noGrp="1"/>
          </p:cNvSpPr>
          <p:nvPr>
            <p:ph type="sldNum" sz="quarter" idx="12"/>
          </p:nvPr>
        </p:nvSpPr>
        <p:spPr>
          <a:xfrm>
            <a:off x="6553200" y="6304238"/>
            <a:ext cx="2133600" cy="365125"/>
          </a:xfrm>
          <a:prstGeom prst="rect">
            <a:avLst/>
          </a:prstGeom>
        </p:spPr>
        <p:txBody>
          <a:bodyPr/>
          <a:lstStyle>
            <a:lvl1pPr algn="r">
              <a:defRPr sz="975"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solidFill>
                  <a:srgbClr val="515151">
                    <a:lumMod val="75000"/>
                  </a:srgbClr>
                </a:solidFill>
              </a:rPr>
              <a:pPr/>
              <a:t>‹n.›</a:t>
            </a:fld>
            <a:endParaRPr lang="en-US" dirty="0">
              <a:solidFill>
                <a:srgbClr val="515151">
                  <a:lumMod val="75000"/>
                </a:srgbClr>
              </a:solidFill>
            </a:endParaRPr>
          </a:p>
        </p:txBody>
      </p:sp>
      <p:sp>
        <p:nvSpPr>
          <p:cNvPr id="11" name="Titolo 1"/>
          <p:cNvSpPr>
            <a:spLocks noGrp="1"/>
          </p:cNvSpPr>
          <p:nvPr>
            <p:ph type="title" hasCustomPrompt="1"/>
          </p:nvPr>
        </p:nvSpPr>
        <p:spPr>
          <a:xfrm>
            <a:off x="467545" y="620688"/>
            <a:ext cx="5472608" cy="576064"/>
          </a:xfrm>
          <a:prstGeom prst="rect">
            <a:avLst/>
          </a:prstGeom>
        </p:spPr>
        <p:txBody>
          <a:bodyPr vert="horz"/>
          <a:lstStyle>
            <a:lvl1pPr algn="l">
              <a:defRPr sz="2100" b="1" i="0">
                <a:solidFill>
                  <a:srgbClr val="246889"/>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p>
        </p:txBody>
      </p:sp>
      <p:sp>
        <p:nvSpPr>
          <p:cNvPr id="12" name="Rettangolo 11"/>
          <p:cNvSpPr/>
          <p:nvPr userDrawn="1"/>
        </p:nvSpPr>
        <p:spPr>
          <a:xfrm>
            <a:off x="495064" y="476672"/>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246889"/>
              </a:solidFill>
            </a:endParaRPr>
          </a:p>
        </p:txBody>
      </p:sp>
      <p:sp>
        <p:nvSpPr>
          <p:cNvPr id="15" name="Segnaposto contenuto 2"/>
          <p:cNvSpPr>
            <a:spLocks noGrp="1"/>
          </p:cNvSpPr>
          <p:nvPr>
            <p:ph idx="1"/>
          </p:nvPr>
        </p:nvSpPr>
        <p:spPr>
          <a:xfrm>
            <a:off x="457200" y="1268763"/>
            <a:ext cx="8229600" cy="4525963"/>
          </a:xfrm>
          <a:prstGeom prst="rect">
            <a:avLst/>
          </a:prstGeom>
        </p:spPr>
        <p:txBody>
          <a:bodyPr/>
          <a:lstStyle>
            <a:lvl1pPr>
              <a:defRPr sz="1800">
                <a:latin typeface="Alte DIN 1451 Mittelschrift" panose="020B0603020202020204" pitchFamily="34" charset="0"/>
                <a:ea typeface="Open Sans" panose="020B0606030504020204" pitchFamily="34" charset="0"/>
                <a:cs typeface="Open Sans" panose="020B0606030504020204" pitchFamily="34" charset="0"/>
              </a:defRPr>
            </a:lvl1pPr>
          </a:lstStyle>
          <a:p>
            <a:endParaRPr lang="it-IT" dirty="0"/>
          </a:p>
        </p:txBody>
      </p:sp>
    </p:spTree>
    <p:extLst>
      <p:ext uri="{BB962C8B-B14F-4D97-AF65-F5344CB8AC3E}">
        <p14:creationId xmlns:p14="http://schemas.microsoft.com/office/powerpoint/2010/main" val="1380325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to 2">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022896"/>
            <a:ext cx="4038600" cy="4103267"/>
          </a:xfrm>
          <a:prstGeom prst="rect">
            <a:avLst/>
          </a:prstGeom>
        </p:spPr>
        <p:txBody>
          <a:bodyPr/>
          <a:lstStyle>
            <a:lvl1pPr marL="257175" indent="-257175">
              <a:buSzPct val="180000"/>
              <a:buFont typeface="Arial" panose="020B0604020202020204" pitchFamily="34" charset="0"/>
              <a:buChar char="•"/>
              <a:defRPr lang="it-IT" sz="18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1pPr>
            <a:lvl2pPr marL="600075" indent="-257175">
              <a:buSzPct val="180000"/>
              <a:buFont typeface="Arial" panose="020B0604020202020204" pitchFamily="34" charset="0"/>
              <a:buChar char="•"/>
              <a:defRPr lang="it-IT" sz="18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2pPr>
            <a:lvl3pPr marL="942975" indent="-257175">
              <a:buSzPct val="180000"/>
              <a:buFont typeface="Arial" panose="020B0604020202020204" pitchFamily="34" charset="0"/>
              <a:buChar char="•"/>
              <a:defRPr lang="it-IT" sz="18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3pPr>
            <a:lvl4pPr marL="1285875" indent="-257175">
              <a:buSzPct val="180000"/>
              <a:buFont typeface="Arial" panose="020B0604020202020204" pitchFamily="34" charset="0"/>
              <a:buChar char="•"/>
              <a:defRPr lang="it-IT" sz="18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4pPr>
            <a:lvl5pPr marL="1628775" indent="-257175">
              <a:buSzPct val="180000"/>
              <a:buFont typeface="Arial" panose="020B0604020202020204" pitchFamily="34" charset="0"/>
              <a:buChar char="•"/>
              <a:defRPr lang="en-US" sz="1800" kern="1200" dirty="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5pPr>
            <a:lvl6pPr>
              <a:defRPr sz="1350"/>
            </a:lvl6pPr>
            <a:lvl7pPr>
              <a:defRPr sz="1350"/>
            </a:lvl7pPr>
            <a:lvl8pPr>
              <a:defRPr sz="1350"/>
            </a:lvl8pPr>
            <a:lvl9pPr>
              <a:defRPr sz="1350"/>
            </a:lvl9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Content Placeholder 3"/>
          <p:cNvSpPr>
            <a:spLocks noGrp="1"/>
          </p:cNvSpPr>
          <p:nvPr>
            <p:ph sz="half" idx="2" hasCustomPrompt="1"/>
          </p:nvPr>
        </p:nvSpPr>
        <p:spPr>
          <a:xfrm>
            <a:off x="4648200" y="2022896"/>
            <a:ext cx="4038600" cy="4103267"/>
          </a:xfrm>
          <a:prstGeom prst="rect">
            <a:avLst/>
          </a:prstGeom>
        </p:spPr>
        <p:txBody>
          <a:bodyPr/>
          <a:lstStyle>
            <a:lvl1pPr marL="257175" indent="-257175" algn="l" defTabSz="342900" rtl="0" eaLnBrk="1" latinLnBrk="0" hangingPunct="1">
              <a:spcBef>
                <a:spcPct val="20000"/>
              </a:spcBef>
              <a:buSzPct val="180000"/>
              <a:buFont typeface="Arial" panose="020B0604020202020204" pitchFamily="34" charset="0"/>
              <a:buChar char="•"/>
              <a:defRPr lang="it-IT" sz="18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1pPr>
            <a:lvl2pPr marL="557213" indent="-257175" algn="l" defTabSz="342900" rtl="0" eaLnBrk="1" latinLnBrk="0" hangingPunct="1">
              <a:spcBef>
                <a:spcPct val="20000"/>
              </a:spcBef>
              <a:buSzPct val="180000"/>
              <a:buFont typeface="Arial" panose="020B0604020202020204" pitchFamily="34" charset="0"/>
              <a:buChar char="•"/>
              <a:defRPr lang="it-IT" sz="18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2pPr>
            <a:lvl3pPr marL="857250" indent="-257175" algn="l" defTabSz="342900" rtl="0" eaLnBrk="1" latinLnBrk="0" hangingPunct="1">
              <a:spcBef>
                <a:spcPct val="20000"/>
              </a:spcBef>
              <a:buSzPct val="180000"/>
              <a:buFont typeface="Arial" panose="020B0604020202020204" pitchFamily="34" charset="0"/>
              <a:buChar char="•"/>
              <a:defRPr lang="it-IT" sz="18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3pPr>
            <a:lvl4pPr marL="1200150" indent="-257175" algn="l" defTabSz="342900" rtl="0" eaLnBrk="1" latinLnBrk="0" hangingPunct="1">
              <a:spcBef>
                <a:spcPct val="20000"/>
              </a:spcBef>
              <a:buSzPct val="180000"/>
              <a:buFont typeface="Arial" panose="020B0604020202020204" pitchFamily="34" charset="0"/>
              <a:buChar char="•"/>
              <a:defRPr lang="it-IT" sz="18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4pPr>
            <a:lvl5pPr marL="1543050" indent="-257175" algn="l" defTabSz="342900" rtl="0" eaLnBrk="1" latinLnBrk="0" hangingPunct="1">
              <a:spcBef>
                <a:spcPct val="20000"/>
              </a:spcBef>
              <a:buSzPct val="180000"/>
              <a:buFont typeface="Arial" panose="020B0604020202020204" pitchFamily="34" charset="0"/>
              <a:buChar char="•"/>
              <a:defRPr lang="en-US" sz="1800" b="0" kern="1200" dirty="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5pPr>
            <a:lvl6pPr>
              <a:defRPr sz="1350"/>
            </a:lvl6pPr>
            <a:lvl7pPr>
              <a:defRPr sz="1350"/>
            </a:lvl7pPr>
            <a:lvl8pPr>
              <a:defRPr sz="1350"/>
            </a:lvl8pPr>
            <a:lvl9pPr>
              <a:defRPr sz="1350"/>
            </a:lvl9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5" name="Date Placeholder 4"/>
          <p:cNvSpPr>
            <a:spLocks noGrp="1"/>
          </p:cNvSpPr>
          <p:nvPr>
            <p:ph type="dt" sz="half" idx="10"/>
          </p:nvPr>
        </p:nvSpPr>
        <p:spPr>
          <a:xfrm>
            <a:off x="457200" y="6304238"/>
            <a:ext cx="2133600" cy="365125"/>
          </a:xfrm>
          <a:prstGeom prst="rect">
            <a:avLst/>
          </a:prstGeom>
        </p:spPr>
        <p:txBody>
          <a:bodyPr/>
          <a:lstStyle>
            <a:lvl1pPr>
              <a:defRPr sz="975"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solidFill>
                  <a:srgbClr val="515151">
                    <a:lumMod val="75000"/>
                  </a:srgbClr>
                </a:solidFill>
              </a:rPr>
              <a:pPr/>
              <a:t>1/10/18</a:t>
            </a:fld>
            <a:endParaRPr lang="en-US" dirty="0">
              <a:solidFill>
                <a:srgbClr val="515151">
                  <a:lumMod val="75000"/>
                </a:srgbClr>
              </a:solidFill>
            </a:endParaRPr>
          </a:p>
        </p:txBody>
      </p:sp>
      <p:sp>
        <p:nvSpPr>
          <p:cNvPr id="6" name="Footer Placeholder 5"/>
          <p:cNvSpPr>
            <a:spLocks noGrp="1"/>
          </p:cNvSpPr>
          <p:nvPr>
            <p:ph type="ftr" sz="quarter" idx="11"/>
          </p:nvPr>
        </p:nvSpPr>
        <p:spPr>
          <a:xfrm>
            <a:off x="3124200" y="6304238"/>
            <a:ext cx="2895600" cy="365125"/>
          </a:xfrm>
          <a:prstGeom prst="rect">
            <a:avLst/>
          </a:prstGeom>
        </p:spPr>
        <p:txBody>
          <a:bodyPr/>
          <a:lstStyle>
            <a:lvl1pPr>
              <a:defRPr sz="975" b="0" i="0">
                <a:solidFill>
                  <a:schemeClr val="tx1">
                    <a:lumMod val="75000"/>
                  </a:schemeClr>
                </a:solidFill>
                <a:latin typeface="Alte DIN 1451 Mittelschrift" panose="020B0603020202020204" pitchFamily="34" charset="0"/>
                <a:ea typeface="Open Sans" charset="0"/>
                <a:cs typeface="Open Sans" charset="0"/>
              </a:defRPr>
            </a:lvl1pPr>
          </a:lstStyle>
          <a:p>
            <a:r>
              <a:rPr lang="en-US">
                <a:solidFill>
                  <a:srgbClr val="515151">
                    <a:lumMod val="75000"/>
                  </a:srgbClr>
                </a:solidFill>
              </a:rPr>
              <a:t>Footer</a:t>
            </a:r>
            <a:endParaRPr lang="en-US" dirty="0">
              <a:solidFill>
                <a:srgbClr val="515151">
                  <a:lumMod val="75000"/>
                </a:srgbClr>
              </a:solidFill>
            </a:endParaRPr>
          </a:p>
        </p:txBody>
      </p:sp>
      <p:sp>
        <p:nvSpPr>
          <p:cNvPr id="7" name="Slide Number Placeholder 6"/>
          <p:cNvSpPr>
            <a:spLocks noGrp="1"/>
          </p:cNvSpPr>
          <p:nvPr>
            <p:ph type="sldNum" sz="quarter" idx="12"/>
          </p:nvPr>
        </p:nvSpPr>
        <p:spPr>
          <a:xfrm>
            <a:off x="6553200" y="6304238"/>
            <a:ext cx="2133600" cy="365125"/>
          </a:xfrm>
          <a:prstGeom prst="rect">
            <a:avLst/>
          </a:prstGeom>
        </p:spPr>
        <p:txBody>
          <a:bodyPr/>
          <a:lstStyle>
            <a:lvl1pPr algn="r">
              <a:defRPr sz="975"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solidFill>
                  <a:srgbClr val="515151">
                    <a:lumMod val="75000"/>
                  </a:srgbClr>
                </a:solidFill>
              </a:rPr>
              <a:pPr/>
              <a:t>‹n.›</a:t>
            </a:fld>
            <a:endParaRPr lang="en-US" dirty="0">
              <a:solidFill>
                <a:srgbClr val="515151">
                  <a:lumMod val="75000"/>
                </a:srgbClr>
              </a:solidFill>
            </a:endParaRPr>
          </a:p>
        </p:txBody>
      </p:sp>
      <p:sp>
        <p:nvSpPr>
          <p:cNvPr id="12" name="Titolo 1"/>
          <p:cNvSpPr>
            <a:spLocks noGrp="1"/>
          </p:cNvSpPr>
          <p:nvPr>
            <p:ph type="title" hasCustomPrompt="1"/>
          </p:nvPr>
        </p:nvSpPr>
        <p:spPr>
          <a:xfrm>
            <a:off x="467545" y="620688"/>
            <a:ext cx="5472608" cy="576064"/>
          </a:xfrm>
          <a:prstGeom prst="rect">
            <a:avLst/>
          </a:prstGeom>
        </p:spPr>
        <p:txBody>
          <a:bodyPr vert="horz"/>
          <a:lstStyle>
            <a:lvl1pPr algn="l">
              <a:defRPr sz="2100" b="1" i="0">
                <a:solidFill>
                  <a:srgbClr val="246889"/>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p>
        </p:txBody>
      </p:sp>
      <p:sp>
        <p:nvSpPr>
          <p:cNvPr id="13" name="Rettangolo 12"/>
          <p:cNvSpPr/>
          <p:nvPr userDrawn="1"/>
        </p:nvSpPr>
        <p:spPr>
          <a:xfrm>
            <a:off x="495064" y="476672"/>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246889"/>
              </a:solidFill>
            </a:endParaRPr>
          </a:p>
        </p:txBody>
      </p:sp>
    </p:spTree>
    <p:extLst>
      <p:ext uri="{BB962C8B-B14F-4D97-AF65-F5344CB8AC3E}">
        <p14:creationId xmlns:p14="http://schemas.microsoft.com/office/powerpoint/2010/main" val="66111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olo e testo verticale">
    <p:bg>
      <p:bgPr>
        <a:solidFill>
          <a:schemeClr val="bg1"/>
        </a:solid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457200" y="1943123"/>
            <a:ext cx="8229600" cy="4078165"/>
          </a:xfrm>
          <a:prstGeom prst="rect">
            <a:avLst/>
          </a:prstGeom>
        </p:spPr>
        <p:txBody>
          <a:bodyPr vert="eaVert"/>
          <a:lstStyle>
            <a:lvl1pPr marL="214313" indent="-214313">
              <a:buSzPct val="180000"/>
              <a:buFont typeface="Arial" panose="020B0604020202020204" pitchFamily="34" charset="0"/>
              <a:buChar char="•"/>
              <a:defRPr sz="1800" b="0" i="0" baseline="0">
                <a:solidFill>
                  <a:schemeClr val="tx1">
                    <a:lumMod val="75000"/>
                  </a:schemeClr>
                </a:solidFill>
                <a:latin typeface="Alte DIN 1451 Mittelschrift" panose="020B0603020202020204" pitchFamily="34" charset="0"/>
                <a:ea typeface="Open Sans" charset="0"/>
                <a:cs typeface="Open Sans" charset="0"/>
              </a:defRPr>
            </a:lvl1pPr>
            <a:lvl2pPr marL="557213" indent="-214313">
              <a:buSzPct val="180000"/>
              <a:buFont typeface="Arial" panose="020B0604020202020204" pitchFamily="34" charset="0"/>
              <a:buChar char="•"/>
              <a:defRPr sz="1800" b="0" i="0" baseline="0">
                <a:solidFill>
                  <a:schemeClr val="tx1">
                    <a:lumMod val="75000"/>
                  </a:schemeClr>
                </a:solidFill>
                <a:latin typeface="Alte DIN 1451 Mittelschrift" panose="020B0603020202020204" pitchFamily="34" charset="0"/>
                <a:ea typeface="Open Sans" charset="0"/>
                <a:cs typeface="Open Sans" charset="0"/>
              </a:defRPr>
            </a:lvl2pPr>
            <a:lvl3pPr marL="900113" indent="-214313">
              <a:buSzPct val="180000"/>
              <a:buFont typeface="Arial" panose="020B0604020202020204" pitchFamily="34" charset="0"/>
              <a:buChar char="•"/>
              <a:defRPr sz="1800" b="0" i="0" baseline="0">
                <a:solidFill>
                  <a:schemeClr val="tx1">
                    <a:lumMod val="75000"/>
                  </a:schemeClr>
                </a:solidFill>
                <a:latin typeface="Alte DIN 1451 Mittelschrift" panose="020B0603020202020204" pitchFamily="34" charset="0"/>
                <a:ea typeface="Open Sans" charset="0"/>
                <a:cs typeface="Open Sans" charset="0"/>
              </a:defRPr>
            </a:lvl3pPr>
            <a:lvl4pPr marL="1243013" indent="-214313">
              <a:buSzPct val="180000"/>
              <a:buFont typeface="Arial" panose="020B0604020202020204" pitchFamily="34" charset="0"/>
              <a:buChar char="•"/>
              <a:defRPr sz="1800" b="0" i="0" baseline="0">
                <a:solidFill>
                  <a:schemeClr val="tx1">
                    <a:lumMod val="75000"/>
                  </a:schemeClr>
                </a:solidFill>
                <a:latin typeface="Alte DIN 1451 Mittelschrift" panose="020B0603020202020204" pitchFamily="34" charset="0"/>
                <a:ea typeface="Open Sans" charset="0"/>
                <a:cs typeface="Open Sans" charset="0"/>
              </a:defRPr>
            </a:lvl4pPr>
            <a:lvl5pPr marL="1585913" indent="-214313">
              <a:buSzPct val="180000"/>
              <a:buFont typeface="Arial" panose="020B0604020202020204" pitchFamily="34" charset="0"/>
              <a:buChar char="•"/>
              <a:defRPr sz="1800" b="0" i="0" baseline="0">
                <a:solidFill>
                  <a:schemeClr val="tx1">
                    <a:lumMod val="75000"/>
                  </a:schemeClr>
                </a:solidFill>
                <a:latin typeface="Alte DIN 1451 Mittelschrift" panose="020B0603020202020204" pitchFamily="34" charset="0"/>
                <a:ea typeface="Open Sans" charset="0"/>
                <a:cs typeface="Open Sans"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a:xfrm>
            <a:off x="457200" y="6304238"/>
            <a:ext cx="2133600" cy="365125"/>
          </a:xfrm>
          <a:prstGeom prst="rect">
            <a:avLst/>
          </a:prstGeom>
        </p:spPr>
        <p:txBody>
          <a:bodyPr/>
          <a:lstStyle>
            <a:lvl1pPr>
              <a:defRPr sz="975"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solidFill>
                  <a:srgbClr val="515151">
                    <a:lumMod val="75000"/>
                  </a:srgbClr>
                </a:solidFill>
              </a:rPr>
              <a:pPr/>
              <a:t>1/10/18</a:t>
            </a:fld>
            <a:endParaRPr lang="en-US" dirty="0">
              <a:solidFill>
                <a:srgbClr val="515151">
                  <a:lumMod val="75000"/>
                </a:srgbClr>
              </a:solidFill>
            </a:endParaRPr>
          </a:p>
        </p:txBody>
      </p:sp>
      <p:sp>
        <p:nvSpPr>
          <p:cNvPr id="5" name="Footer Placeholder 4"/>
          <p:cNvSpPr>
            <a:spLocks noGrp="1"/>
          </p:cNvSpPr>
          <p:nvPr>
            <p:ph type="ftr" sz="quarter" idx="11"/>
          </p:nvPr>
        </p:nvSpPr>
        <p:spPr>
          <a:xfrm>
            <a:off x="3124200" y="6304238"/>
            <a:ext cx="2895600" cy="365125"/>
          </a:xfrm>
          <a:prstGeom prst="rect">
            <a:avLst/>
          </a:prstGeom>
        </p:spPr>
        <p:txBody>
          <a:bodyPr/>
          <a:lstStyle>
            <a:lvl1pPr>
              <a:defRPr sz="975" b="0" i="0">
                <a:solidFill>
                  <a:schemeClr val="tx1">
                    <a:lumMod val="75000"/>
                  </a:schemeClr>
                </a:solidFill>
                <a:latin typeface="Alte DIN 1451 Mittelschrift" panose="020B0603020202020204" pitchFamily="34" charset="0"/>
                <a:ea typeface="Open Sans" charset="0"/>
                <a:cs typeface="Open Sans" charset="0"/>
              </a:defRPr>
            </a:lvl1pPr>
          </a:lstStyle>
          <a:p>
            <a:r>
              <a:rPr lang="en-US">
                <a:solidFill>
                  <a:srgbClr val="515151">
                    <a:lumMod val="75000"/>
                  </a:srgbClr>
                </a:solidFill>
              </a:rPr>
              <a:t>Footer</a:t>
            </a:r>
            <a:endParaRPr lang="en-US" dirty="0">
              <a:solidFill>
                <a:srgbClr val="515151">
                  <a:lumMod val="75000"/>
                </a:srgbClr>
              </a:solidFill>
            </a:endParaRPr>
          </a:p>
        </p:txBody>
      </p:sp>
      <p:sp>
        <p:nvSpPr>
          <p:cNvPr id="6" name="Slide Number Placeholder 5"/>
          <p:cNvSpPr>
            <a:spLocks noGrp="1"/>
          </p:cNvSpPr>
          <p:nvPr>
            <p:ph type="sldNum" sz="quarter" idx="12"/>
          </p:nvPr>
        </p:nvSpPr>
        <p:spPr>
          <a:xfrm>
            <a:off x="6553200" y="6304238"/>
            <a:ext cx="2133600" cy="365125"/>
          </a:xfrm>
          <a:prstGeom prst="rect">
            <a:avLst/>
          </a:prstGeom>
        </p:spPr>
        <p:txBody>
          <a:bodyPr/>
          <a:lstStyle>
            <a:lvl1pPr algn="r">
              <a:defRPr sz="975"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solidFill>
                  <a:srgbClr val="515151">
                    <a:lumMod val="75000"/>
                  </a:srgbClr>
                </a:solidFill>
              </a:rPr>
              <a:pPr/>
              <a:t>‹n.›</a:t>
            </a:fld>
            <a:endParaRPr lang="en-US" dirty="0">
              <a:solidFill>
                <a:srgbClr val="515151">
                  <a:lumMod val="75000"/>
                </a:srgbClr>
              </a:solidFill>
            </a:endParaRPr>
          </a:p>
        </p:txBody>
      </p:sp>
      <p:sp>
        <p:nvSpPr>
          <p:cNvPr id="8" name="Titolo 1"/>
          <p:cNvSpPr>
            <a:spLocks noGrp="1"/>
          </p:cNvSpPr>
          <p:nvPr>
            <p:ph type="title" hasCustomPrompt="1"/>
          </p:nvPr>
        </p:nvSpPr>
        <p:spPr>
          <a:xfrm>
            <a:off x="467545" y="620688"/>
            <a:ext cx="5472608" cy="576064"/>
          </a:xfrm>
          <a:prstGeom prst="rect">
            <a:avLst/>
          </a:prstGeom>
        </p:spPr>
        <p:txBody>
          <a:bodyPr vert="horz"/>
          <a:lstStyle>
            <a:lvl1pPr algn="l">
              <a:defRPr sz="2100" b="1" i="0">
                <a:solidFill>
                  <a:srgbClr val="246889"/>
                </a:solidFill>
                <a:latin typeface="DIN Next LT Pro" charset="0"/>
                <a:ea typeface="DIN Next LT Pro" charset="0"/>
                <a:cs typeface="DIN Next LT Pro" charset="0"/>
              </a:defRPr>
            </a:lvl1pPr>
          </a:lstStyle>
          <a:p>
            <a:r>
              <a:rPr lang="it-IT" dirty="0"/>
              <a:t>Click </a:t>
            </a:r>
            <a:r>
              <a:rPr lang="it-IT" dirty="0" err="1"/>
              <a:t>here</a:t>
            </a:r>
            <a:r>
              <a:rPr lang="it-IT" dirty="0"/>
              <a:t> to </a:t>
            </a:r>
            <a:r>
              <a:rPr lang="it-IT" dirty="0" err="1"/>
              <a:t>add</a:t>
            </a:r>
            <a:r>
              <a:rPr lang="it-IT" dirty="0"/>
              <a:t> Title</a:t>
            </a:r>
          </a:p>
        </p:txBody>
      </p:sp>
      <p:sp>
        <p:nvSpPr>
          <p:cNvPr id="9" name="Rettangolo 8"/>
          <p:cNvSpPr/>
          <p:nvPr userDrawn="1"/>
        </p:nvSpPr>
        <p:spPr>
          <a:xfrm>
            <a:off x="495064" y="476672"/>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246889"/>
              </a:solidFill>
            </a:endParaRPr>
          </a:p>
        </p:txBody>
      </p:sp>
    </p:spTree>
    <p:extLst>
      <p:ext uri="{BB962C8B-B14F-4D97-AF65-F5344CB8AC3E}">
        <p14:creationId xmlns:p14="http://schemas.microsoft.com/office/powerpoint/2010/main" val="1554033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_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929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First_slide">
    <p:spTree>
      <p:nvGrpSpPr>
        <p:cNvPr id="1" name=""/>
        <p:cNvGrpSpPr/>
        <p:nvPr/>
      </p:nvGrpSpPr>
      <p:grpSpPr>
        <a:xfrm>
          <a:off x="0" y="0"/>
          <a:ext cx="0" cy="0"/>
          <a:chOff x="0" y="0"/>
          <a:chExt cx="0" cy="0"/>
        </a:xfrm>
      </p:grpSpPr>
      <p:sp>
        <p:nvSpPr>
          <p:cNvPr id="7" name="Rettangolo 6"/>
          <p:cNvSpPr/>
          <p:nvPr userDrawn="1"/>
        </p:nvSpPr>
        <p:spPr>
          <a:xfrm>
            <a:off x="0" y="1690402"/>
            <a:ext cx="9144000" cy="2890727"/>
          </a:xfrm>
          <a:prstGeom prst="rect">
            <a:avLst/>
          </a:prstGeom>
          <a:solidFill>
            <a:srgbClr val="2468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2" name="Title 1"/>
          <p:cNvSpPr>
            <a:spLocks noGrp="1"/>
          </p:cNvSpPr>
          <p:nvPr>
            <p:ph type="ctrTitle" hasCustomPrompt="1"/>
          </p:nvPr>
        </p:nvSpPr>
        <p:spPr>
          <a:xfrm>
            <a:off x="1043608" y="2153563"/>
            <a:ext cx="5110336" cy="720080"/>
          </a:xfrm>
          <a:prstGeom prst="rect">
            <a:avLst/>
          </a:prstGeom>
        </p:spPr>
        <p:txBody>
          <a:bodyPr>
            <a:normAutofit/>
          </a:bodyPr>
          <a:lstStyle>
            <a:lvl1pPr algn="l">
              <a:defRPr sz="2800" b="1" i="0" baseline="0">
                <a:solidFill>
                  <a:schemeClr val="bg1"/>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endParaRPr lang="en-US" dirty="0"/>
          </a:p>
        </p:txBody>
      </p:sp>
      <p:sp>
        <p:nvSpPr>
          <p:cNvPr id="3" name="Subtitle 2"/>
          <p:cNvSpPr>
            <a:spLocks noGrp="1"/>
          </p:cNvSpPr>
          <p:nvPr>
            <p:ph type="subTitle" idx="1" hasCustomPrompt="1"/>
          </p:nvPr>
        </p:nvSpPr>
        <p:spPr>
          <a:xfrm>
            <a:off x="1043608" y="2996952"/>
            <a:ext cx="6400800" cy="601960"/>
          </a:xfrm>
          <a:prstGeom prst="rect">
            <a:avLst/>
          </a:prstGeom>
        </p:spPr>
        <p:txBody>
          <a:bodyPr>
            <a:noAutofit/>
          </a:bodyPr>
          <a:lstStyle>
            <a:lvl1pPr marL="0" indent="0" algn="l">
              <a:buNone/>
              <a:defRPr sz="1500" b="0" i="0">
                <a:solidFill>
                  <a:schemeClr val="bg1"/>
                </a:solidFill>
                <a:latin typeface="Alte DIN 1451 Mittelschrift" panose="020B0603020202020204" pitchFamily="34"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Click </a:t>
            </a:r>
            <a:r>
              <a:rPr lang="it-IT" dirty="0" err="1"/>
              <a:t>here</a:t>
            </a:r>
            <a:r>
              <a:rPr lang="it-IT" dirty="0"/>
              <a:t> to </a:t>
            </a:r>
            <a:r>
              <a:rPr lang="it-IT" dirty="0" err="1"/>
              <a:t>add</a:t>
            </a:r>
            <a:r>
              <a:rPr lang="it-IT" dirty="0"/>
              <a:t> Sub-</a:t>
            </a:r>
            <a:r>
              <a:rPr lang="it-IT" dirty="0" err="1"/>
              <a:t>title</a:t>
            </a:r>
            <a:endParaRPr lang="en-US" dirty="0"/>
          </a:p>
        </p:txBody>
      </p:sp>
      <p:sp>
        <p:nvSpPr>
          <p:cNvPr id="10" name="Text Placeholder 9"/>
          <p:cNvSpPr>
            <a:spLocks noGrp="1"/>
          </p:cNvSpPr>
          <p:nvPr>
            <p:ph type="body" sz="quarter" idx="11" hasCustomPrompt="1"/>
          </p:nvPr>
        </p:nvSpPr>
        <p:spPr>
          <a:xfrm>
            <a:off x="6013012" y="4725145"/>
            <a:ext cx="2735452" cy="308657"/>
          </a:xfrm>
          <a:prstGeom prst="rect">
            <a:avLst/>
          </a:prstGeom>
        </p:spPr>
        <p:txBody>
          <a:bodyPr>
            <a:normAutofit/>
          </a:bodyPr>
          <a:lstStyle>
            <a:lvl1pPr marL="0" indent="0" algn="r">
              <a:buFont typeface="Arial" panose="020B0604020202020204" pitchFamily="34" charset="0"/>
              <a:buNone/>
              <a:defRPr sz="1500" b="0" i="0" baseline="0">
                <a:solidFill>
                  <a:schemeClr val="tx1">
                    <a:lumMod val="75000"/>
                  </a:schemeClr>
                </a:solidFill>
                <a:latin typeface="Alte DIN 1451 Mittelschrift" panose="020B0603020202020204" pitchFamily="34" charset="0"/>
                <a:ea typeface="Open Sans" charset="0"/>
                <a:cs typeface="Open Sans" charset="0"/>
              </a:defRPr>
            </a:lvl1pPr>
          </a:lstStyle>
          <a:p>
            <a:pPr lvl="0"/>
            <a:r>
              <a:rPr lang="en-US" dirty="0"/>
              <a:t>Name Surname</a:t>
            </a:r>
          </a:p>
        </p:txBody>
      </p:sp>
      <p:sp>
        <p:nvSpPr>
          <p:cNvPr id="12" name="Text Placeholder 9"/>
          <p:cNvSpPr>
            <a:spLocks noGrp="1"/>
          </p:cNvSpPr>
          <p:nvPr>
            <p:ph type="body" sz="quarter" idx="12" hasCustomPrompt="1"/>
          </p:nvPr>
        </p:nvSpPr>
        <p:spPr>
          <a:xfrm>
            <a:off x="4139954" y="5085184"/>
            <a:ext cx="4608513" cy="350912"/>
          </a:xfrm>
          <a:prstGeom prst="rect">
            <a:avLst/>
          </a:prstGeom>
        </p:spPr>
        <p:txBody>
          <a:bodyPr>
            <a:noAutofit/>
          </a:bodyPr>
          <a:lstStyle>
            <a:lvl1pPr marL="0" indent="0" algn="r">
              <a:buFont typeface="Arial" panose="020B0604020202020204" pitchFamily="34" charset="0"/>
              <a:buNone/>
              <a:defRPr sz="1500" b="0" i="0" baseline="0">
                <a:solidFill>
                  <a:schemeClr val="tx1">
                    <a:lumMod val="75000"/>
                  </a:schemeClr>
                </a:solidFill>
                <a:latin typeface="Alte DIN 1451 Mittelschrift" panose="020B0603020202020204" pitchFamily="34" charset="0"/>
                <a:ea typeface="Open Sans" charset="0"/>
                <a:cs typeface="Open Sans" charset="0"/>
              </a:defRPr>
            </a:lvl1pPr>
          </a:lstStyle>
          <a:p>
            <a:pPr lvl="0"/>
            <a:r>
              <a:rPr lang="en-US" dirty="0"/>
              <a:t>Affiliation</a:t>
            </a:r>
          </a:p>
        </p:txBody>
      </p:sp>
      <p:sp>
        <p:nvSpPr>
          <p:cNvPr id="4" name="Rettangolo 3"/>
          <p:cNvSpPr/>
          <p:nvPr userDrawn="1"/>
        </p:nvSpPr>
        <p:spPr>
          <a:xfrm>
            <a:off x="1493912" y="6237312"/>
            <a:ext cx="5670376" cy="400110"/>
          </a:xfrm>
          <a:prstGeom prst="rect">
            <a:avLst/>
          </a:prstGeom>
        </p:spPr>
        <p:txBody>
          <a:bodyPr wrap="square">
            <a:spAutoFit/>
          </a:bodyPr>
          <a:lstStyle/>
          <a:p>
            <a:r>
              <a:rPr lang="en-US" sz="1000" dirty="0">
                <a:solidFill>
                  <a:srgbClr val="515151"/>
                </a:solidFill>
                <a:latin typeface="Alte DIN 1451 Mittelschrift" panose="020B0603020202020204" pitchFamily="34" charset="0"/>
              </a:rPr>
              <a:t>EOSC-hub receives funding from the European Union’s Horizon 2020 research and innovation </a:t>
            </a:r>
            <a:r>
              <a:rPr lang="en-US" sz="1000" dirty="0" err="1">
                <a:solidFill>
                  <a:srgbClr val="515151"/>
                </a:solidFill>
                <a:latin typeface="Alte DIN 1451 Mittelschrift" panose="020B0603020202020204" pitchFamily="34" charset="0"/>
              </a:rPr>
              <a:t>programme</a:t>
            </a:r>
            <a:r>
              <a:rPr lang="en-US" sz="1000" dirty="0">
                <a:solidFill>
                  <a:srgbClr val="515151"/>
                </a:solidFill>
                <a:latin typeface="Alte DIN 1451 Mittelschrift" panose="020B0603020202020204" pitchFamily="34" charset="0"/>
              </a:rPr>
              <a:t> under grant agreement No. 777536.</a:t>
            </a:r>
            <a:endParaRPr lang="en-GB" sz="1000" dirty="0">
              <a:solidFill>
                <a:srgbClr val="515151"/>
              </a:solidFill>
              <a:latin typeface="Alte DIN 1451 Mittelschrift" panose="020B0603020202020204"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6072699"/>
            <a:ext cx="974228" cy="677652"/>
          </a:xfrm>
          <a:prstGeom prst="rect">
            <a:avLst/>
          </a:prstGeom>
        </p:spPr>
      </p:pic>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193813"/>
            <a:ext cx="1500758" cy="915463"/>
          </a:xfrm>
          <a:prstGeom prst="rect">
            <a:avLst/>
          </a:prstGeom>
        </p:spPr>
      </p:pic>
      <p:pic>
        <p:nvPicPr>
          <p:cNvPr id="9" name="Immagin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32640"/>
            <a:ext cx="1368152" cy="1085835"/>
          </a:xfrm>
          <a:prstGeom prst="rect">
            <a:avLst/>
          </a:prstGeom>
        </p:spPr>
      </p:pic>
      <p:pic>
        <p:nvPicPr>
          <p:cNvPr id="11" name="Immagin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59832" y="101455"/>
            <a:ext cx="1539080" cy="1051500"/>
          </a:xfrm>
          <a:prstGeom prst="rect">
            <a:avLst/>
          </a:prstGeom>
        </p:spPr>
      </p:pic>
      <p:sp>
        <p:nvSpPr>
          <p:cNvPr id="13" name="Text Placeholder 9"/>
          <p:cNvSpPr>
            <a:spLocks noGrp="1"/>
          </p:cNvSpPr>
          <p:nvPr>
            <p:ph type="body" sz="quarter" idx="13" hasCustomPrompt="1"/>
          </p:nvPr>
        </p:nvSpPr>
        <p:spPr>
          <a:xfrm>
            <a:off x="4139953" y="5517232"/>
            <a:ext cx="4608513" cy="350912"/>
          </a:xfrm>
          <a:prstGeom prst="rect">
            <a:avLst/>
          </a:prstGeom>
        </p:spPr>
        <p:txBody>
          <a:bodyPr>
            <a:noAutofit/>
          </a:bodyPr>
          <a:lstStyle>
            <a:lvl1pPr marL="0" indent="0" algn="r">
              <a:buFont typeface="Arial" panose="020B0604020202020204" pitchFamily="34" charset="0"/>
              <a:buNone/>
              <a:defRPr sz="1500" b="0" i="0" baseline="0">
                <a:solidFill>
                  <a:schemeClr val="tx1">
                    <a:lumMod val="75000"/>
                  </a:schemeClr>
                </a:solidFill>
                <a:latin typeface="Alte DIN 1451 Mittelschrift" panose="020B0603020202020204" pitchFamily="34" charset="0"/>
                <a:ea typeface="Open Sans" charset="0"/>
                <a:cs typeface="Open Sans" charset="0"/>
              </a:defRPr>
            </a:lvl1pPr>
          </a:lstStyle>
          <a:p>
            <a:pPr lvl="0"/>
            <a:r>
              <a:rPr lang="en-US" dirty="0"/>
              <a:t>Email </a:t>
            </a:r>
          </a:p>
        </p:txBody>
      </p:sp>
    </p:spTree>
    <p:extLst>
      <p:ext uri="{BB962C8B-B14F-4D97-AF65-F5344CB8AC3E}">
        <p14:creationId xmlns:p14="http://schemas.microsoft.com/office/powerpoint/2010/main" val="572061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_slide">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23528" y="620688"/>
            <a:ext cx="5472608" cy="576064"/>
          </a:xfrm>
          <a:prstGeom prst="rect">
            <a:avLst/>
          </a:prstGeom>
        </p:spPr>
        <p:txBody>
          <a:bodyPr vert="horz"/>
          <a:lstStyle>
            <a:lvl1pPr algn="l">
              <a:defRPr sz="2800" b="1" i="0">
                <a:solidFill>
                  <a:srgbClr val="246889"/>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p>
        </p:txBody>
      </p:sp>
      <p:sp>
        <p:nvSpPr>
          <p:cNvPr id="11" name="Rettangolo 10"/>
          <p:cNvSpPr/>
          <p:nvPr userDrawn="1"/>
        </p:nvSpPr>
        <p:spPr>
          <a:xfrm>
            <a:off x="323528" y="476674"/>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246889"/>
              </a:solidFill>
            </a:endParaRPr>
          </a:p>
        </p:txBody>
      </p:sp>
      <p:sp>
        <p:nvSpPr>
          <p:cNvPr id="5" name="Slide Number Placeholder 5"/>
          <p:cNvSpPr>
            <a:spLocks noGrp="1"/>
          </p:cNvSpPr>
          <p:nvPr>
            <p:ph type="sldNum" sz="quarter" idx="12"/>
          </p:nvPr>
        </p:nvSpPr>
        <p:spPr>
          <a:xfrm>
            <a:off x="6553200" y="6304236"/>
            <a:ext cx="2133600" cy="365125"/>
          </a:xfrm>
          <a:prstGeom prst="rect">
            <a:avLst/>
          </a:prstGeom>
        </p:spPr>
        <p:txBody>
          <a:bodyPr/>
          <a:lstStyle>
            <a:lvl1pPr algn="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solidFill>
                  <a:srgbClr val="515151">
                    <a:lumMod val="75000"/>
                  </a:srgbClr>
                </a:solidFill>
              </a:rPr>
              <a:pPr/>
              <a:t>‹n.›</a:t>
            </a:fld>
            <a:endParaRPr lang="en-US" dirty="0">
              <a:solidFill>
                <a:srgbClr val="515151">
                  <a:lumMod val="75000"/>
                </a:srgbClr>
              </a:solidFill>
            </a:endParaRPr>
          </a:p>
        </p:txBody>
      </p:sp>
      <p:sp>
        <p:nvSpPr>
          <p:cNvPr id="6" name="Date Placeholder 3"/>
          <p:cNvSpPr>
            <a:spLocks noGrp="1"/>
          </p:cNvSpPr>
          <p:nvPr>
            <p:ph type="dt" sz="half" idx="10"/>
          </p:nvPr>
        </p:nvSpPr>
        <p:spPr>
          <a:xfrm>
            <a:off x="457200" y="6304236"/>
            <a:ext cx="2133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solidFill>
                  <a:srgbClr val="515151">
                    <a:lumMod val="75000"/>
                  </a:srgbClr>
                </a:solidFill>
              </a:rPr>
              <a:pPr/>
              <a:t>1/10/18</a:t>
            </a:fld>
            <a:endParaRPr lang="en-US" dirty="0">
              <a:solidFill>
                <a:srgbClr val="515151">
                  <a:lumMod val="75000"/>
                </a:srgbClr>
              </a:solidFill>
            </a:endParaRPr>
          </a:p>
        </p:txBody>
      </p:sp>
      <p:sp>
        <p:nvSpPr>
          <p:cNvPr id="7" name="Footer Placeholder 4"/>
          <p:cNvSpPr>
            <a:spLocks noGrp="1"/>
          </p:cNvSpPr>
          <p:nvPr>
            <p:ph type="ftr" sz="quarter" idx="11"/>
          </p:nvPr>
        </p:nvSpPr>
        <p:spPr>
          <a:xfrm>
            <a:off x="3124200" y="6304236"/>
            <a:ext cx="2895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r>
              <a:rPr lang="en-US">
                <a:solidFill>
                  <a:srgbClr val="515151">
                    <a:lumMod val="75000"/>
                  </a:srgbClr>
                </a:solidFill>
              </a:rPr>
              <a:t>Footer</a:t>
            </a:r>
            <a:endParaRPr lang="en-US" dirty="0">
              <a:solidFill>
                <a:srgbClr val="515151">
                  <a:lumMod val="75000"/>
                </a:srgbClr>
              </a:solidFill>
            </a:endParaRPr>
          </a:p>
        </p:txBody>
      </p:sp>
    </p:spTree>
    <p:extLst>
      <p:ext uri="{BB962C8B-B14F-4D97-AF65-F5344CB8AC3E}">
        <p14:creationId xmlns:p14="http://schemas.microsoft.com/office/powerpoint/2010/main" val="122623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87E8BA8C-2D08-4941-A72D-7250ABE4969D}" type="datetimeFigureOut">
              <a:rPr lang="en-GB" smtClean="0"/>
              <a:t>10/01/2018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4992CCE-10AA-2543-BAB0-9AEC5AD4D732}" type="slidenum">
              <a:rPr lang="en-GB" smtClean="0"/>
              <a:t>‹n.›</a:t>
            </a:fld>
            <a:endParaRPr lang="en-GB"/>
          </a:p>
        </p:txBody>
      </p:sp>
    </p:spTree>
    <p:extLst>
      <p:ext uri="{BB962C8B-B14F-4D97-AF65-F5344CB8AC3E}">
        <p14:creationId xmlns:p14="http://schemas.microsoft.com/office/powerpoint/2010/main" val="1535460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olo e contenuto">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04236"/>
            <a:ext cx="2133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solidFill>
                  <a:srgbClr val="515151">
                    <a:lumMod val="75000"/>
                  </a:srgbClr>
                </a:solidFill>
              </a:rPr>
              <a:pPr/>
              <a:t>1/10/18</a:t>
            </a:fld>
            <a:endParaRPr lang="en-US" dirty="0">
              <a:solidFill>
                <a:srgbClr val="515151">
                  <a:lumMod val="75000"/>
                </a:srgbClr>
              </a:solidFill>
            </a:endParaRPr>
          </a:p>
        </p:txBody>
      </p:sp>
      <p:sp>
        <p:nvSpPr>
          <p:cNvPr id="5" name="Footer Placeholder 4"/>
          <p:cNvSpPr>
            <a:spLocks noGrp="1"/>
          </p:cNvSpPr>
          <p:nvPr>
            <p:ph type="ftr" sz="quarter" idx="11"/>
          </p:nvPr>
        </p:nvSpPr>
        <p:spPr>
          <a:xfrm>
            <a:off x="3124200" y="6304236"/>
            <a:ext cx="2895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r>
              <a:rPr lang="en-US">
                <a:solidFill>
                  <a:srgbClr val="515151">
                    <a:lumMod val="75000"/>
                  </a:srgbClr>
                </a:solidFill>
              </a:rPr>
              <a:t>Footer</a:t>
            </a:r>
            <a:endParaRPr lang="en-US" dirty="0">
              <a:solidFill>
                <a:srgbClr val="515151">
                  <a:lumMod val="75000"/>
                </a:srgbClr>
              </a:solidFill>
            </a:endParaRPr>
          </a:p>
        </p:txBody>
      </p:sp>
      <p:sp>
        <p:nvSpPr>
          <p:cNvPr id="6" name="Slide Number Placeholder 5"/>
          <p:cNvSpPr>
            <a:spLocks noGrp="1"/>
          </p:cNvSpPr>
          <p:nvPr>
            <p:ph type="sldNum" sz="quarter" idx="12"/>
          </p:nvPr>
        </p:nvSpPr>
        <p:spPr>
          <a:xfrm>
            <a:off x="6553200" y="6304236"/>
            <a:ext cx="2133600" cy="365125"/>
          </a:xfrm>
          <a:prstGeom prst="rect">
            <a:avLst/>
          </a:prstGeom>
        </p:spPr>
        <p:txBody>
          <a:bodyPr/>
          <a:lstStyle>
            <a:lvl1pPr algn="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solidFill>
                  <a:srgbClr val="515151">
                    <a:lumMod val="75000"/>
                  </a:srgbClr>
                </a:solidFill>
              </a:rPr>
              <a:pPr/>
              <a:t>‹n.›</a:t>
            </a:fld>
            <a:endParaRPr lang="en-US" dirty="0">
              <a:solidFill>
                <a:srgbClr val="515151">
                  <a:lumMod val="75000"/>
                </a:srgbClr>
              </a:solidFill>
            </a:endParaRPr>
          </a:p>
        </p:txBody>
      </p:sp>
      <p:sp>
        <p:nvSpPr>
          <p:cNvPr id="11" name="Titolo 1"/>
          <p:cNvSpPr>
            <a:spLocks noGrp="1"/>
          </p:cNvSpPr>
          <p:nvPr>
            <p:ph type="title" hasCustomPrompt="1"/>
          </p:nvPr>
        </p:nvSpPr>
        <p:spPr>
          <a:xfrm>
            <a:off x="467544" y="620688"/>
            <a:ext cx="5472608" cy="576064"/>
          </a:xfrm>
          <a:prstGeom prst="rect">
            <a:avLst/>
          </a:prstGeom>
        </p:spPr>
        <p:txBody>
          <a:bodyPr vert="horz"/>
          <a:lstStyle>
            <a:lvl1pPr algn="l">
              <a:defRPr sz="2800" b="1" i="0">
                <a:solidFill>
                  <a:srgbClr val="246889"/>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p>
        </p:txBody>
      </p:sp>
      <p:sp>
        <p:nvSpPr>
          <p:cNvPr id="12" name="Rettangolo 11"/>
          <p:cNvSpPr/>
          <p:nvPr userDrawn="1"/>
        </p:nvSpPr>
        <p:spPr>
          <a:xfrm>
            <a:off x="495063" y="476672"/>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246889"/>
              </a:solidFill>
            </a:endParaRPr>
          </a:p>
        </p:txBody>
      </p:sp>
      <p:sp>
        <p:nvSpPr>
          <p:cNvPr id="15" name="Segnaposto contenuto 2"/>
          <p:cNvSpPr>
            <a:spLocks noGrp="1"/>
          </p:cNvSpPr>
          <p:nvPr>
            <p:ph idx="1"/>
          </p:nvPr>
        </p:nvSpPr>
        <p:spPr>
          <a:xfrm>
            <a:off x="457200" y="1268761"/>
            <a:ext cx="8229600" cy="4525963"/>
          </a:xfrm>
          <a:prstGeom prst="rect">
            <a:avLst/>
          </a:prstGeom>
        </p:spPr>
        <p:txBody>
          <a:bodyPr/>
          <a:lstStyle>
            <a:lvl1pPr>
              <a:defRPr sz="2400">
                <a:latin typeface="Alte DIN 1451 Mittelschrift" panose="020B0603020202020204" pitchFamily="34" charset="0"/>
                <a:ea typeface="Open Sans" panose="020B0606030504020204" pitchFamily="34" charset="0"/>
                <a:cs typeface="Open Sans" panose="020B0606030504020204" pitchFamily="34" charset="0"/>
              </a:defRPr>
            </a:lvl1pPr>
          </a:lstStyle>
          <a:p>
            <a:endParaRPr lang="it-IT" dirty="0"/>
          </a:p>
        </p:txBody>
      </p:sp>
    </p:spTree>
    <p:extLst>
      <p:ext uri="{BB962C8B-B14F-4D97-AF65-F5344CB8AC3E}">
        <p14:creationId xmlns:p14="http://schemas.microsoft.com/office/powerpoint/2010/main" val="1841021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to 2">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022896"/>
            <a:ext cx="4038600" cy="4103267"/>
          </a:xfrm>
          <a:prstGeom prst="rect">
            <a:avLst/>
          </a:prstGeom>
        </p:spPr>
        <p:txBody>
          <a:bodyPr/>
          <a:lstStyle>
            <a:lvl1pPr marL="342900" indent="-342900">
              <a:buSzPct val="180000"/>
              <a:buFont typeface="Arial" panose="020B0604020202020204" pitchFamily="34" charset="0"/>
              <a:buChar char="•"/>
              <a:defRPr lang="it-IT" sz="24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1pPr>
            <a:lvl2pPr marL="800100" indent="-342900">
              <a:buSzPct val="180000"/>
              <a:buFont typeface="Arial" panose="020B0604020202020204" pitchFamily="34" charset="0"/>
              <a:buChar char="•"/>
              <a:defRPr lang="it-IT" sz="24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2pPr>
            <a:lvl3pPr marL="1257300" indent="-342900">
              <a:buSzPct val="180000"/>
              <a:buFont typeface="Arial" panose="020B0604020202020204" pitchFamily="34" charset="0"/>
              <a:buChar char="•"/>
              <a:defRPr lang="it-IT" sz="24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3pPr>
            <a:lvl4pPr marL="1714500" indent="-342900">
              <a:buSzPct val="180000"/>
              <a:buFont typeface="Arial" panose="020B0604020202020204" pitchFamily="34" charset="0"/>
              <a:buChar char="•"/>
              <a:defRPr lang="it-IT" sz="240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4pPr>
            <a:lvl5pPr marL="2171700" indent="-342900">
              <a:buSzPct val="180000"/>
              <a:buFont typeface="Arial" panose="020B0604020202020204" pitchFamily="34" charset="0"/>
              <a:buChar char="•"/>
              <a:defRPr lang="en-US" sz="2400" kern="1200" dirty="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Content Placeholder 3"/>
          <p:cNvSpPr>
            <a:spLocks noGrp="1"/>
          </p:cNvSpPr>
          <p:nvPr>
            <p:ph sz="half" idx="2" hasCustomPrompt="1"/>
          </p:nvPr>
        </p:nvSpPr>
        <p:spPr>
          <a:xfrm>
            <a:off x="4648200" y="2022896"/>
            <a:ext cx="4038600" cy="4103267"/>
          </a:xfrm>
          <a:prstGeom prst="rect">
            <a:avLst/>
          </a:prstGeom>
        </p:spPr>
        <p:txBody>
          <a:bodyPr/>
          <a:lstStyle>
            <a:lvl1pPr marL="342900" indent="-342900" algn="l" defTabSz="457200" rtl="0" eaLnBrk="1" latinLnBrk="0" hangingPunct="1">
              <a:spcBef>
                <a:spcPct val="20000"/>
              </a:spcBef>
              <a:buSzPct val="180000"/>
              <a:buFont typeface="Arial" panose="020B0604020202020204" pitchFamily="34" charset="0"/>
              <a:buChar char="•"/>
              <a:defRPr lang="it-IT" sz="24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1pPr>
            <a:lvl2pPr marL="742950" indent="-342900" algn="l" defTabSz="457200" rtl="0" eaLnBrk="1" latinLnBrk="0" hangingPunct="1">
              <a:spcBef>
                <a:spcPct val="20000"/>
              </a:spcBef>
              <a:buSzPct val="180000"/>
              <a:buFont typeface="Arial" panose="020B0604020202020204" pitchFamily="34" charset="0"/>
              <a:buChar char="•"/>
              <a:defRPr lang="it-IT" sz="24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2pPr>
            <a:lvl3pPr marL="1143000" indent="-342900" algn="l" defTabSz="457200" rtl="0" eaLnBrk="1" latinLnBrk="0" hangingPunct="1">
              <a:spcBef>
                <a:spcPct val="20000"/>
              </a:spcBef>
              <a:buSzPct val="180000"/>
              <a:buFont typeface="Arial" panose="020B0604020202020204" pitchFamily="34" charset="0"/>
              <a:buChar char="•"/>
              <a:defRPr lang="it-IT" sz="24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3pPr>
            <a:lvl4pPr marL="1600200" indent="-342900" algn="l" defTabSz="457200" rtl="0" eaLnBrk="1" latinLnBrk="0" hangingPunct="1">
              <a:spcBef>
                <a:spcPct val="20000"/>
              </a:spcBef>
              <a:buSzPct val="180000"/>
              <a:buFont typeface="Arial" panose="020B0604020202020204" pitchFamily="34" charset="0"/>
              <a:buChar char="•"/>
              <a:defRPr lang="it-IT" sz="2400" b="0" kern="1200" dirty="0" smtClean="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4pPr>
            <a:lvl5pPr marL="2057400" indent="-342900" algn="l" defTabSz="457200" rtl="0" eaLnBrk="1" latinLnBrk="0" hangingPunct="1">
              <a:spcBef>
                <a:spcPct val="20000"/>
              </a:spcBef>
              <a:buSzPct val="180000"/>
              <a:buFont typeface="Arial" panose="020B0604020202020204" pitchFamily="34" charset="0"/>
              <a:buChar char="•"/>
              <a:defRPr lang="en-US" sz="2400" b="0" kern="1200" dirty="0">
                <a:solidFill>
                  <a:schemeClr val="tx1"/>
                </a:solidFill>
                <a:latin typeface="Alte DIN 1451 Mittelschrift" panose="020B0603020202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5" name="Date Placeholder 4"/>
          <p:cNvSpPr>
            <a:spLocks noGrp="1"/>
          </p:cNvSpPr>
          <p:nvPr>
            <p:ph type="dt" sz="half" idx="10"/>
          </p:nvPr>
        </p:nvSpPr>
        <p:spPr>
          <a:xfrm>
            <a:off x="457200" y="6304236"/>
            <a:ext cx="2133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solidFill>
                  <a:srgbClr val="515151">
                    <a:lumMod val="75000"/>
                  </a:srgbClr>
                </a:solidFill>
              </a:rPr>
              <a:pPr/>
              <a:t>1/10/18</a:t>
            </a:fld>
            <a:endParaRPr lang="en-US" dirty="0">
              <a:solidFill>
                <a:srgbClr val="515151">
                  <a:lumMod val="75000"/>
                </a:srgbClr>
              </a:solidFill>
            </a:endParaRPr>
          </a:p>
        </p:txBody>
      </p:sp>
      <p:sp>
        <p:nvSpPr>
          <p:cNvPr id="6" name="Footer Placeholder 5"/>
          <p:cNvSpPr>
            <a:spLocks noGrp="1"/>
          </p:cNvSpPr>
          <p:nvPr>
            <p:ph type="ftr" sz="quarter" idx="11"/>
          </p:nvPr>
        </p:nvSpPr>
        <p:spPr>
          <a:xfrm>
            <a:off x="3124200" y="6304236"/>
            <a:ext cx="2895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r>
              <a:rPr lang="en-US">
                <a:solidFill>
                  <a:srgbClr val="515151">
                    <a:lumMod val="75000"/>
                  </a:srgbClr>
                </a:solidFill>
              </a:rPr>
              <a:t>Footer</a:t>
            </a:r>
            <a:endParaRPr lang="en-US" dirty="0">
              <a:solidFill>
                <a:srgbClr val="515151">
                  <a:lumMod val="75000"/>
                </a:srgbClr>
              </a:solidFill>
            </a:endParaRPr>
          </a:p>
        </p:txBody>
      </p:sp>
      <p:sp>
        <p:nvSpPr>
          <p:cNvPr id="7" name="Slide Number Placeholder 6"/>
          <p:cNvSpPr>
            <a:spLocks noGrp="1"/>
          </p:cNvSpPr>
          <p:nvPr>
            <p:ph type="sldNum" sz="quarter" idx="12"/>
          </p:nvPr>
        </p:nvSpPr>
        <p:spPr>
          <a:xfrm>
            <a:off x="6553200" y="6304236"/>
            <a:ext cx="2133600" cy="365125"/>
          </a:xfrm>
          <a:prstGeom prst="rect">
            <a:avLst/>
          </a:prstGeom>
        </p:spPr>
        <p:txBody>
          <a:bodyPr/>
          <a:lstStyle>
            <a:lvl1pPr algn="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solidFill>
                  <a:srgbClr val="515151">
                    <a:lumMod val="75000"/>
                  </a:srgbClr>
                </a:solidFill>
              </a:rPr>
              <a:pPr/>
              <a:t>‹n.›</a:t>
            </a:fld>
            <a:endParaRPr lang="en-US" dirty="0">
              <a:solidFill>
                <a:srgbClr val="515151">
                  <a:lumMod val="75000"/>
                </a:srgbClr>
              </a:solidFill>
            </a:endParaRPr>
          </a:p>
        </p:txBody>
      </p:sp>
      <p:sp>
        <p:nvSpPr>
          <p:cNvPr id="12" name="Titolo 1"/>
          <p:cNvSpPr>
            <a:spLocks noGrp="1"/>
          </p:cNvSpPr>
          <p:nvPr>
            <p:ph type="title" hasCustomPrompt="1"/>
          </p:nvPr>
        </p:nvSpPr>
        <p:spPr>
          <a:xfrm>
            <a:off x="467544" y="620688"/>
            <a:ext cx="5472608" cy="576064"/>
          </a:xfrm>
          <a:prstGeom prst="rect">
            <a:avLst/>
          </a:prstGeom>
        </p:spPr>
        <p:txBody>
          <a:bodyPr vert="horz"/>
          <a:lstStyle>
            <a:lvl1pPr algn="l">
              <a:defRPr sz="2800" b="1" i="0">
                <a:solidFill>
                  <a:srgbClr val="246889"/>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p>
        </p:txBody>
      </p:sp>
      <p:sp>
        <p:nvSpPr>
          <p:cNvPr id="13" name="Rettangolo 12"/>
          <p:cNvSpPr/>
          <p:nvPr userDrawn="1"/>
        </p:nvSpPr>
        <p:spPr>
          <a:xfrm>
            <a:off x="495063" y="476672"/>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246889"/>
              </a:solidFill>
            </a:endParaRPr>
          </a:p>
        </p:txBody>
      </p:sp>
    </p:spTree>
    <p:extLst>
      <p:ext uri="{BB962C8B-B14F-4D97-AF65-F5344CB8AC3E}">
        <p14:creationId xmlns:p14="http://schemas.microsoft.com/office/powerpoint/2010/main" val="1077192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olo e testo verticale">
    <p:bg>
      <p:bgPr>
        <a:solidFill>
          <a:schemeClr val="bg1"/>
        </a:solid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457200" y="1943123"/>
            <a:ext cx="8229600" cy="4078165"/>
          </a:xfrm>
          <a:prstGeom prst="rect">
            <a:avLst/>
          </a:prstGeom>
        </p:spPr>
        <p:txBody>
          <a:bodyPr vert="eaVert"/>
          <a:lstStyle>
            <a:lvl1pPr marL="285750" indent="-285750">
              <a:buSzPct val="180000"/>
              <a:buFont typeface="Arial" panose="020B0604020202020204" pitchFamily="34" charset="0"/>
              <a:buChar char="•"/>
              <a:defRPr sz="2400" b="0" i="0" baseline="0">
                <a:solidFill>
                  <a:schemeClr val="tx1">
                    <a:lumMod val="75000"/>
                  </a:schemeClr>
                </a:solidFill>
                <a:latin typeface="Alte DIN 1451 Mittelschrift" panose="020B0603020202020204" pitchFamily="34" charset="0"/>
                <a:ea typeface="Open Sans" charset="0"/>
                <a:cs typeface="Open Sans" charset="0"/>
              </a:defRPr>
            </a:lvl1pPr>
            <a:lvl2pPr marL="742950" indent="-285750">
              <a:buSzPct val="180000"/>
              <a:buFont typeface="Arial" panose="020B0604020202020204" pitchFamily="34" charset="0"/>
              <a:buChar char="•"/>
              <a:defRPr sz="2400" b="0" i="0" baseline="0">
                <a:solidFill>
                  <a:schemeClr val="tx1">
                    <a:lumMod val="75000"/>
                  </a:schemeClr>
                </a:solidFill>
                <a:latin typeface="Alte DIN 1451 Mittelschrift" panose="020B0603020202020204" pitchFamily="34" charset="0"/>
                <a:ea typeface="Open Sans" charset="0"/>
                <a:cs typeface="Open Sans" charset="0"/>
              </a:defRPr>
            </a:lvl2pPr>
            <a:lvl3pPr marL="1200150" indent="-285750">
              <a:buSzPct val="180000"/>
              <a:buFont typeface="Arial" panose="020B0604020202020204" pitchFamily="34" charset="0"/>
              <a:buChar char="•"/>
              <a:defRPr sz="2400" b="0" i="0" baseline="0">
                <a:solidFill>
                  <a:schemeClr val="tx1">
                    <a:lumMod val="75000"/>
                  </a:schemeClr>
                </a:solidFill>
                <a:latin typeface="Alte DIN 1451 Mittelschrift" panose="020B0603020202020204" pitchFamily="34" charset="0"/>
                <a:ea typeface="Open Sans" charset="0"/>
                <a:cs typeface="Open Sans" charset="0"/>
              </a:defRPr>
            </a:lvl3pPr>
            <a:lvl4pPr marL="1657350" indent="-285750">
              <a:buSzPct val="180000"/>
              <a:buFont typeface="Arial" panose="020B0604020202020204" pitchFamily="34" charset="0"/>
              <a:buChar char="•"/>
              <a:defRPr sz="2400" b="0" i="0" baseline="0">
                <a:solidFill>
                  <a:schemeClr val="tx1">
                    <a:lumMod val="75000"/>
                  </a:schemeClr>
                </a:solidFill>
                <a:latin typeface="Alte DIN 1451 Mittelschrift" panose="020B0603020202020204" pitchFamily="34" charset="0"/>
                <a:ea typeface="Open Sans" charset="0"/>
                <a:cs typeface="Open Sans" charset="0"/>
              </a:defRPr>
            </a:lvl4pPr>
            <a:lvl5pPr marL="2114550" indent="-285750">
              <a:buSzPct val="180000"/>
              <a:buFont typeface="Arial" panose="020B0604020202020204" pitchFamily="34" charset="0"/>
              <a:buChar char="•"/>
              <a:defRPr sz="2400" b="0" i="0" baseline="0">
                <a:solidFill>
                  <a:schemeClr val="tx1">
                    <a:lumMod val="75000"/>
                  </a:schemeClr>
                </a:solidFill>
                <a:latin typeface="Alte DIN 1451 Mittelschrift" panose="020B0603020202020204" pitchFamily="34" charset="0"/>
                <a:ea typeface="Open Sans" charset="0"/>
                <a:cs typeface="Open Sans"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a:xfrm>
            <a:off x="457200" y="6304236"/>
            <a:ext cx="2133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solidFill>
                  <a:srgbClr val="515151">
                    <a:lumMod val="75000"/>
                  </a:srgbClr>
                </a:solidFill>
              </a:rPr>
              <a:pPr/>
              <a:t>1/10/18</a:t>
            </a:fld>
            <a:endParaRPr lang="en-US" dirty="0">
              <a:solidFill>
                <a:srgbClr val="515151">
                  <a:lumMod val="75000"/>
                </a:srgbClr>
              </a:solidFill>
            </a:endParaRPr>
          </a:p>
        </p:txBody>
      </p:sp>
      <p:sp>
        <p:nvSpPr>
          <p:cNvPr id="5" name="Footer Placeholder 4"/>
          <p:cNvSpPr>
            <a:spLocks noGrp="1"/>
          </p:cNvSpPr>
          <p:nvPr>
            <p:ph type="ftr" sz="quarter" idx="11"/>
          </p:nvPr>
        </p:nvSpPr>
        <p:spPr>
          <a:xfrm>
            <a:off x="3124200" y="6304236"/>
            <a:ext cx="2895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r>
              <a:rPr lang="en-US">
                <a:solidFill>
                  <a:srgbClr val="515151">
                    <a:lumMod val="75000"/>
                  </a:srgbClr>
                </a:solidFill>
              </a:rPr>
              <a:t>Footer</a:t>
            </a:r>
            <a:endParaRPr lang="en-US" dirty="0">
              <a:solidFill>
                <a:srgbClr val="515151">
                  <a:lumMod val="75000"/>
                </a:srgbClr>
              </a:solidFill>
            </a:endParaRPr>
          </a:p>
        </p:txBody>
      </p:sp>
      <p:sp>
        <p:nvSpPr>
          <p:cNvPr id="6" name="Slide Number Placeholder 5"/>
          <p:cNvSpPr>
            <a:spLocks noGrp="1"/>
          </p:cNvSpPr>
          <p:nvPr>
            <p:ph type="sldNum" sz="quarter" idx="12"/>
          </p:nvPr>
        </p:nvSpPr>
        <p:spPr>
          <a:xfrm>
            <a:off x="6553200" y="6304236"/>
            <a:ext cx="2133600" cy="365125"/>
          </a:xfrm>
          <a:prstGeom prst="rect">
            <a:avLst/>
          </a:prstGeom>
        </p:spPr>
        <p:txBody>
          <a:bodyPr/>
          <a:lstStyle>
            <a:lvl1pPr algn="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solidFill>
                  <a:srgbClr val="515151">
                    <a:lumMod val="75000"/>
                  </a:srgbClr>
                </a:solidFill>
              </a:rPr>
              <a:pPr/>
              <a:t>‹n.›</a:t>
            </a:fld>
            <a:endParaRPr lang="en-US" dirty="0">
              <a:solidFill>
                <a:srgbClr val="515151">
                  <a:lumMod val="75000"/>
                </a:srgbClr>
              </a:solidFill>
            </a:endParaRPr>
          </a:p>
        </p:txBody>
      </p:sp>
      <p:sp>
        <p:nvSpPr>
          <p:cNvPr id="8" name="Titolo 1"/>
          <p:cNvSpPr>
            <a:spLocks noGrp="1"/>
          </p:cNvSpPr>
          <p:nvPr>
            <p:ph type="title" hasCustomPrompt="1"/>
          </p:nvPr>
        </p:nvSpPr>
        <p:spPr>
          <a:xfrm>
            <a:off x="467544" y="620688"/>
            <a:ext cx="5472608" cy="576064"/>
          </a:xfrm>
          <a:prstGeom prst="rect">
            <a:avLst/>
          </a:prstGeom>
        </p:spPr>
        <p:txBody>
          <a:bodyPr vert="horz"/>
          <a:lstStyle>
            <a:lvl1pPr algn="l">
              <a:defRPr sz="2800" b="1" i="0">
                <a:solidFill>
                  <a:srgbClr val="246889"/>
                </a:solidFill>
                <a:latin typeface="DIN Next LT Pro" charset="0"/>
                <a:ea typeface="DIN Next LT Pro" charset="0"/>
                <a:cs typeface="DIN Next LT Pro" charset="0"/>
              </a:defRPr>
            </a:lvl1pPr>
          </a:lstStyle>
          <a:p>
            <a:r>
              <a:rPr lang="it-IT" dirty="0"/>
              <a:t>Click </a:t>
            </a:r>
            <a:r>
              <a:rPr lang="it-IT" dirty="0" err="1"/>
              <a:t>here</a:t>
            </a:r>
            <a:r>
              <a:rPr lang="it-IT" dirty="0"/>
              <a:t> to </a:t>
            </a:r>
            <a:r>
              <a:rPr lang="it-IT" dirty="0" err="1"/>
              <a:t>add</a:t>
            </a:r>
            <a:r>
              <a:rPr lang="it-IT" dirty="0"/>
              <a:t> Title</a:t>
            </a:r>
          </a:p>
        </p:txBody>
      </p:sp>
      <p:sp>
        <p:nvSpPr>
          <p:cNvPr id="9" name="Rettangolo 8"/>
          <p:cNvSpPr/>
          <p:nvPr userDrawn="1"/>
        </p:nvSpPr>
        <p:spPr>
          <a:xfrm>
            <a:off x="495063" y="476672"/>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246889"/>
              </a:solidFill>
            </a:endParaRPr>
          </a:p>
        </p:txBody>
      </p:sp>
    </p:spTree>
    <p:extLst>
      <p:ext uri="{BB962C8B-B14F-4D97-AF65-F5344CB8AC3E}">
        <p14:creationId xmlns:p14="http://schemas.microsoft.com/office/powerpoint/2010/main" val="1565786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st_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8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stile</a:t>
            </a:r>
            <a:endParaRPr lang="en-GB"/>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87E8BA8C-2D08-4941-A72D-7250ABE4969D}" type="datetimeFigureOut">
              <a:rPr lang="en-GB" smtClean="0"/>
              <a:t>10/01/2018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4992CCE-10AA-2543-BAB0-9AEC5AD4D732}" type="slidenum">
              <a:rPr lang="en-GB" smtClean="0"/>
              <a:t>‹n.›</a:t>
            </a:fld>
            <a:endParaRPr lang="en-GB"/>
          </a:p>
        </p:txBody>
      </p:sp>
    </p:spTree>
    <p:extLst>
      <p:ext uri="{BB962C8B-B14F-4D97-AF65-F5344CB8AC3E}">
        <p14:creationId xmlns:p14="http://schemas.microsoft.com/office/powerpoint/2010/main" val="17034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contenuto 2"/>
          <p:cNvSpPr>
            <a:spLocks noGrp="1"/>
          </p:cNvSpPr>
          <p:nvPr>
            <p:ph sz="half" idx="1"/>
          </p:nvPr>
        </p:nvSpPr>
        <p:spPr>
          <a:xfrm>
            <a:off x="6286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291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87E8BA8C-2D08-4941-A72D-7250ABE4969D}" type="datetimeFigureOut">
              <a:rPr lang="en-GB" smtClean="0"/>
              <a:t>10/01/2018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4992CCE-10AA-2543-BAB0-9AEC5AD4D732}" type="slidenum">
              <a:rPr lang="en-GB" smtClean="0"/>
              <a:t>‹n.›</a:t>
            </a:fld>
            <a:endParaRPr lang="en-GB"/>
          </a:p>
        </p:txBody>
      </p:sp>
    </p:spTree>
    <p:extLst>
      <p:ext uri="{BB962C8B-B14F-4D97-AF65-F5344CB8AC3E}">
        <p14:creationId xmlns:p14="http://schemas.microsoft.com/office/powerpoint/2010/main" val="36462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stile</a:t>
            </a:r>
            <a:endParaRPr lang="en-GB"/>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87E8BA8C-2D08-4941-A72D-7250ABE4969D}" type="datetimeFigureOut">
              <a:rPr lang="en-GB" smtClean="0"/>
              <a:t>10/01/2018</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E4992CCE-10AA-2543-BAB0-9AEC5AD4D732}" type="slidenum">
              <a:rPr lang="en-GB" smtClean="0"/>
              <a:t>‹n.›</a:t>
            </a:fld>
            <a:endParaRPr lang="en-GB"/>
          </a:p>
        </p:txBody>
      </p:sp>
    </p:spTree>
    <p:extLst>
      <p:ext uri="{BB962C8B-B14F-4D97-AF65-F5344CB8AC3E}">
        <p14:creationId xmlns:p14="http://schemas.microsoft.com/office/powerpoint/2010/main" val="154963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data 2"/>
          <p:cNvSpPr>
            <a:spLocks noGrp="1"/>
          </p:cNvSpPr>
          <p:nvPr>
            <p:ph type="dt" sz="half" idx="10"/>
          </p:nvPr>
        </p:nvSpPr>
        <p:spPr/>
        <p:txBody>
          <a:bodyPr/>
          <a:lstStyle/>
          <a:p>
            <a:fld id="{87E8BA8C-2D08-4941-A72D-7250ABE4969D}" type="datetimeFigureOut">
              <a:rPr lang="en-GB" smtClean="0"/>
              <a:t>10/01/2018</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E4992CCE-10AA-2543-BAB0-9AEC5AD4D732}" type="slidenum">
              <a:rPr lang="en-GB" smtClean="0"/>
              <a:t>‹n.›</a:t>
            </a:fld>
            <a:endParaRPr lang="en-GB"/>
          </a:p>
        </p:txBody>
      </p:sp>
    </p:spTree>
    <p:extLst>
      <p:ext uri="{BB962C8B-B14F-4D97-AF65-F5344CB8AC3E}">
        <p14:creationId xmlns:p14="http://schemas.microsoft.com/office/powerpoint/2010/main" val="213206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E8BA8C-2D08-4941-A72D-7250ABE4969D}" type="datetimeFigureOut">
              <a:rPr lang="en-GB" smtClean="0"/>
              <a:t>10/01/2018</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E4992CCE-10AA-2543-BAB0-9AEC5AD4D732}" type="slidenum">
              <a:rPr lang="en-GB" smtClean="0"/>
              <a:t>‹n.›</a:t>
            </a:fld>
            <a:endParaRPr lang="en-GB"/>
          </a:p>
        </p:txBody>
      </p:sp>
    </p:spTree>
    <p:extLst>
      <p:ext uri="{BB962C8B-B14F-4D97-AF65-F5344CB8AC3E}">
        <p14:creationId xmlns:p14="http://schemas.microsoft.com/office/powerpoint/2010/main" val="68317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stile</a:t>
            </a:r>
            <a:endParaRPr lang="en-GB"/>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7E8BA8C-2D08-4941-A72D-7250ABE4969D}" type="datetimeFigureOut">
              <a:rPr lang="en-GB" smtClean="0"/>
              <a:t>10/01/2018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4992CCE-10AA-2543-BAB0-9AEC5AD4D732}" type="slidenum">
              <a:rPr lang="en-GB" smtClean="0"/>
              <a:t>‹n.›</a:t>
            </a:fld>
            <a:endParaRPr lang="en-GB"/>
          </a:p>
        </p:txBody>
      </p:sp>
    </p:spTree>
    <p:extLst>
      <p:ext uri="{BB962C8B-B14F-4D97-AF65-F5344CB8AC3E}">
        <p14:creationId xmlns:p14="http://schemas.microsoft.com/office/powerpoint/2010/main" val="172426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stile</a:t>
            </a:r>
            <a:endParaRPr lang="en-GB"/>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7E8BA8C-2D08-4941-A72D-7250ABE4969D}" type="datetimeFigureOut">
              <a:rPr lang="en-GB" smtClean="0"/>
              <a:t>10/01/2018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4992CCE-10AA-2543-BAB0-9AEC5AD4D732}" type="slidenum">
              <a:rPr lang="en-GB" smtClean="0"/>
              <a:t>‹n.›</a:t>
            </a:fld>
            <a:endParaRPr lang="en-GB"/>
          </a:p>
        </p:txBody>
      </p:sp>
    </p:spTree>
    <p:extLst>
      <p:ext uri="{BB962C8B-B14F-4D97-AF65-F5344CB8AC3E}">
        <p14:creationId xmlns:p14="http://schemas.microsoft.com/office/powerpoint/2010/main" val="15338577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stile</a:t>
            </a:r>
            <a:endParaRPr lang="en-GB"/>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E8BA8C-2D08-4941-A72D-7250ABE4969D}" type="datetimeFigureOut">
              <a:rPr lang="en-GB" smtClean="0"/>
              <a:t>10/01/2018</a:t>
            </a:fld>
            <a:endParaRPr lang="en-GB"/>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992CCE-10AA-2543-BAB0-9AEC5AD4D732}" type="slidenum">
              <a:rPr lang="en-GB" smtClean="0"/>
              <a:t>‹n.›</a:t>
            </a:fld>
            <a:endParaRPr lang="en-GB"/>
          </a:p>
        </p:txBody>
      </p:sp>
    </p:spTree>
    <p:extLst>
      <p:ext uri="{BB962C8B-B14F-4D97-AF65-F5344CB8AC3E}">
        <p14:creationId xmlns:p14="http://schemas.microsoft.com/office/powerpoint/2010/main" val="965272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135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2759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confluence.egi.eu/display/EOSC/D10.5+Requirements+and+gap+analysis+report+v1" TargetMode="External"/><Relationship Id="rId4" Type="http://schemas.openxmlformats.org/officeDocument/2006/relationships/hyperlink" Target="https://confluence.egi.eu/display/EOSC/D10.1+EOSC+Hub+Technical+Roadmap+v1" TargetMode="External"/><Relationship Id="rId5" Type="http://schemas.openxmlformats.org/officeDocument/2006/relationships/hyperlink" Target="https://confluence.egi.eu/display/EOSC/D10.4+EOSC+Hub+Technical+Architecture+and+standards+roadmap+v2" TargetMode="External"/><Relationship Id="rId6" Type="http://schemas.openxmlformats.org/officeDocument/2006/relationships/hyperlink" Target="https://confluence.egi.eu/display/EOSC/D10.6+Requirements+and+gap+analysis+report+v2" TargetMode="External"/><Relationship Id="rId7" Type="http://schemas.openxmlformats.org/officeDocument/2006/relationships/hyperlink" Target="https://confluence.egi.eu/display/EOSC/D10.2+EOSC+Hub+Technical+Roadmap+v2" TargetMode="External"/><Relationship Id="rId1" Type="http://schemas.openxmlformats.org/officeDocument/2006/relationships/slideLayout" Target="../slideLayouts/slideLayout19.xml"/><Relationship Id="rId2" Type="http://schemas.openxmlformats.org/officeDocument/2006/relationships/hyperlink" Target="https://confluence.egi.eu/display/EOSC/D10.3+EOSC+Hub+Technical+Architecture+and+standards+roadmap+v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s://confluence.egi.eu/display/EOSC/M10.1+Technical+Roadmap+first+intermediate+update" TargetMode="External"/><Relationship Id="rId3" Type="http://schemas.openxmlformats.org/officeDocument/2006/relationships/hyperlink" Target="https://confluence.egi.eu/display/EOSC/M10.2+Technical+Roadmap+v2+revi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43608" y="1844824"/>
            <a:ext cx="7488832" cy="720080"/>
          </a:xfrm>
        </p:spPr>
        <p:txBody>
          <a:bodyPr>
            <a:normAutofit fontScale="90000"/>
          </a:bodyPr>
          <a:lstStyle/>
          <a:p>
            <a:r>
              <a:rPr lang="en-GB" sz="4000" dirty="0"/>
              <a:t>EOSC-hub</a:t>
            </a:r>
            <a:br>
              <a:rPr lang="en-GB" sz="4000" dirty="0"/>
            </a:br>
            <a:r>
              <a:rPr lang="en-US" sz="3100" b="0" dirty="0"/>
              <a:t>WP10 Technical Coordination</a:t>
            </a:r>
            <a:br>
              <a:rPr lang="en-US" sz="3100" b="0" dirty="0"/>
            </a:br>
            <a:r>
              <a:rPr lang="en-US" sz="3100" b="0" dirty="0"/>
              <a:t/>
            </a:r>
            <a:br>
              <a:rPr lang="en-US" sz="3100" b="0" dirty="0"/>
            </a:br>
            <a:r>
              <a:rPr lang="en-US" sz="2700" b="0" i="1" dirty="0" err="1" smtClean="0"/>
              <a:t>Giacinto</a:t>
            </a:r>
            <a:r>
              <a:rPr lang="en-US" sz="2700" b="0" i="1" dirty="0" smtClean="0"/>
              <a:t> </a:t>
            </a:r>
            <a:r>
              <a:rPr lang="en-US" sz="2700" b="0" i="1" dirty="0" err="1" smtClean="0"/>
              <a:t>Donvito</a:t>
            </a:r>
            <a:r>
              <a:rPr lang="en-US" sz="2700" b="0" i="1" dirty="0" smtClean="0"/>
              <a:t> (INFN)</a:t>
            </a:r>
            <a:r>
              <a:rPr lang="en-US" sz="2700" b="0" i="1" dirty="0"/>
              <a:t/>
            </a:r>
            <a:br>
              <a:rPr lang="en-US" sz="2700" b="0" i="1" dirty="0"/>
            </a:br>
            <a:r>
              <a:rPr lang="en-US" sz="2700" b="0" i="1" dirty="0" smtClean="0"/>
              <a:t>WP10 Leader and TC</a:t>
            </a:r>
            <a:endParaRPr lang="en-GB" sz="2700" i="1" dirty="0"/>
          </a:p>
        </p:txBody>
      </p:sp>
      <p:sp>
        <p:nvSpPr>
          <p:cNvPr id="3" name="Sottotitolo 2"/>
          <p:cNvSpPr>
            <a:spLocks noGrp="1"/>
          </p:cNvSpPr>
          <p:nvPr>
            <p:ph type="subTitle" idx="1"/>
          </p:nvPr>
        </p:nvSpPr>
        <p:spPr>
          <a:xfrm>
            <a:off x="467544" y="4987280"/>
            <a:ext cx="8352928" cy="601960"/>
          </a:xfrm>
        </p:spPr>
        <p:txBody>
          <a:bodyPr/>
          <a:lstStyle/>
          <a:p>
            <a:pPr algn="ctr"/>
            <a:r>
              <a:rPr lang="en-GB" sz="1800" dirty="0" smtClean="0">
                <a:solidFill>
                  <a:schemeClr val="accent6">
                    <a:lumMod val="10000"/>
                  </a:schemeClr>
                </a:solidFill>
              </a:rPr>
              <a:t>11 </a:t>
            </a:r>
            <a:r>
              <a:rPr lang="en-GB" sz="1800" dirty="0" smtClean="0">
                <a:solidFill>
                  <a:schemeClr val="accent6">
                    <a:lumMod val="10000"/>
                  </a:schemeClr>
                </a:solidFill>
              </a:rPr>
              <a:t>January 2018</a:t>
            </a:r>
            <a:endParaRPr lang="en-GB" sz="1800" dirty="0">
              <a:solidFill>
                <a:schemeClr val="accent6">
                  <a:lumMod val="10000"/>
                </a:schemeClr>
              </a:solidFill>
            </a:endParaRPr>
          </a:p>
        </p:txBody>
      </p:sp>
    </p:spTree>
    <p:extLst>
      <p:ext uri="{BB962C8B-B14F-4D97-AF65-F5344CB8AC3E}">
        <p14:creationId xmlns:p14="http://schemas.microsoft.com/office/powerpoint/2010/main" val="1360247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6336704" cy="576064"/>
          </a:xfrm>
        </p:spPr>
        <p:txBody>
          <a:bodyPr/>
          <a:lstStyle/>
          <a:p>
            <a:r>
              <a:rPr lang="en-US" dirty="0" smtClean="0"/>
              <a:t>WP10 Next steps: Technical Committee </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10</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1/10/18</a:t>
            </a:fld>
            <a:endParaRPr lang="en-US" dirty="0">
              <a:solidFill>
                <a:srgbClr val="515151">
                  <a:lumMod val="75000"/>
                </a:srgbClr>
              </a:solidFill>
            </a:endParaRPr>
          </a:p>
        </p:txBody>
      </p:sp>
      <p:sp>
        <p:nvSpPr>
          <p:cNvPr id="5" name="Content Placeholder 4">
            <a:extLst>
              <a:ext uri="{FF2B5EF4-FFF2-40B4-BE49-F238E27FC236}">
                <a16:creationId xmlns:a16="http://schemas.microsoft.com/office/drawing/2014/main" xmlns="" id="{40539FC1-E5D8-4C0A-9B27-3AF3C5EE0573}"/>
              </a:ext>
            </a:extLst>
          </p:cNvPr>
          <p:cNvSpPr txBox="1">
            <a:spLocks/>
          </p:cNvSpPr>
          <p:nvPr/>
        </p:nvSpPr>
        <p:spPr>
          <a:xfrm>
            <a:off x="251520" y="1125415"/>
            <a:ext cx="8640960" cy="48621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smtClean="0"/>
              <a:t>Accountable </a:t>
            </a:r>
            <a:r>
              <a:rPr lang="en-GB" sz="2400" dirty="0"/>
              <a:t>to the PMB, the </a:t>
            </a:r>
            <a:r>
              <a:rPr lang="en-GB" sz="2400" b="1" dirty="0"/>
              <a:t>Technology Committee (TCOM)</a:t>
            </a:r>
            <a:r>
              <a:rPr lang="en-GB" sz="2400" dirty="0"/>
              <a:t> guides and works with the AMB with responsibility for: (1) Defining, maintaining and evolving the technical roadmap, (2) Stimulating and supervising the contribution to open source community projects and standards bodies, (3) Ensuring compliance to standards and security in defining and assessing the acceptance criteria for the evolution of the service catalogue. The Technology Coordinator (TC) chairs TCOM. Members from project partners (as well as external experts when needed) are appointed by the PMB on proposal by the AMB</a:t>
            </a:r>
            <a:r>
              <a:rPr lang="en-GB" sz="2400" dirty="0" smtClean="0"/>
              <a:t>.</a:t>
            </a:r>
          </a:p>
          <a:p>
            <a:r>
              <a:rPr lang="en-GB" sz="2400" dirty="0" smtClean="0"/>
              <a:t>As WP10 we will provide as soon as </a:t>
            </a:r>
            <a:r>
              <a:rPr lang="en-GB" sz="2400" dirty="0" err="1" smtClean="0"/>
              <a:t>possibile</a:t>
            </a:r>
            <a:r>
              <a:rPr lang="en-GB" sz="2400" dirty="0" smtClean="0"/>
              <a:t> a list of names to the AMB with a clear indication of the technical area covered. </a:t>
            </a:r>
            <a:endParaRPr lang="it-IT" sz="2400" dirty="0"/>
          </a:p>
        </p:txBody>
      </p:sp>
    </p:spTree>
    <p:extLst>
      <p:ext uri="{BB962C8B-B14F-4D97-AF65-F5344CB8AC3E}">
        <p14:creationId xmlns:p14="http://schemas.microsoft.com/office/powerpoint/2010/main" val="134386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6336704" cy="576064"/>
          </a:xfrm>
        </p:spPr>
        <p:txBody>
          <a:bodyPr/>
          <a:lstStyle/>
          <a:p>
            <a:r>
              <a:rPr lang="en-US" dirty="0" smtClean="0"/>
              <a:t>WP10 Next steps: Technical Committee </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11</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1/10/18</a:t>
            </a:fld>
            <a:endParaRPr lang="en-US" dirty="0">
              <a:solidFill>
                <a:srgbClr val="515151">
                  <a:lumMod val="75000"/>
                </a:srgbClr>
              </a:solidFill>
            </a:endParaRPr>
          </a:p>
        </p:txBody>
      </p:sp>
      <p:sp>
        <p:nvSpPr>
          <p:cNvPr id="5" name="Content Placeholder 4">
            <a:extLst>
              <a:ext uri="{FF2B5EF4-FFF2-40B4-BE49-F238E27FC236}">
                <a16:creationId xmlns:a16="http://schemas.microsoft.com/office/drawing/2014/main" xmlns="" id="{40539FC1-E5D8-4C0A-9B27-3AF3C5EE0573}"/>
              </a:ext>
            </a:extLst>
          </p:cNvPr>
          <p:cNvSpPr txBox="1">
            <a:spLocks/>
          </p:cNvSpPr>
          <p:nvPr/>
        </p:nvSpPr>
        <p:spPr>
          <a:xfrm>
            <a:off x="251520" y="1052736"/>
            <a:ext cx="8640960" cy="48621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smtClean="0"/>
              <a:t>The initial proposal for technical areas is: </a:t>
            </a:r>
          </a:p>
          <a:p>
            <a:pPr lvl="1"/>
            <a:r>
              <a:rPr lang="en-GB" sz="2400" dirty="0" smtClean="0"/>
              <a:t>Data </a:t>
            </a:r>
            <a:r>
              <a:rPr lang="en-GB" sz="2400" dirty="0"/>
              <a:t>access and reuse</a:t>
            </a:r>
          </a:p>
          <a:p>
            <a:pPr lvl="1"/>
            <a:r>
              <a:rPr lang="en-GB" sz="2400" dirty="0" smtClean="0"/>
              <a:t>Data </a:t>
            </a:r>
            <a:r>
              <a:rPr lang="en-GB" sz="2400" dirty="0"/>
              <a:t>preservation/curation/provenance</a:t>
            </a:r>
          </a:p>
          <a:p>
            <a:pPr lvl="1"/>
            <a:r>
              <a:rPr lang="en-GB" sz="2400" dirty="0" smtClean="0"/>
              <a:t>Data </a:t>
            </a:r>
            <a:r>
              <a:rPr lang="en-GB" sz="2400" dirty="0"/>
              <a:t>analysis </a:t>
            </a:r>
            <a:r>
              <a:rPr lang="en-GB" sz="2400" dirty="0" smtClean="0"/>
              <a:t>solutions</a:t>
            </a:r>
            <a:endParaRPr lang="en-GB" sz="2400" dirty="0"/>
          </a:p>
          <a:p>
            <a:pPr lvl="1"/>
            <a:r>
              <a:rPr lang="en-GB" sz="2400" dirty="0" smtClean="0"/>
              <a:t>HTC/HPC Compute</a:t>
            </a:r>
          </a:p>
          <a:p>
            <a:pPr lvl="1"/>
            <a:r>
              <a:rPr lang="en-GB" sz="2400" dirty="0" smtClean="0"/>
              <a:t>Cloud Compute</a:t>
            </a:r>
            <a:endParaRPr lang="en-GB" sz="2400" dirty="0"/>
          </a:p>
          <a:p>
            <a:pPr lvl="1"/>
            <a:r>
              <a:rPr lang="en-GB" sz="2400" dirty="0" smtClean="0"/>
              <a:t>AAI</a:t>
            </a:r>
          </a:p>
          <a:p>
            <a:pPr lvl="1"/>
            <a:r>
              <a:rPr lang="en-GB" sz="2400" dirty="0" smtClean="0"/>
              <a:t>Software Release and SQA</a:t>
            </a:r>
            <a:endParaRPr lang="en-GB" sz="2400" dirty="0"/>
          </a:p>
          <a:p>
            <a:pPr lvl="1"/>
            <a:r>
              <a:rPr lang="en-GB" sz="2400" dirty="0" smtClean="0"/>
              <a:t>Federation tools</a:t>
            </a:r>
            <a:endParaRPr lang="en-GB" sz="2400" dirty="0"/>
          </a:p>
          <a:p>
            <a:pPr lvl="1"/>
            <a:r>
              <a:rPr lang="en-GB" sz="2400" dirty="0" smtClean="0"/>
              <a:t>Workflow </a:t>
            </a:r>
            <a:r>
              <a:rPr lang="en-GB" sz="2400" dirty="0"/>
              <a:t>management and user interfaces</a:t>
            </a:r>
          </a:p>
          <a:p>
            <a:pPr lvl="1"/>
            <a:r>
              <a:rPr lang="en-GB" sz="2400" dirty="0" err="1" smtClean="0"/>
              <a:t>PaaS</a:t>
            </a:r>
            <a:r>
              <a:rPr lang="en-GB" sz="2400" dirty="0" smtClean="0"/>
              <a:t> </a:t>
            </a:r>
            <a:r>
              <a:rPr lang="en-GB" sz="2400" dirty="0"/>
              <a:t>Solutions </a:t>
            </a:r>
          </a:p>
          <a:p>
            <a:pPr lvl="1"/>
            <a:r>
              <a:rPr lang="en-GB" sz="2400" dirty="0" smtClean="0"/>
              <a:t>Security</a:t>
            </a:r>
            <a:endParaRPr lang="en-GB" sz="2400" dirty="0"/>
          </a:p>
        </p:txBody>
      </p:sp>
      <p:sp>
        <p:nvSpPr>
          <p:cNvPr id="6" name="Rettangolo 5"/>
          <p:cNvSpPr/>
          <p:nvPr/>
        </p:nvSpPr>
        <p:spPr>
          <a:xfrm rot="3787637">
            <a:off x="6142543" y="2008064"/>
            <a:ext cx="3195618" cy="707886"/>
          </a:xfrm>
          <a:prstGeom prst="rect">
            <a:avLst/>
          </a:prstGeom>
          <a:solidFill>
            <a:schemeClr val="accent6"/>
          </a:solidFill>
        </p:spPr>
        <p:txBody>
          <a:bodyPr wrap="none">
            <a:spAutoFit/>
          </a:bodyPr>
          <a:lstStyle/>
          <a:p>
            <a:r>
              <a:rPr lang="en-GB" sz="2000" b="1" dirty="0" smtClean="0"/>
              <a:t>Comments/suggestions </a:t>
            </a:r>
            <a:r>
              <a:rPr lang="en-GB" sz="2000" b="1" smtClean="0"/>
              <a:t>and </a:t>
            </a:r>
          </a:p>
          <a:p>
            <a:r>
              <a:rPr lang="en-GB" sz="2000" b="1" dirty="0" smtClean="0"/>
              <a:t>improvements are welcome</a:t>
            </a:r>
            <a:endParaRPr lang="en-GB" sz="2000" b="1" dirty="0"/>
          </a:p>
        </p:txBody>
      </p:sp>
    </p:spTree>
    <p:extLst>
      <p:ext uri="{BB962C8B-B14F-4D97-AF65-F5344CB8AC3E}">
        <p14:creationId xmlns:p14="http://schemas.microsoft.com/office/powerpoint/2010/main" val="129944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6336704" cy="576064"/>
          </a:xfrm>
        </p:spPr>
        <p:txBody>
          <a:bodyPr/>
          <a:lstStyle/>
          <a:p>
            <a:r>
              <a:rPr lang="en-US" dirty="0" smtClean="0"/>
              <a:t>WP10 </a:t>
            </a:r>
            <a:r>
              <a:rPr lang="en-US" dirty="0" smtClean="0"/>
              <a:t>and relationship with others WPs</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12</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1/10/18</a:t>
            </a:fld>
            <a:endParaRPr lang="en-US" dirty="0">
              <a:solidFill>
                <a:srgbClr val="515151">
                  <a:lumMod val="75000"/>
                </a:srgbClr>
              </a:solidFill>
            </a:endParaRPr>
          </a:p>
        </p:txBody>
      </p:sp>
      <p:pic>
        <p:nvPicPr>
          <p:cNvPr id="16386" name="Picture 2" descr="https://lh6.googleusercontent.com/DoT-s9y-Hy-Y5o0fFiw4VpwWJ1FlighSvJULov_D1OC7yfq0paVdaq-T_ewROc8hoDPPXEd1--AwT2tDSSHtMj1toVkzMNfx_oEUuJCG67apKkaMdwXA_ow1um2lIw_CiTi7uy2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7227280" cy="393778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xmlns="" id="{40539FC1-E5D8-4C0A-9B27-3AF3C5EE0573}"/>
              </a:ext>
            </a:extLst>
          </p:cNvPr>
          <p:cNvSpPr txBox="1">
            <a:spLocks/>
          </p:cNvSpPr>
          <p:nvPr/>
        </p:nvSpPr>
        <p:spPr>
          <a:xfrm>
            <a:off x="251520" y="5064368"/>
            <a:ext cx="8640960" cy="12398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smtClean="0"/>
              <a:t>This is the actual status of our understanding is not written in the stone, and any comment that could help improving the process, would be very welcome.</a:t>
            </a:r>
            <a:endParaRPr lang="en-GB" sz="2400" dirty="0"/>
          </a:p>
        </p:txBody>
      </p:sp>
    </p:spTree>
    <p:extLst>
      <p:ext uri="{BB962C8B-B14F-4D97-AF65-F5344CB8AC3E}">
        <p14:creationId xmlns:p14="http://schemas.microsoft.com/office/powerpoint/2010/main" val="23882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7679142" cy="576064"/>
          </a:xfrm>
        </p:spPr>
        <p:txBody>
          <a:bodyPr/>
          <a:lstStyle/>
          <a:p>
            <a:r>
              <a:rPr lang="en-US" dirty="0" smtClean="0"/>
              <a:t>WP10 Next steps</a:t>
            </a:r>
            <a:r>
              <a:rPr lang="en-US" smtClean="0"/>
              <a:t>: </a:t>
            </a:r>
            <a:r>
              <a:rPr lang="en-US" smtClean="0"/>
              <a:t>interaction with other WPs</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13</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1/10/18</a:t>
            </a:fld>
            <a:endParaRPr lang="en-US" dirty="0">
              <a:solidFill>
                <a:srgbClr val="515151">
                  <a:lumMod val="75000"/>
                </a:srgbClr>
              </a:solidFill>
            </a:endParaRPr>
          </a:p>
        </p:txBody>
      </p:sp>
      <p:sp>
        <p:nvSpPr>
          <p:cNvPr id="5" name="Content Placeholder 4">
            <a:extLst>
              <a:ext uri="{FF2B5EF4-FFF2-40B4-BE49-F238E27FC236}">
                <a16:creationId xmlns:a16="http://schemas.microsoft.com/office/drawing/2014/main" xmlns="" id="{40539FC1-E5D8-4C0A-9B27-3AF3C5EE0573}"/>
              </a:ext>
            </a:extLst>
          </p:cNvPr>
          <p:cNvSpPr txBox="1">
            <a:spLocks/>
          </p:cNvSpPr>
          <p:nvPr/>
        </p:nvSpPr>
        <p:spPr>
          <a:xfrm>
            <a:off x="251520" y="1125415"/>
            <a:ext cx="8640960" cy="48621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smtClean="0"/>
              <a:t>WP10 should, as soon as </a:t>
            </a:r>
            <a:r>
              <a:rPr lang="en-GB" sz="2800" dirty="0" err="1" smtClean="0"/>
              <a:t>possibile</a:t>
            </a:r>
            <a:r>
              <a:rPr lang="en-GB" sz="2800" dirty="0" smtClean="0"/>
              <a:t> start a deep analysis of the requirements coming from the User communities (WP7, WP8, WP9)</a:t>
            </a:r>
          </a:p>
          <a:p>
            <a:r>
              <a:rPr lang="en-GB" sz="2800" dirty="0" smtClean="0"/>
              <a:t>This would be a crucial input for WP10.1 to start working on:</a:t>
            </a:r>
          </a:p>
          <a:p>
            <a:pPr lvl="1"/>
            <a:r>
              <a:rPr lang="en-GB" sz="2400" dirty="0"/>
              <a:t>the “Technical Roadmap </a:t>
            </a:r>
            <a:r>
              <a:rPr lang="en-GB" sz="2400" dirty="0" smtClean="0"/>
              <a:t>v1”</a:t>
            </a:r>
          </a:p>
          <a:p>
            <a:pPr lvl="1"/>
            <a:r>
              <a:rPr lang="en-GB" sz="2400" dirty="0" smtClean="0"/>
              <a:t>The </a:t>
            </a:r>
            <a:r>
              <a:rPr lang="en-GB" sz="2400" dirty="0"/>
              <a:t>“Technical Architecture and standards roadmap”</a:t>
            </a:r>
          </a:p>
        </p:txBody>
      </p:sp>
    </p:spTree>
    <p:extLst>
      <p:ext uri="{BB962C8B-B14F-4D97-AF65-F5344CB8AC3E}">
        <p14:creationId xmlns:p14="http://schemas.microsoft.com/office/powerpoint/2010/main" val="8265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7679142" cy="576064"/>
          </a:xfrm>
        </p:spPr>
        <p:txBody>
          <a:bodyPr/>
          <a:lstStyle/>
          <a:p>
            <a:r>
              <a:rPr lang="en-US" dirty="0" smtClean="0"/>
              <a:t>WP10 Next steps: </a:t>
            </a:r>
            <a:r>
              <a:rPr lang="en-US" dirty="0" smtClean="0"/>
              <a:t>interaction external bodies</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14</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1/11/18</a:t>
            </a:fld>
            <a:endParaRPr lang="en-US" dirty="0">
              <a:solidFill>
                <a:srgbClr val="515151">
                  <a:lumMod val="75000"/>
                </a:srgbClr>
              </a:solidFill>
            </a:endParaRPr>
          </a:p>
        </p:txBody>
      </p:sp>
      <p:sp>
        <p:nvSpPr>
          <p:cNvPr id="5" name="Content Placeholder 4">
            <a:extLst>
              <a:ext uri="{FF2B5EF4-FFF2-40B4-BE49-F238E27FC236}">
                <a16:creationId xmlns:a16="http://schemas.microsoft.com/office/drawing/2014/main" xmlns="" id="{40539FC1-E5D8-4C0A-9B27-3AF3C5EE0573}"/>
              </a:ext>
            </a:extLst>
          </p:cNvPr>
          <p:cNvSpPr txBox="1">
            <a:spLocks/>
          </p:cNvSpPr>
          <p:nvPr/>
        </p:nvSpPr>
        <p:spPr>
          <a:xfrm>
            <a:off x="251520" y="1125415"/>
            <a:ext cx="8640960" cy="48621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smtClean="0"/>
              <a:t>WP10 has to look for RDA working groups that are relevant for our Technical Roadmap and find people that could participate to them. </a:t>
            </a:r>
          </a:p>
          <a:p>
            <a:r>
              <a:rPr lang="en-GB" sz="2800" dirty="0" smtClean="0"/>
              <a:t>We have to provide initial feedback on February </a:t>
            </a:r>
          </a:p>
          <a:p>
            <a:r>
              <a:rPr lang="en-GB" sz="2800" dirty="0" smtClean="0"/>
              <a:t>And start participating to the meeting already in March.</a:t>
            </a:r>
          </a:p>
          <a:p>
            <a:r>
              <a:rPr lang="en-GB" sz="2800" dirty="0" smtClean="0"/>
              <a:t>We need to start soon </a:t>
            </a:r>
            <a:r>
              <a:rPr lang="en-GB" sz="2800" smtClean="0"/>
              <a:t>this activity!!</a:t>
            </a:r>
            <a:endParaRPr lang="en-GB" sz="2400" dirty="0"/>
          </a:p>
        </p:txBody>
      </p:sp>
    </p:spTree>
    <p:extLst>
      <p:ext uri="{BB962C8B-B14F-4D97-AF65-F5344CB8AC3E}">
        <p14:creationId xmlns:p14="http://schemas.microsoft.com/office/powerpoint/2010/main" val="1250933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620688"/>
            <a:ext cx="8458200" cy="576064"/>
          </a:xfrm>
        </p:spPr>
        <p:txBody>
          <a:bodyPr/>
          <a:lstStyle/>
          <a:p>
            <a:r>
              <a:rPr lang="en-GB" dirty="0" smtClean="0"/>
              <a:t>EINFRA-21 projects: how </a:t>
            </a:r>
            <a:r>
              <a:rPr lang="en-GB" smtClean="0"/>
              <a:t>they could help EOSC-Hub</a:t>
            </a:r>
            <a:endParaRPr lang="en-GB"/>
          </a:p>
        </p:txBody>
      </p:sp>
      <p:sp>
        <p:nvSpPr>
          <p:cNvPr id="3" name="Segnaposto numero diapositiva 2"/>
          <p:cNvSpPr>
            <a:spLocks noGrp="1"/>
          </p:cNvSpPr>
          <p:nvPr>
            <p:ph type="sldNum" sz="quarter" idx="12"/>
          </p:nvPr>
        </p:nvSpPr>
        <p:spPr/>
        <p:txBody>
          <a:bodyPr/>
          <a:lstStyle/>
          <a:p>
            <a:fld id="{B6F15528-21DE-4FAA-801E-634DDDAF4B2B}" type="slidenum">
              <a:rPr lang="en-US" smtClean="0">
                <a:solidFill>
                  <a:srgbClr val="515151">
                    <a:lumMod val="75000"/>
                  </a:srgbClr>
                </a:solidFill>
              </a:rPr>
              <a:pPr/>
              <a:t>15</a:t>
            </a:fld>
            <a:endParaRPr lang="en-US" dirty="0">
              <a:solidFill>
                <a:srgbClr val="515151">
                  <a:lumMod val="75000"/>
                </a:srgbClr>
              </a:solidFill>
            </a:endParaRPr>
          </a:p>
        </p:txBody>
      </p:sp>
      <p:sp>
        <p:nvSpPr>
          <p:cNvPr id="4" name="Segnaposto data 3"/>
          <p:cNvSpPr>
            <a:spLocks noGrp="1"/>
          </p:cNvSpPr>
          <p:nvPr>
            <p:ph type="dt" sz="half" idx="10"/>
          </p:nvPr>
        </p:nvSpPr>
        <p:spPr/>
        <p:txBody>
          <a:bodyPr/>
          <a:lstStyle/>
          <a:p>
            <a:fld id="{1D8BD707-D9CF-40AE-B4C6-C98DA3205C09}" type="datetimeFigureOut">
              <a:rPr lang="en-US" smtClean="0">
                <a:solidFill>
                  <a:srgbClr val="515151">
                    <a:lumMod val="75000"/>
                  </a:srgbClr>
                </a:solidFill>
              </a:rPr>
              <a:pPr/>
              <a:t>1/11/18</a:t>
            </a:fld>
            <a:endParaRPr lang="en-US" dirty="0">
              <a:solidFill>
                <a:srgbClr val="515151">
                  <a:lumMod val="75000"/>
                </a:srgbClr>
              </a:solidFill>
            </a:endParaRPr>
          </a:p>
        </p:txBody>
      </p:sp>
      <p:pic>
        <p:nvPicPr>
          <p:cNvPr id="5" name="Immagine 4"/>
          <p:cNvPicPr>
            <a:picLocks noChangeAspect="1"/>
          </p:cNvPicPr>
          <p:nvPr/>
        </p:nvPicPr>
        <p:blipFill>
          <a:blip r:embed="rId2"/>
          <a:stretch>
            <a:fillRect/>
          </a:stretch>
        </p:blipFill>
        <p:spPr>
          <a:xfrm>
            <a:off x="1090246" y="1427906"/>
            <a:ext cx="7262446" cy="5430094"/>
          </a:xfrm>
          <a:prstGeom prst="rect">
            <a:avLst/>
          </a:prstGeom>
        </p:spPr>
      </p:pic>
    </p:spTree>
    <p:extLst>
      <p:ext uri="{BB962C8B-B14F-4D97-AF65-F5344CB8AC3E}">
        <p14:creationId xmlns:p14="http://schemas.microsoft.com/office/powerpoint/2010/main" val="99450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7679142" cy="576064"/>
          </a:xfrm>
        </p:spPr>
        <p:txBody>
          <a:bodyPr/>
          <a:lstStyle/>
          <a:p>
            <a:r>
              <a:rPr lang="en-US" dirty="0" smtClean="0"/>
              <a:t>Relationship with EINFRA-21 projects</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16</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1/11/18</a:t>
            </a:fld>
            <a:endParaRPr lang="en-US" dirty="0">
              <a:solidFill>
                <a:srgbClr val="515151">
                  <a:lumMod val="75000"/>
                </a:srgbClr>
              </a:solidFill>
            </a:endParaRPr>
          </a:p>
        </p:txBody>
      </p:sp>
      <p:sp>
        <p:nvSpPr>
          <p:cNvPr id="7" name="Content Placeholder 4">
            <a:extLst>
              <a:ext uri="{FF2B5EF4-FFF2-40B4-BE49-F238E27FC236}">
                <a16:creationId xmlns:a16="http://schemas.microsoft.com/office/drawing/2014/main" xmlns="" id="{40539FC1-E5D8-4C0A-9B27-3AF3C5EE0573}"/>
              </a:ext>
            </a:extLst>
          </p:cNvPr>
          <p:cNvSpPr txBox="1">
            <a:spLocks/>
          </p:cNvSpPr>
          <p:nvPr/>
        </p:nvSpPr>
        <p:spPr>
          <a:xfrm>
            <a:off x="251520" y="940776"/>
            <a:ext cx="8640960" cy="51788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b="1" dirty="0" smtClean="0"/>
              <a:t>FREYA</a:t>
            </a:r>
            <a:r>
              <a:rPr lang="en-GB" sz="2200" dirty="0" smtClean="0"/>
              <a:t>: we already are requesting a </a:t>
            </a:r>
            <a:r>
              <a:rPr lang="en-GB" sz="2200" dirty="0" err="1"/>
              <a:t>BoF</a:t>
            </a:r>
            <a:r>
              <a:rPr lang="en-GB" sz="2200" dirty="0"/>
              <a:t> at RDA </a:t>
            </a:r>
            <a:r>
              <a:rPr lang="en-GB" sz="2200" dirty="0" smtClean="0"/>
              <a:t>P11 with </a:t>
            </a:r>
            <a:r>
              <a:rPr lang="en-GB" sz="2200" dirty="0" err="1" smtClean="0"/>
              <a:t>OpenAIRE</a:t>
            </a:r>
            <a:r>
              <a:rPr lang="en-GB" sz="2200" dirty="0" smtClean="0"/>
              <a:t>, FREYA and EOSC-Hub to start discussing </a:t>
            </a:r>
            <a:r>
              <a:rPr lang="en-GB" sz="2200" dirty="0" err="1" smtClean="0"/>
              <a:t>possibile</a:t>
            </a:r>
            <a:r>
              <a:rPr lang="en-GB" sz="2200" dirty="0"/>
              <a:t> </a:t>
            </a:r>
            <a:r>
              <a:rPr lang="en-GB" sz="2200" dirty="0" smtClean="0"/>
              <a:t>room</a:t>
            </a:r>
            <a:r>
              <a:rPr lang="en-GB" sz="2200" dirty="0"/>
              <a:t> to discuss technical integration developments between the projects that are of relevance to </a:t>
            </a:r>
            <a:r>
              <a:rPr lang="en-GB" sz="2200" dirty="0" smtClean="0"/>
              <a:t>RDA</a:t>
            </a:r>
          </a:p>
          <a:p>
            <a:r>
              <a:rPr lang="en-GB" sz="2200" b="1" dirty="0" smtClean="0"/>
              <a:t>DEEP-</a:t>
            </a:r>
            <a:r>
              <a:rPr lang="en-GB" sz="2200" b="1" dirty="0" err="1" smtClean="0"/>
              <a:t>HybridDataCloud</a:t>
            </a:r>
            <a:r>
              <a:rPr lang="en-GB" sz="2200" dirty="0" smtClean="0"/>
              <a:t>: starts from INDIGO-</a:t>
            </a:r>
            <a:r>
              <a:rPr lang="en-GB" sz="2200" dirty="0" err="1" smtClean="0"/>
              <a:t>DataCloud</a:t>
            </a:r>
            <a:r>
              <a:rPr lang="en-GB" sz="2200" dirty="0" smtClean="0"/>
              <a:t> experience. Many </a:t>
            </a:r>
            <a:r>
              <a:rPr lang="en-GB" sz="2200" dirty="0" err="1" smtClean="0"/>
              <a:t>parteners</a:t>
            </a:r>
            <a:r>
              <a:rPr lang="en-GB" sz="2200" dirty="0" smtClean="0"/>
              <a:t> in common, an easy path to discuss with them. The focus on DL and ML could be of interest for many communities, so could help higher-level services in their implementation phase. </a:t>
            </a:r>
          </a:p>
          <a:p>
            <a:r>
              <a:rPr lang="en-GB" sz="2200" b="1" dirty="0" smtClean="0"/>
              <a:t>XDC</a:t>
            </a:r>
            <a:r>
              <a:rPr lang="en-GB" sz="2200" dirty="0" smtClean="0"/>
              <a:t>: </a:t>
            </a:r>
            <a:r>
              <a:rPr lang="en-GB" sz="2200" dirty="0"/>
              <a:t>starts from INDIGO-</a:t>
            </a:r>
            <a:r>
              <a:rPr lang="en-GB" sz="2200" dirty="0" err="1"/>
              <a:t>DataCloud</a:t>
            </a:r>
            <a:r>
              <a:rPr lang="en-GB" sz="2200" dirty="0"/>
              <a:t> experience</a:t>
            </a:r>
            <a:r>
              <a:rPr lang="en-GB" sz="2200" dirty="0" smtClean="0"/>
              <a:t>. Focused on data management with a variety of use-cases with really high-level scale. This could help in improving the data-management and data-access facilities in the future for EOSC-Hub. </a:t>
            </a:r>
          </a:p>
          <a:p>
            <a:r>
              <a:rPr lang="en-GB" sz="2200" dirty="0" smtClean="0"/>
              <a:t>We have to establish a contact with the others 3 projects to better evaluates their output and see if/how they could be useful for EOSC-Hub service catalogue</a:t>
            </a:r>
            <a:endParaRPr lang="en-GB" sz="2200" dirty="0"/>
          </a:p>
        </p:txBody>
      </p:sp>
    </p:spTree>
    <p:extLst>
      <p:ext uri="{BB962C8B-B14F-4D97-AF65-F5344CB8AC3E}">
        <p14:creationId xmlns:p14="http://schemas.microsoft.com/office/powerpoint/2010/main" val="143374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7679142" cy="576064"/>
          </a:xfrm>
        </p:spPr>
        <p:txBody>
          <a:bodyPr/>
          <a:lstStyle/>
          <a:p>
            <a:r>
              <a:rPr lang="en-US" dirty="0" smtClean="0"/>
              <a:t>Feedback from other WPs: WP7</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17</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1/11/18</a:t>
            </a:fld>
            <a:endParaRPr lang="en-US" dirty="0">
              <a:solidFill>
                <a:srgbClr val="515151">
                  <a:lumMod val="75000"/>
                </a:srgbClr>
              </a:solidFill>
            </a:endParaRPr>
          </a:p>
        </p:txBody>
      </p:sp>
      <p:pic>
        <p:nvPicPr>
          <p:cNvPr id="6" name="Immagine 5"/>
          <p:cNvPicPr>
            <a:picLocks noChangeAspect="1"/>
          </p:cNvPicPr>
          <p:nvPr/>
        </p:nvPicPr>
        <p:blipFill>
          <a:blip r:embed="rId2"/>
          <a:stretch>
            <a:fillRect/>
          </a:stretch>
        </p:blipFill>
        <p:spPr>
          <a:xfrm>
            <a:off x="368300" y="1069102"/>
            <a:ext cx="7738208" cy="5166598"/>
          </a:xfrm>
          <a:prstGeom prst="rect">
            <a:avLst/>
          </a:prstGeom>
        </p:spPr>
      </p:pic>
    </p:spTree>
    <p:extLst>
      <p:ext uri="{BB962C8B-B14F-4D97-AF65-F5344CB8AC3E}">
        <p14:creationId xmlns:p14="http://schemas.microsoft.com/office/powerpoint/2010/main" val="169561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7679142" cy="576064"/>
          </a:xfrm>
        </p:spPr>
        <p:txBody>
          <a:bodyPr/>
          <a:lstStyle/>
          <a:p>
            <a:r>
              <a:rPr lang="en-US" dirty="0" smtClean="0"/>
              <a:t>Feedback from other WPs: WP8</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18</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1/11/18</a:t>
            </a:fld>
            <a:endParaRPr lang="en-US" dirty="0">
              <a:solidFill>
                <a:srgbClr val="515151">
                  <a:lumMod val="75000"/>
                </a:srgbClr>
              </a:solidFill>
            </a:endParaRPr>
          </a:p>
        </p:txBody>
      </p:sp>
      <p:sp>
        <p:nvSpPr>
          <p:cNvPr id="7" name="Content Placeholder 4">
            <a:extLst>
              <a:ext uri="{FF2B5EF4-FFF2-40B4-BE49-F238E27FC236}">
                <a16:creationId xmlns:a16="http://schemas.microsoft.com/office/drawing/2014/main" xmlns="" id="{40539FC1-E5D8-4C0A-9B27-3AF3C5EE0573}"/>
              </a:ext>
            </a:extLst>
          </p:cNvPr>
          <p:cNvSpPr txBox="1">
            <a:spLocks/>
          </p:cNvSpPr>
          <p:nvPr/>
        </p:nvSpPr>
        <p:spPr>
          <a:xfrm>
            <a:off x="251520" y="1125415"/>
            <a:ext cx="8640960" cy="48621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smtClean="0"/>
              <a:t>We are already planning a series of phone conference with the CC in order to start discussing their technical requirements </a:t>
            </a:r>
          </a:p>
          <a:p>
            <a:r>
              <a:rPr lang="en-GB" sz="2400" dirty="0" smtClean="0"/>
              <a:t>This will be an iterative process. </a:t>
            </a:r>
          </a:p>
          <a:p>
            <a:endParaRPr lang="en-GB" sz="2400" dirty="0"/>
          </a:p>
        </p:txBody>
      </p:sp>
    </p:spTree>
    <p:extLst>
      <p:ext uri="{BB962C8B-B14F-4D97-AF65-F5344CB8AC3E}">
        <p14:creationId xmlns:p14="http://schemas.microsoft.com/office/powerpoint/2010/main" val="198402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457200" y="2630787"/>
            <a:ext cx="7679142" cy="576064"/>
          </a:xfrm>
        </p:spPr>
        <p:txBody>
          <a:bodyPr/>
          <a:lstStyle/>
          <a:p>
            <a:r>
              <a:rPr lang="en-US" sz="4000" dirty="0" smtClean="0"/>
              <a:t>Thank you </a:t>
            </a:r>
            <a:r>
              <a:rPr lang="mr-IN" sz="4000" dirty="0" smtClean="0"/>
              <a:t>…</a:t>
            </a:r>
            <a:r>
              <a:rPr lang="it-IT" sz="4000" dirty="0"/>
              <a:t> </a:t>
            </a:r>
            <a:r>
              <a:rPr lang="it-IT" sz="4000" dirty="0" smtClean="0"/>
              <a:t>and </a:t>
            </a:r>
            <a:r>
              <a:rPr lang="mr-IN" sz="4000" dirty="0" smtClean="0"/>
              <a:t>…</a:t>
            </a:r>
            <a:r>
              <a:rPr lang="it-IT" sz="4000" dirty="0" smtClean="0"/>
              <a:t> </a:t>
            </a:r>
            <a:r>
              <a:rPr lang="en-US" sz="4000" dirty="0" smtClean="0"/>
              <a:t>Questions?</a:t>
            </a:r>
            <a:endParaRPr lang="en-US" sz="4000"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19</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1/11/18</a:t>
            </a:fld>
            <a:endParaRPr lang="en-US" dirty="0">
              <a:solidFill>
                <a:srgbClr val="515151">
                  <a:lumMod val="75000"/>
                </a:srgbClr>
              </a:solidFill>
            </a:endParaRPr>
          </a:p>
        </p:txBody>
      </p:sp>
    </p:spTree>
    <p:extLst>
      <p:ext uri="{BB962C8B-B14F-4D97-AF65-F5344CB8AC3E}">
        <p14:creationId xmlns:p14="http://schemas.microsoft.com/office/powerpoint/2010/main" val="8442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5472608" cy="576064"/>
          </a:xfrm>
        </p:spPr>
        <p:txBody>
          <a:bodyPr/>
          <a:lstStyle/>
          <a:p>
            <a:r>
              <a:rPr lang="en-US" dirty="0" smtClean="0"/>
              <a:t>Outlook</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2</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1/10/18</a:t>
            </a:fld>
            <a:endParaRPr lang="en-US" dirty="0">
              <a:solidFill>
                <a:srgbClr val="515151">
                  <a:lumMod val="75000"/>
                </a:srgbClr>
              </a:solidFill>
            </a:endParaRPr>
          </a:p>
        </p:txBody>
      </p:sp>
      <p:sp>
        <p:nvSpPr>
          <p:cNvPr id="5" name="Content Placeholder 4">
            <a:extLst>
              <a:ext uri="{FF2B5EF4-FFF2-40B4-BE49-F238E27FC236}">
                <a16:creationId xmlns:a16="http://schemas.microsoft.com/office/drawing/2014/main" xmlns="" id="{40539FC1-E5D8-4C0A-9B27-3AF3C5EE0573}"/>
              </a:ext>
            </a:extLst>
          </p:cNvPr>
          <p:cNvSpPr txBox="1">
            <a:spLocks/>
          </p:cNvSpPr>
          <p:nvPr/>
        </p:nvSpPr>
        <p:spPr>
          <a:xfrm>
            <a:off x="395536" y="1124744"/>
            <a:ext cx="8435280" cy="49685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smtClean="0">
                <a:solidFill>
                  <a:srgbClr val="515151"/>
                </a:solidFill>
              </a:rPr>
              <a:t>WP10 introduction:</a:t>
            </a:r>
          </a:p>
          <a:p>
            <a:pPr lvl="1"/>
            <a:r>
              <a:rPr lang="en-GB" sz="2000" b="1" i="1" dirty="0" smtClean="0">
                <a:solidFill>
                  <a:srgbClr val="515151"/>
                </a:solidFill>
              </a:rPr>
              <a:t>Tasks, scopes, output</a:t>
            </a:r>
          </a:p>
          <a:p>
            <a:r>
              <a:rPr lang="en-GB" sz="2400" b="1" dirty="0" smtClean="0">
                <a:solidFill>
                  <a:srgbClr val="515151"/>
                </a:solidFill>
              </a:rPr>
              <a:t>WP10 next actions</a:t>
            </a:r>
          </a:p>
          <a:p>
            <a:r>
              <a:rPr lang="en-GB" sz="2400" b="1" dirty="0" smtClean="0">
                <a:solidFill>
                  <a:srgbClr val="515151"/>
                </a:solidFill>
              </a:rPr>
              <a:t>WP10: interactions with others WPs</a:t>
            </a:r>
          </a:p>
          <a:p>
            <a:r>
              <a:rPr lang="en-GB" sz="2400" b="1" i="1" dirty="0" smtClean="0">
                <a:solidFill>
                  <a:srgbClr val="515151"/>
                </a:solidFill>
              </a:rPr>
              <a:t>EINFRA-21 projects: how they could help EOSC-Hub</a:t>
            </a:r>
          </a:p>
          <a:p>
            <a:endParaRPr lang="en-GB" sz="2400" b="1" i="1" dirty="0" smtClean="0">
              <a:solidFill>
                <a:srgbClr val="515151"/>
              </a:solidFill>
            </a:endParaRPr>
          </a:p>
          <a:p>
            <a:endParaRPr lang="en-GB" sz="2400" b="1" i="1" dirty="0" smtClean="0">
              <a:solidFill>
                <a:srgbClr val="515151"/>
              </a:solidFill>
            </a:endParaRPr>
          </a:p>
        </p:txBody>
      </p:sp>
    </p:spTree>
    <p:extLst>
      <p:ext uri="{BB962C8B-B14F-4D97-AF65-F5344CB8AC3E}">
        <p14:creationId xmlns:p14="http://schemas.microsoft.com/office/powerpoint/2010/main" val="187415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5472608" cy="576064"/>
          </a:xfrm>
        </p:spPr>
        <p:txBody>
          <a:bodyPr/>
          <a:lstStyle/>
          <a:p>
            <a:r>
              <a:rPr lang="en-US" dirty="0" smtClean="0"/>
              <a:t>WP10 Tasks and activities</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3</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1/11/18</a:t>
            </a:fld>
            <a:endParaRPr lang="en-US" dirty="0">
              <a:solidFill>
                <a:srgbClr val="515151">
                  <a:lumMod val="75000"/>
                </a:srgbClr>
              </a:solidFill>
            </a:endParaRPr>
          </a:p>
        </p:txBody>
      </p:sp>
      <p:sp>
        <p:nvSpPr>
          <p:cNvPr id="5" name="Content Placeholder 4">
            <a:extLst>
              <a:ext uri="{FF2B5EF4-FFF2-40B4-BE49-F238E27FC236}">
                <a16:creationId xmlns:a16="http://schemas.microsoft.com/office/drawing/2014/main" xmlns="" id="{40539FC1-E5D8-4C0A-9B27-3AF3C5EE0573}"/>
              </a:ext>
            </a:extLst>
          </p:cNvPr>
          <p:cNvSpPr txBox="1">
            <a:spLocks/>
          </p:cNvSpPr>
          <p:nvPr/>
        </p:nvSpPr>
        <p:spPr>
          <a:xfrm>
            <a:off x="395536" y="1124744"/>
            <a:ext cx="8435280" cy="49685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smtClean="0">
                <a:solidFill>
                  <a:srgbClr val="515151"/>
                </a:solidFill>
              </a:rPr>
              <a:t>T10.1 </a:t>
            </a:r>
            <a:r>
              <a:rPr lang="en-GB" sz="2400" b="1" dirty="0">
                <a:solidFill>
                  <a:srgbClr val="515151"/>
                </a:solidFill>
              </a:rPr>
              <a:t>Technical Roadmap </a:t>
            </a:r>
            <a:r>
              <a:rPr lang="en-GB" sz="2400" dirty="0">
                <a:solidFill>
                  <a:srgbClr val="515151"/>
                </a:solidFill>
              </a:rPr>
              <a:t>(Lead: INFN; Participants: CYFRONET, CSIC, KIT, </a:t>
            </a:r>
            <a:r>
              <a:rPr lang="en-GB" sz="2400" dirty="0" err="1">
                <a:solidFill>
                  <a:srgbClr val="515151"/>
                </a:solidFill>
              </a:rPr>
              <a:t>SURFsara</a:t>
            </a:r>
            <a:r>
              <a:rPr lang="en-GB" sz="2400" dirty="0">
                <a:solidFill>
                  <a:srgbClr val="515151"/>
                </a:solidFill>
              </a:rPr>
              <a:t>) </a:t>
            </a:r>
            <a:r>
              <a:rPr lang="en-US" sz="2400" dirty="0" smtClean="0">
                <a:solidFill>
                  <a:srgbClr val="515151"/>
                </a:solidFill>
              </a:rPr>
              <a:t>-&gt; </a:t>
            </a:r>
            <a:r>
              <a:rPr lang="en-US" sz="2400" b="1" i="1" dirty="0" err="1" smtClean="0">
                <a:solidFill>
                  <a:srgbClr val="515151"/>
                </a:solidFill>
              </a:rPr>
              <a:t>Giacinto</a:t>
            </a:r>
            <a:r>
              <a:rPr lang="en-US" sz="2400" b="1" i="1" dirty="0" smtClean="0">
                <a:solidFill>
                  <a:srgbClr val="515151"/>
                </a:solidFill>
              </a:rPr>
              <a:t> </a:t>
            </a:r>
            <a:r>
              <a:rPr lang="en-US" sz="2400" b="1" i="1" dirty="0" err="1" smtClean="0">
                <a:solidFill>
                  <a:srgbClr val="515151"/>
                </a:solidFill>
              </a:rPr>
              <a:t>Donvito</a:t>
            </a:r>
            <a:endParaRPr lang="en-US" sz="2400" b="1" i="1" dirty="0" smtClean="0">
              <a:solidFill>
                <a:srgbClr val="515151"/>
              </a:solidFill>
            </a:endParaRPr>
          </a:p>
          <a:p>
            <a:r>
              <a:rPr lang="en-GB" sz="2400" b="1" dirty="0">
                <a:solidFill>
                  <a:srgbClr val="515151"/>
                </a:solidFill>
              </a:rPr>
              <a:t>T10.2 Service Catalogue Technical Evolution </a:t>
            </a:r>
            <a:r>
              <a:rPr lang="en-GB" sz="2400" dirty="0">
                <a:solidFill>
                  <a:srgbClr val="515151"/>
                </a:solidFill>
              </a:rPr>
              <a:t>(Lead: </a:t>
            </a:r>
            <a:r>
              <a:rPr lang="en-GB" sz="2400" dirty="0" err="1">
                <a:solidFill>
                  <a:srgbClr val="515151"/>
                </a:solidFill>
              </a:rPr>
              <a:t>SURFsara</a:t>
            </a:r>
            <a:r>
              <a:rPr lang="en-GB" sz="2400" dirty="0">
                <a:solidFill>
                  <a:srgbClr val="515151"/>
                </a:solidFill>
              </a:rPr>
              <a:t>; Participants: </a:t>
            </a:r>
            <a:r>
              <a:rPr lang="en-GB" sz="2400" dirty="0" err="1">
                <a:solidFill>
                  <a:srgbClr val="515151"/>
                </a:solidFill>
              </a:rPr>
              <a:t>EGI.eu</a:t>
            </a:r>
            <a:r>
              <a:rPr lang="en-GB" sz="2400" dirty="0">
                <a:solidFill>
                  <a:srgbClr val="515151"/>
                </a:solidFill>
              </a:rPr>
              <a:t>, INFN)  -&gt; </a:t>
            </a:r>
            <a:r>
              <a:rPr lang="en-GB" sz="2400" b="1" i="1" dirty="0" smtClean="0">
                <a:solidFill>
                  <a:srgbClr val="515151"/>
                </a:solidFill>
              </a:rPr>
              <a:t>Mark van de Sanden</a:t>
            </a:r>
            <a:endParaRPr lang="it-IT" sz="2400" b="1" i="1" dirty="0">
              <a:solidFill>
                <a:srgbClr val="515151"/>
              </a:solidFill>
            </a:endParaRPr>
          </a:p>
          <a:p>
            <a:r>
              <a:rPr lang="en-GB" sz="2400" b="1" dirty="0">
                <a:solidFill>
                  <a:srgbClr val="515151"/>
                </a:solidFill>
              </a:rPr>
              <a:t>T10.3 Community Requirement Analysis and Technical support </a:t>
            </a:r>
            <a:r>
              <a:rPr lang="en-GB" sz="2400" dirty="0">
                <a:solidFill>
                  <a:srgbClr val="515151"/>
                </a:solidFill>
              </a:rPr>
              <a:t>(Lead: </a:t>
            </a:r>
            <a:r>
              <a:rPr lang="en-GB" sz="2400" dirty="0" err="1">
                <a:solidFill>
                  <a:srgbClr val="515151"/>
                </a:solidFill>
              </a:rPr>
              <a:t>EGI.eu</a:t>
            </a:r>
            <a:r>
              <a:rPr lang="en-GB" sz="2400" dirty="0">
                <a:solidFill>
                  <a:srgbClr val="515151"/>
                </a:solidFill>
              </a:rPr>
              <a:t>; Participants: CYFRONET, CCFE, CINECA, CSIC, INFN, </a:t>
            </a:r>
            <a:r>
              <a:rPr lang="en-GB" sz="2400" dirty="0" err="1">
                <a:solidFill>
                  <a:srgbClr val="515151"/>
                </a:solidFill>
              </a:rPr>
              <a:t>SURFsara</a:t>
            </a:r>
            <a:r>
              <a:rPr lang="en-GB" sz="2400" dirty="0">
                <a:solidFill>
                  <a:srgbClr val="515151"/>
                </a:solidFill>
              </a:rPr>
              <a:t>) </a:t>
            </a:r>
            <a:r>
              <a:rPr lang="it-IT" sz="2400" dirty="0">
                <a:solidFill>
                  <a:srgbClr val="515151"/>
                </a:solidFill>
              </a:rPr>
              <a:t> </a:t>
            </a:r>
            <a:r>
              <a:rPr lang="it-IT" sz="2400" dirty="0" smtClean="0">
                <a:solidFill>
                  <a:srgbClr val="515151"/>
                </a:solidFill>
              </a:rPr>
              <a:t>-&gt; </a:t>
            </a:r>
            <a:r>
              <a:rPr lang="it-IT" sz="2400" b="1" i="1" dirty="0" smtClean="0">
                <a:solidFill>
                  <a:srgbClr val="515151"/>
                </a:solidFill>
              </a:rPr>
              <a:t>Diego Scardaci </a:t>
            </a:r>
          </a:p>
          <a:p>
            <a:r>
              <a:rPr lang="en-GB" sz="2400" b="1" dirty="0">
                <a:solidFill>
                  <a:srgbClr val="515151"/>
                </a:solidFill>
              </a:rPr>
              <a:t>T10.4 Common service building requirements and gap analysis </a:t>
            </a:r>
            <a:r>
              <a:rPr lang="en-GB" sz="2400" dirty="0">
                <a:solidFill>
                  <a:srgbClr val="515151"/>
                </a:solidFill>
              </a:rPr>
              <a:t>(Lead: CSIC; Participants: </a:t>
            </a:r>
            <a:r>
              <a:rPr lang="en-GB" sz="2400" dirty="0" err="1">
                <a:solidFill>
                  <a:srgbClr val="515151"/>
                </a:solidFill>
              </a:rPr>
              <a:t>Cyfronet</a:t>
            </a:r>
            <a:r>
              <a:rPr lang="en-GB" sz="2400" dirty="0">
                <a:solidFill>
                  <a:srgbClr val="515151"/>
                </a:solidFill>
              </a:rPr>
              <a:t>, </a:t>
            </a:r>
            <a:r>
              <a:rPr lang="en-GB" sz="2400" dirty="0" err="1">
                <a:solidFill>
                  <a:srgbClr val="515151"/>
                </a:solidFill>
              </a:rPr>
              <a:t>EGI.eu</a:t>
            </a:r>
            <a:r>
              <a:rPr lang="en-GB" sz="2400" dirty="0">
                <a:solidFill>
                  <a:srgbClr val="515151"/>
                </a:solidFill>
              </a:rPr>
              <a:t>, INFN, </a:t>
            </a:r>
            <a:r>
              <a:rPr lang="en-GB" sz="2400" dirty="0" err="1">
                <a:solidFill>
                  <a:srgbClr val="515151"/>
                </a:solidFill>
              </a:rPr>
              <a:t>SURFsara</a:t>
            </a:r>
            <a:r>
              <a:rPr lang="en-GB" sz="2400" dirty="0">
                <a:solidFill>
                  <a:srgbClr val="515151"/>
                </a:solidFill>
              </a:rPr>
              <a:t>) </a:t>
            </a:r>
            <a:r>
              <a:rPr lang="en-GB" sz="2400" dirty="0" smtClean="0">
                <a:solidFill>
                  <a:srgbClr val="515151"/>
                </a:solidFill>
              </a:rPr>
              <a:t>-&gt; </a:t>
            </a:r>
            <a:r>
              <a:rPr lang="en-GB" sz="2400" b="1" i="1" dirty="0" smtClean="0">
                <a:solidFill>
                  <a:srgbClr val="515151"/>
                </a:solidFill>
              </a:rPr>
              <a:t>Pablo </a:t>
            </a:r>
            <a:r>
              <a:rPr lang="en-GB" sz="2400" b="1" i="1" dirty="0" err="1" smtClean="0">
                <a:solidFill>
                  <a:srgbClr val="515151"/>
                </a:solidFill>
              </a:rPr>
              <a:t>Orviz</a:t>
            </a:r>
            <a:endParaRPr lang="en-GB" sz="2400" b="1" i="1" dirty="0" smtClean="0">
              <a:solidFill>
                <a:srgbClr val="515151"/>
              </a:solidFill>
            </a:endParaRPr>
          </a:p>
        </p:txBody>
      </p:sp>
    </p:spTree>
    <p:extLst>
      <p:ext uri="{BB962C8B-B14F-4D97-AF65-F5344CB8AC3E}">
        <p14:creationId xmlns:p14="http://schemas.microsoft.com/office/powerpoint/2010/main" val="51109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6336704" cy="576064"/>
          </a:xfrm>
        </p:spPr>
        <p:txBody>
          <a:bodyPr/>
          <a:lstStyle/>
          <a:p>
            <a:r>
              <a:rPr lang="en-US" dirty="0" smtClean="0"/>
              <a:t>WP10 Tasks </a:t>
            </a:r>
            <a:r>
              <a:rPr lang="en-US" smtClean="0"/>
              <a:t>and activities: Task 10.1</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4</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1/10/18</a:t>
            </a:fld>
            <a:endParaRPr lang="en-US" dirty="0">
              <a:solidFill>
                <a:srgbClr val="515151">
                  <a:lumMod val="75000"/>
                </a:srgbClr>
              </a:solidFill>
            </a:endParaRPr>
          </a:p>
        </p:txBody>
      </p:sp>
      <p:sp>
        <p:nvSpPr>
          <p:cNvPr id="5" name="Content Placeholder 4">
            <a:extLst>
              <a:ext uri="{FF2B5EF4-FFF2-40B4-BE49-F238E27FC236}">
                <a16:creationId xmlns:a16="http://schemas.microsoft.com/office/drawing/2014/main" xmlns="" id="{40539FC1-E5D8-4C0A-9B27-3AF3C5EE0573}"/>
              </a:ext>
            </a:extLst>
          </p:cNvPr>
          <p:cNvSpPr txBox="1">
            <a:spLocks/>
          </p:cNvSpPr>
          <p:nvPr/>
        </p:nvSpPr>
        <p:spPr>
          <a:xfrm>
            <a:off x="251520" y="980728"/>
            <a:ext cx="8640960" cy="51125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smtClean="0">
                <a:solidFill>
                  <a:srgbClr val="515151"/>
                </a:solidFill>
              </a:rPr>
              <a:t>T10.1 Technical Roadmap </a:t>
            </a:r>
          </a:p>
          <a:p>
            <a:pPr lvl="1"/>
            <a:r>
              <a:rPr lang="en-GB" sz="2000" b="1" i="1" dirty="0" smtClean="0">
                <a:solidFill>
                  <a:srgbClr val="515151"/>
                </a:solidFill>
              </a:rPr>
              <a:t>Definition, maintenance and enforcement of the technical roadmap</a:t>
            </a:r>
          </a:p>
          <a:p>
            <a:pPr lvl="2"/>
            <a:r>
              <a:rPr lang="en-GB" sz="1500" dirty="0" smtClean="0">
                <a:solidFill>
                  <a:srgbClr val="515151"/>
                </a:solidFill>
              </a:rPr>
              <a:t>This activity will leverage the expertise of the Technology Committee members to scout new or emerging technologies, architectures and services. Input and requirements will be collected also by WP2, WP3, WP5, WP6, WP7, WP8 and WP9. The Technology Committee will analyse and prioritise requirements, and propose changes for AMB / PMB approval. Requests that imply major changes to the service portfolio will be evaluated together with T2.2.</a:t>
            </a:r>
          </a:p>
          <a:p>
            <a:pPr lvl="1"/>
            <a:r>
              <a:rPr lang="en-GB" altLang="it-IT" sz="2000" b="1" i="1" dirty="0" smtClean="0">
                <a:solidFill>
                  <a:srgbClr val="515151"/>
                </a:solidFill>
              </a:rPr>
              <a:t>Service Architecture </a:t>
            </a:r>
          </a:p>
          <a:p>
            <a:pPr lvl="2"/>
            <a:r>
              <a:rPr lang="en-GB" altLang="it-IT" sz="1500" dirty="0" smtClean="0">
                <a:solidFill>
                  <a:srgbClr val="515151"/>
                </a:solidFill>
                <a:latin typeface="Arial" charset="0"/>
              </a:rPr>
              <a:t>This task is responsible for defining and maintaining the overall service architecture of the services of the EOSC Hub portfolio. </a:t>
            </a:r>
          </a:p>
          <a:p>
            <a:pPr lvl="2"/>
            <a:r>
              <a:rPr lang="en-GB" altLang="it-IT" sz="1500" dirty="0" smtClean="0">
                <a:solidFill>
                  <a:srgbClr val="515151"/>
                </a:solidFill>
                <a:latin typeface="Arial" charset="0"/>
              </a:rPr>
              <a:t>The architecture will be comprehensive to include all service categories: Common, Thematic, Collaborative and Federation, and will take into account dependencies and interfaces among the services and service components.</a:t>
            </a:r>
            <a:endParaRPr lang="en-GB" altLang="it-IT" sz="1500" b="1" i="1" dirty="0" smtClean="0">
              <a:solidFill>
                <a:srgbClr val="515151"/>
              </a:solidFill>
            </a:endParaRPr>
          </a:p>
          <a:p>
            <a:pPr lvl="1"/>
            <a:r>
              <a:rPr lang="en-GB" altLang="it-IT" sz="2000" b="1" i="1" dirty="0" smtClean="0">
                <a:solidFill>
                  <a:srgbClr val="515151"/>
                </a:solidFill>
              </a:rPr>
              <a:t>Technical Service Evolution</a:t>
            </a:r>
          </a:p>
          <a:p>
            <a:pPr lvl="2"/>
            <a:r>
              <a:rPr lang="en-GB" altLang="it-IT" sz="1500" dirty="0">
                <a:solidFill>
                  <a:srgbClr val="515151"/>
                </a:solidFill>
              </a:rPr>
              <a:t>This second activity will ensure that the roadmap for the evolution of each service is coherent with the overarching technical plans and will promote technical convergence of tools coming from WP5 and WP6 (Federation and Common Services), WP7 (Thematic Services), WP8 (Competence Centres) and WP9 pilots (Joint Digital Innovation Hub). Output:</a:t>
            </a:r>
          </a:p>
          <a:p>
            <a:pPr lvl="3"/>
            <a:r>
              <a:rPr lang="en-GB" altLang="it-IT" sz="1400" dirty="0">
                <a:solidFill>
                  <a:srgbClr val="515151"/>
                </a:solidFill>
              </a:rPr>
              <a:t>Two technical roadmaps [M12 and M24], with updates when necessary.</a:t>
            </a:r>
          </a:p>
          <a:p>
            <a:pPr lvl="3"/>
            <a:r>
              <a:rPr lang="en-GB" altLang="it-IT" sz="1400" dirty="0">
                <a:solidFill>
                  <a:srgbClr val="515151"/>
                </a:solidFill>
              </a:rPr>
              <a:t>Contributions to standard bodies or to external technology providers.</a:t>
            </a:r>
          </a:p>
          <a:p>
            <a:pPr lvl="2"/>
            <a:endParaRPr lang="en-GB" altLang="it-IT" sz="1600" b="1" i="1" dirty="0" smtClean="0">
              <a:solidFill>
                <a:srgbClr val="515151"/>
              </a:solidFill>
            </a:endParaRPr>
          </a:p>
        </p:txBody>
      </p:sp>
    </p:spTree>
    <p:extLst>
      <p:ext uri="{BB962C8B-B14F-4D97-AF65-F5344CB8AC3E}">
        <p14:creationId xmlns:p14="http://schemas.microsoft.com/office/powerpoint/2010/main" val="175656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6336704" cy="576064"/>
          </a:xfrm>
        </p:spPr>
        <p:txBody>
          <a:bodyPr/>
          <a:lstStyle/>
          <a:p>
            <a:r>
              <a:rPr lang="en-US" dirty="0" smtClean="0"/>
              <a:t>WP10 Tasks and activities: Task 10.2</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5</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1/10/18</a:t>
            </a:fld>
            <a:endParaRPr lang="en-US" dirty="0">
              <a:solidFill>
                <a:srgbClr val="515151">
                  <a:lumMod val="75000"/>
                </a:srgbClr>
              </a:solidFill>
            </a:endParaRPr>
          </a:p>
        </p:txBody>
      </p:sp>
      <p:sp>
        <p:nvSpPr>
          <p:cNvPr id="5" name="Content Placeholder 4">
            <a:extLst>
              <a:ext uri="{FF2B5EF4-FFF2-40B4-BE49-F238E27FC236}">
                <a16:creationId xmlns:a16="http://schemas.microsoft.com/office/drawing/2014/main" xmlns="" id="{40539FC1-E5D8-4C0A-9B27-3AF3C5EE0573}"/>
              </a:ext>
            </a:extLst>
          </p:cNvPr>
          <p:cNvSpPr txBox="1">
            <a:spLocks/>
          </p:cNvSpPr>
          <p:nvPr/>
        </p:nvSpPr>
        <p:spPr>
          <a:xfrm>
            <a:off x="251520" y="980728"/>
            <a:ext cx="8640960" cy="51125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a:solidFill>
                  <a:srgbClr val="515151"/>
                </a:solidFill>
              </a:rPr>
              <a:t>T10.2 Service Catalogue Technical Evolution </a:t>
            </a:r>
            <a:endParaRPr lang="en-GB" sz="2400" b="1" dirty="0" smtClean="0">
              <a:solidFill>
                <a:srgbClr val="515151"/>
              </a:solidFill>
            </a:endParaRPr>
          </a:p>
          <a:p>
            <a:pPr lvl="1"/>
            <a:r>
              <a:rPr lang="en-GB" sz="1800" dirty="0">
                <a:solidFill>
                  <a:srgbClr val="515151"/>
                </a:solidFill>
              </a:rPr>
              <a:t>This task will define the project's Rules of Engagement (</a:t>
            </a:r>
            <a:r>
              <a:rPr lang="en-GB" sz="1800" dirty="0" err="1">
                <a:solidFill>
                  <a:srgbClr val="515151"/>
                </a:solidFill>
              </a:rPr>
              <a:t>RoE</a:t>
            </a:r>
            <a:r>
              <a:rPr lang="en-GB" sz="1800" dirty="0">
                <a:solidFill>
                  <a:srgbClr val="515151"/>
                </a:solidFill>
              </a:rPr>
              <a:t>), including guidelines, policies and procedures to assess conformance of services to the </a:t>
            </a:r>
            <a:r>
              <a:rPr lang="en-GB" sz="1800" dirty="0" err="1">
                <a:solidFill>
                  <a:srgbClr val="515151"/>
                </a:solidFill>
              </a:rPr>
              <a:t>RoE</a:t>
            </a:r>
            <a:r>
              <a:rPr lang="en-GB" sz="1800" dirty="0">
                <a:solidFill>
                  <a:srgbClr val="515151"/>
                </a:solidFill>
              </a:rPr>
              <a:t> and to the FAIR principles. Compliance to the </a:t>
            </a:r>
            <a:r>
              <a:rPr lang="en-GB" sz="1800" dirty="0" err="1">
                <a:solidFill>
                  <a:srgbClr val="515151"/>
                </a:solidFill>
              </a:rPr>
              <a:t>RoE</a:t>
            </a:r>
            <a:r>
              <a:rPr lang="en-GB" sz="1800" dirty="0">
                <a:solidFill>
                  <a:srgbClr val="515151"/>
                </a:solidFill>
              </a:rPr>
              <a:t> will be used to brand services in the project as trustworthy and interoperable. The main goals of this task are to define these guidelines and policies, define appropriate procedures to assess the conformance of the candidate services to the </a:t>
            </a:r>
            <a:r>
              <a:rPr lang="en-GB" sz="1800" dirty="0" err="1">
                <a:solidFill>
                  <a:srgbClr val="515151"/>
                </a:solidFill>
              </a:rPr>
              <a:t>RoE</a:t>
            </a:r>
            <a:r>
              <a:rPr lang="en-GB" sz="1800" dirty="0">
                <a:solidFill>
                  <a:srgbClr val="515151"/>
                </a:solidFill>
              </a:rPr>
              <a:t> and to the FAIR principles and perform the assessment.</a:t>
            </a:r>
          </a:p>
          <a:p>
            <a:pPr lvl="1"/>
            <a:r>
              <a:rPr lang="en-GB" sz="1800" dirty="0">
                <a:solidFill>
                  <a:srgbClr val="515151"/>
                </a:solidFill>
              </a:rPr>
              <a:t>This activity will monitor the evolution of reference standards (and contribute where relevant) and track the evolution of the main software technologies in the Open Source communities. The task will also evaluate external technologies and software stacks that could be included into the Services Catalogue. Output:</a:t>
            </a:r>
          </a:p>
          <a:p>
            <a:pPr lvl="1"/>
            <a:r>
              <a:rPr lang="en-GB" sz="1800" dirty="0">
                <a:solidFill>
                  <a:srgbClr val="515151"/>
                </a:solidFill>
              </a:rPr>
              <a:t>The standards roadmap ensuring service interoperability across different services of the EOSC Hub [1] portfolio;</a:t>
            </a:r>
          </a:p>
          <a:p>
            <a:pPr lvl="1"/>
            <a:r>
              <a:rPr lang="en-GB" sz="1800" dirty="0">
                <a:solidFill>
                  <a:srgbClr val="515151"/>
                </a:solidFill>
              </a:rPr>
              <a:t>The project Rules of Engagement (</a:t>
            </a:r>
            <a:r>
              <a:rPr lang="en-GB" sz="1800" dirty="0" err="1">
                <a:solidFill>
                  <a:srgbClr val="515151"/>
                </a:solidFill>
              </a:rPr>
              <a:t>RoE</a:t>
            </a:r>
            <a:r>
              <a:rPr lang="en-GB" sz="1800" dirty="0">
                <a:solidFill>
                  <a:srgbClr val="515151"/>
                </a:solidFill>
              </a:rPr>
              <a:t>);</a:t>
            </a:r>
          </a:p>
          <a:p>
            <a:pPr lvl="1"/>
            <a:r>
              <a:rPr lang="en-GB" sz="1800" dirty="0">
                <a:solidFill>
                  <a:srgbClr val="515151"/>
                </a:solidFill>
              </a:rPr>
              <a:t>Evaluation reports about candidate services/software components;</a:t>
            </a:r>
          </a:p>
          <a:p>
            <a:pPr lvl="1"/>
            <a:r>
              <a:rPr lang="en-GB" sz="1800" dirty="0">
                <a:solidFill>
                  <a:srgbClr val="515151"/>
                </a:solidFill>
              </a:rPr>
              <a:t>Recommendations on product or software stacks to support services </a:t>
            </a:r>
          </a:p>
        </p:txBody>
      </p:sp>
    </p:spTree>
    <p:extLst>
      <p:ext uri="{BB962C8B-B14F-4D97-AF65-F5344CB8AC3E}">
        <p14:creationId xmlns:p14="http://schemas.microsoft.com/office/powerpoint/2010/main" val="118926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6336704" cy="576064"/>
          </a:xfrm>
        </p:spPr>
        <p:txBody>
          <a:bodyPr/>
          <a:lstStyle/>
          <a:p>
            <a:r>
              <a:rPr lang="en-US" dirty="0" smtClean="0"/>
              <a:t>WP10 Tasks and activities: Task 10.3</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6</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1/10/18</a:t>
            </a:fld>
            <a:endParaRPr lang="en-US" dirty="0">
              <a:solidFill>
                <a:srgbClr val="515151">
                  <a:lumMod val="75000"/>
                </a:srgbClr>
              </a:solidFill>
            </a:endParaRPr>
          </a:p>
        </p:txBody>
      </p:sp>
      <p:sp>
        <p:nvSpPr>
          <p:cNvPr id="5" name="Content Placeholder 4">
            <a:extLst>
              <a:ext uri="{FF2B5EF4-FFF2-40B4-BE49-F238E27FC236}">
                <a16:creationId xmlns:a16="http://schemas.microsoft.com/office/drawing/2014/main" xmlns="" id="{40539FC1-E5D8-4C0A-9B27-3AF3C5EE0573}"/>
              </a:ext>
            </a:extLst>
          </p:cNvPr>
          <p:cNvSpPr txBox="1">
            <a:spLocks/>
          </p:cNvSpPr>
          <p:nvPr/>
        </p:nvSpPr>
        <p:spPr>
          <a:xfrm>
            <a:off x="251520" y="980728"/>
            <a:ext cx="8640960" cy="532350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smtClean="0">
                <a:solidFill>
                  <a:srgbClr val="515151"/>
                </a:solidFill>
              </a:rPr>
              <a:t>T10.3 </a:t>
            </a:r>
            <a:r>
              <a:rPr lang="en-GB" sz="2400" b="1" dirty="0">
                <a:solidFill>
                  <a:srgbClr val="515151"/>
                </a:solidFill>
              </a:rPr>
              <a:t>Community Requirement Analysis and Technical support </a:t>
            </a:r>
            <a:endParaRPr lang="en-GB" sz="2400" b="1" dirty="0" smtClean="0">
              <a:solidFill>
                <a:srgbClr val="515151"/>
              </a:solidFill>
            </a:endParaRPr>
          </a:p>
          <a:p>
            <a:pPr lvl="1"/>
            <a:r>
              <a:rPr lang="en-GB" sz="1800" dirty="0">
                <a:solidFill>
                  <a:srgbClr val="515151"/>
                </a:solidFill>
              </a:rPr>
              <a:t>This task will analyse the requirements collected by the other work packages and provide support to all the user communities engaged before or during the project, including also Thematic Services, Competence Centres and Joint Digital Innovation Hubs, in particular during their starting phase.</a:t>
            </a:r>
          </a:p>
          <a:p>
            <a:pPr lvl="1"/>
            <a:r>
              <a:rPr lang="en-GB" sz="1800" dirty="0">
                <a:solidFill>
                  <a:srgbClr val="515151"/>
                </a:solidFill>
              </a:rPr>
              <a:t>The task will identify appropriate services to satisfy requirements and combine them to define solutions. The team will then support user communities to deploy such solutions in the EOSC-hub infrastructure, identifying the appropriate configuration of the services in collaboration with WP5 and WP6 experts and WP13 service operators/managers. When a complete solution cannot be designed with the existing services in the portfolio, a new service building requirement describing the identified gaps will be created and submitted to T10.4. </a:t>
            </a:r>
          </a:p>
          <a:p>
            <a:pPr lvl="1"/>
            <a:r>
              <a:rPr lang="en-GB" sz="1800" dirty="0">
                <a:solidFill>
                  <a:srgbClr val="515151"/>
                </a:solidFill>
              </a:rPr>
              <a:t>In addition, when a new service will be included in the portfolio, this task will assist the service administrator with the deployment in the infrastructure. This task will also support WP11 contributing to the training programme and the documentation preparation. </a:t>
            </a:r>
          </a:p>
        </p:txBody>
      </p:sp>
    </p:spTree>
    <p:extLst>
      <p:ext uri="{BB962C8B-B14F-4D97-AF65-F5344CB8AC3E}">
        <p14:creationId xmlns:p14="http://schemas.microsoft.com/office/powerpoint/2010/main" val="141492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6336704" cy="576064"/>
          </a:xfrm>
        </p:spPr>
        <p:txBody>
          <a:bodyPr/>
          <a:lstStyle/>
          <a:p>
            <a:r>
              <a:rPr lang="en-US" dirty="0" smtClean="0"/>
              <a:t>WP10 Tasks and activities: Task 10.4</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7</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1/10/18</a:t>
            </a:fld>
            <a:endParaRPr lang="en-US" dirty="0">
              <a:solidFill>
                <a:srgbClr val="515151">
                  <a:lumMod val="75000"/>
                </a:srgbClr>
              </a:solidFill>
            </a:endParaRPr>
          </a:p>
        </p:txBody>
      </p:sp>
      <p:sp>
        <p:nvSpPr>
          <p:cNvPr id="5" name="Content Placeholder 4">
            <a:extLst>
              <a:ext uri="{FF2B5EF4-FFF2-40B4-BE49-F238E27FC236}">
                <a16:creationId xmlns:a16="http://schemas.microsoft.com/office/drawing/2014/main" xmlns="" id="{40539FC1-E5D8-4C0A-9B27-3AF3C5EE0573}"/>
              </a:ext>
            </a:extLst>
          </p:cNvPr>
          <p:cNvSpPr txBox="1">
            <a:spLocks/>
          </p:cNvSpPr>
          <p:nvPr/>
        </p:nvSpPr>
        <p:spPr>
          <a:xfrm>
            <a:off x="251520" y="1191742"/>
            <a:ext cx="8640960" cy="47958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smtClean="0">
                <a:solidFill>
                  <a:srgbClr val="515151"/>
                </a:solidFill>
              </a:rPr>
              <a:t>T10.4 </a:t>
            </a:r>
            <a:r>
              <a:rPr lang="en-GB" sz="2400" b="1" dirty="0">
                <a:solidFill>
                  <a:srgbClr val="515151"/>
                </a:solidFill>
              </a:rPr>
              <a:t>Common service building requirements and gap analysis </a:t>
            </a:r>
            <a:endParaRPr lang="en-GB" sz="2400" b="1" dirty="0" smtClean="0">
              <a:solidFill>
                <a:srgbClr val="515151"/>
              </a:solidFill>
            </a:endParaRPr>
          </a:p>
          <a:p>
            <a:pPr lvl="1"/>
            <a:r>
              <a:rPr lang="en-GB" sz="1800" dirty="0">
                <a:solidFill>
                  <a:srgbClr val="515151"/>
                </a:solidFill>
              </a:rPr>
              <a:t>The task will handle the requirements that the T10.3 flagged as not addressable by a simple set of services already present in EOSC-hub service catalogue. The team will perform a deeper requirement analysis, considering external services or extending the EOSC-hub service catalogue. The outcome will be a set of prioritised solutions submitted to T10.1 for roadmap evolution. Solutions that imply major changes to the service portfolio will be evaluated in collaboration with T2.2.</a:t>
            </a:r>
          </a:p>
          <a:p>
            <a:pPr lvl="1"/>
            <a:r>
              <a:rPr lang="en-GB" sz="1800" dirty="0">
                <a:solidFill>
                  <a:srgbClr val="515151"/>
                </a:solidFill>
              </a:rPr>
              <a:t>This activity is especially important during the starting phase of the Thematic Services, Competence Centres and Joint Digital Innovation Hubs; but it will continue throughout the project to review use cases from new communities. This does not apply to application level services.</a:t>
            </a:r>
          </a:p>
          <a:p>
            <a:pPr lvl="1"/>
            <a:r>
              <a:rPr lang="en-GB" sz="1800" dirty="0">
                <a:solidFill>
                  <a:srgbClr val="515151"/>
                </a:solidFill>
              </a:rPr>
              <a:t>T10.4 will also take care of the interaction with external entities, e.g. the </a:t>
            </a:r>
            <a:r>
              <a:rPr lang="en-GB" sz="1800" dirty="0" err="1">
                <a:solidFill>
                  <a:srgbClr val="515151"/>
                </a:solidFill>
              </a:rPr>
              <a:t>EOSCpilot</a:t>
            </a:r>
            <a:r>
              <a:rPr lang="en-GB" sz="1800" dirty="0">
                <a:solidFill>
                  <a:srgbClr val="515151"/>
                </a:solidFill>
              </a:rPr>
              <a:t> project or others Open Source projects, in order to assess the added value of their services, understand their impact on the current ones and finally propose new candidate services to be included into the project catalogue. </a:t>
            </a:r>
            <a:endParaRPr lang="en-GB" sz="4800" dirty="0">
              <a:solidFill>
                <a:srgbClr val="515151"/>
              </a:solidFill>
            </a:endParaRPr>
          </a:p>
        </p:txBody>
      </p:sp>
    </p:spTree>
    <p:extLst>
      <p:ext uri="{BB962C8B-B14F-4D97-AF65-F5344CB8AC3E}">
        <p14:creationId xmlns:p14="http://schemas.microsoft.com/office/powerpoint/2010/main" val="152858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6336704" cy="576064"/>
          </a:xfrm>
        </p:spPr>
        <p:txBody>
          <a:bodyPr/>
          <a:lstStyle/>
          <a:p>
            <a:r>
              <a:rPr lang="en-US" dirty="0" smtClean="0"/>
              <a:t>WP10 </a:t>
            </a:r>
            <a:r>
              <a:rPr lang="en-US" dirty="0" smtClean="0"/>
              <a:t>output: Deliverables</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8</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1/10/18</a:t>
            </a:fld>
            <a:endParaRPr lang="en-US" dirty="0">
              <a:solidFill>
                <a:srgbClr val="515151">
                  <a:lumMod val="75000"/>
                </a:srgbClr>
              </a:solidFill>
            </a:endParaRPr>
          </a:p>
        </p:txBody>
      </p:sp>
      <p:graphicFrame>
        <p:nvGraphicFramePr>
          <p:cNvPr id="8" name="Tabella 7"/>
          <p:cNvGraphicFramePr>
            <a:graphicFrameLocks noGrp="1"/>
          </p:cNvGraphicFramePr>
          <p:nvPr>
            <p:extLst>
              <p:ext uri="{D42A27DB-BD31-4B8C-83A1-F6EECF244321}">
                <p14:modId xmlns:p14="http://schemas.microsoft.com/office/powerpoint/2010/main" val="769006673"/>
              </p:ext>
            </p:extLst>
          </p:nvPr>
        </p:nvGraphicFramePr>
        <p:xfrm>
          <a:off x="369275" y="1202200"/>
          <a:ext cx="8185639" cy="4870190"/>
        </p:xfrm>
        <a:graphic>
          <a:graphicData uri="http://schemas.openxmlformats.org/drawingml/2006/table">
            <a:tbl>
              <a:tblPr/>
              <a:tblGrid>
                <a:gridCol w="3002594"/>
                <a:gridCol w="965120"/>
                <a:gridCol w="661285"/>
                <a:gridCol w="1009801"/>
                <a:gridCol w="536178"/>
                <a:gridCol w="732775"/>
                <a:gridCol w="848947"/>
                <a:gridCol w="428939"/>
              </a:tblGrid>
              <a:tr h="354150">
                <a:tc>
                  <a:txBody>
                    <a:bodyPr/>
                    <a:lstStyle/>
                    <a:p>
                      <a:pPr algn="l" fontAlgn="t"/>
                      <a:r>
                        <a:rPr lang="it-IT" sz="1600" dirty="0" smtClean="0">
                          <a:solidFill>
                            <a:srgbClr val="333333"/>
                          </a:solidFill>
                          <a:effectLst/>
                        </a:rPr>
                        <a:t>Title</a:t>
                      </a:r>
                      <a:endParaRPr lang="it-IT" sz="1600" dirty="0">
                        <a:solidFill>
                          <a:srgbClr val="333333"/>
                        </a:solidFill>
                        <a:effectLst/>
                      </a:endParaRPr>
                    </a:p>
                  </a:txBody>
                  <a:tcPr marL="61914" marR="92871" marT="43340" marB="43340">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dirty="0">
                          <a:solidFill>
                            <a:srgbClr val="333333"/>
                          </a:solidFill>
                          <a:effectLst/>
                        </a:rPr>
                        <a:t>Lead </a:t>
                      </a:r>
                      <a:r>
                        <a:rPr lang="it-IT" sz="900" dirty="0" err="1">
                          <a:solidFill>
                            <a:srgbClr val="333333"/>
                          </a:solidFill>
                          <a:effectLst/>
                        </a:rPr>
                        <a:t>Beneficiary</a:t>
                      </a:r>
                      <a:endParaRPr lang="it-IT" sz="900" dirty="0">
                        <a:solidFill>
                          <a:srgbClr val="333333"/>
                        </a:solidFill>
                        <a:effectLst/>
                      </a:endParaRPr>
                    </a:p>
                  </a:txBody>
                  <a:tcPr marL="61914" marR="92871" marT="43340" marB="43340">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solidFill>
                            <a:srgbClr val="333333"/>
                          </a:solidFill>
                          <a:effectLst/>
                        </a:rPr>
                        <a:t>Author</a:t>
                      </a:r>
                    </a:p>
                  </a:txBody>
                  <a:tcPr marL="61914" marR="92871" marT="43340" marB="43340">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1600" dirty="0">
                          <a:solidFill>
                            <a:srgbClr val="333333"/>
                          </a:solidFill>
                          <a:effectLst/>
                          <a:latin typeface="+mn-lt"/>
                        </a:rPr>
                        <a:t>Due Date (</a:t>
                      </a:r>
                      <a:r>
                        <a:rPr lang="it-IT" sz="1600" dirty="0" err="1">
                          <a:solidFill>
                            <a:srgbClr val="333333"/>
                          </a:solidFill>
                          <a:effectLst/>
                          <a:latin typeface="+mn-lt"/>
                        </a:rPr>
                        <a:t>month</a:t>
                      </a:r>
                      <a:r>
                        <a:rPr lang="it-IT" sz="1600" dirty="0">
                          <a:solidFill>
                            <a:srgbClr val="333333"/>
                          </a:solidFill>
                          <a:effectLst/>
                          <a:latin typeface="+mn-lt"/>
                        </a:rPr>
                        <a:t>)</a:t>
                      </a:r>
                    </a:p>
                  </a:txBody>
                  <a:tcPr marL="61914" marR="92871" marT="43340" marB="43340">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solidFill>
                            <a:srgbClr val="333333"/>
                          </a:solidFill>
                          <a:effectLst/>
                        </a:rPr>
                        <a:t>Status</a:t>
                      </a:r>
                    </a:p>
                  </a:txBody>
                  <a:tcPr marL="61914" marR="92871" marT="43340" marB="43340">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dirty="0" err="1">
                          <a:solidFill>
                            <a:srgbClr val="333333"/>
                          </a:solidFill>
                          <a:effectLst/>
                        </a:rPr>
                        <a:t>Type</a:t>
                      </a:r>
                      <a:endParaRPr lang="it-IT" sz="900" dirty="0">
                        <a:solidFill>
                          <a:srgbClr val="333333"/>
                        </a:solidFill>
                        <a:effectLst/>
                      </a:endParaRPr>
                    </a:p>
                  </a:txBody>
                  <a:tcPr marL="61914" marR="92871" marT="43340" marB="43340">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solidFill>
                            <a:srgbClr val="333333"/>
                          </a:solidFill>
                          <a:effectLst/>
                        </a:rPr>
                        <a:t>Dissemination Level</a:t>
                      </a:r>
                    </a:p>
                  </a:txBody>
                  <a:tcPr marL="61914" marR="92871" marT="43340" marB="43340">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solidFill>
                            <a:srgbClr val="333333"/>
                          </a:solidFill>
                          <a:effectLst/>
                        </a:rPr>
                        <a:t>Link</a:t>
                      </a:r>
                    </a:p>
                  </a:txBody>
                  <a:tcPr marL="61914" marR="92871" marT="43340" marB="43340">
                    <a:lnL>
                      <a:noFill/>
                    </a:lnL>
                    <a:lnR>
                      <a:noFill/>
                    </a:lnR>
                    <a:lnT>
                      <a:noFill/>
                    </a:lnT>
                    <a:lnB w="12700" cap="flat" cmpd="sng" algn="ctr">
                      <a:solidFill>
                        <a:srgbClr val="CCCCCC"/>
                      </a:solidFill>
                      <a:prstDash val="solid"/>
                      <a:round/>
                      <a:headEnd type="none" w="med" len="med"/>
                      <a:tailEnd type="none" w="med" len="med"/>
                    </a:lnB>
                    <a:solidFill>
                      <a:srgbClr val="FFFFFF"/>
                    </a:solidFill>
                  </a:tcPr>
                </a:tc>
              </a:tr>
              <a:tr h="755355">
                <a:tc>
                  <a:txBody>
                    <a:bodyPr/>
                    <a:lstStyle/>
                    <a:p>
                      <a:pPr algn="l" fontAlgn="t"/>
                      <a:r>
                        <a:rPr lang="it-IT" sz="1600" u="none" strike="noStrike" dirty="0">
                          <a:solidFill>
                            <a:srgbClr val="3572B0"/>
                          </a:solidFill>
                          <a:effectLst/>
                          <a:hlinkClick r:id="rId2"/>
                        </a:rPr>
                        <a:t>D10.3 EOSC Hub Technical Architecture and standards roadmap v1</a:t>
                      </a:r>
                      <a:endParaRPr lang="it-IT" sz="1600" dirty="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INFN</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dirty="0">
                          <a:effectLst/>
                        </a:rPr>
                        <a:t/>
                      </a:r>
                      <a:br>
                        <a:rPr lang="it-IT" sz="900" dirty="0">
                          <a:effectLst/>
                        </a:rPr>
                      </a:br>
                      <a:endParaRPr lang="it-IT" sz="900" dirty="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s-IS" sz="1600" dirty="0">
                          <a:effectLst/>
                          <a:latin typeface="+mn-lt"/>
                        </a:rPr>
                        <a:t>M09 (09/2018)</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sk-SK" sz="900">
                          <a:effectLst/>
                        </a:rPr>
                        <a:t> </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Report</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PU</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
                      </a:r>
                      <a:br>
                        <a:rPr lang="it-IT" sz="900">
                          <a:effectLst/>
                        </a:rPr>
                      </a:br>
                      <a:endParaRPr lang="it-IT" sz="9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755355">
                <a:tc>
                  <a:txBody>
                    <a:bodyPr/>
                    <a:lstStyle/>
                    <a:p>
                      <a:pPr algn="l" fontAlgn="t"/>
                      <a:r>
                        <a:rPr lang="it-IT" sz="1600" u="none" strike="noStrike" dirty="0">
                          <a:solidFill>
                            <a:srgbClr val="3572B0"/>
                          </a:solidFill>
                          <a:effectLst/>
                          <a:hlinkClick r:id="rId3"/>
                        </a:rPr>
                        <a:t>D10.5 Requirements and gap analysis report v1</a:t>
                      </a:r>
                      <a:endParaRPr lang="it-IT" sz="1600" dirty="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dirty="0">
                          <a:effectLst/>
                        </a:rPr>
                        <a:t>INFN</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
                      </a:r>
                      <a:br>
                        <a:rPr lang="it-IT" sz="900">
                          <a:effectLst/>
                        </a:rPr>
                      </a:br>
                      <a:endParaRPr lang="it-IT" sz="9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s-IS" sz="1600" dirty="0">
                          <a:effectLst/>
                          <a:latin typeface="+mn-lt"/>
                        </a:rPr>
                        <a:t>M12 (12/2018)</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sk-SK" sz="900">
                          <a:effectLst/>
                        </a:rPr>
                        <a:t> </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Report</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PU</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
                      </a:r>
                      <a:br>
                        <a:rPr lang="it-IT" sz="900">
                          <a:effectLst/>
                        </a:rPr>
                      </a:br>
                      <a:endParaRPr lang="it-IT" sz="9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87885">
                <a:tc>
                  <a:txBody>
                    <a:bodyPr/>
                    <a:lstStyle/>
                    <a:p>
                      <a:pPr algn="l" fontAlgn="t"/>
                      <a:r>
                        <a:rPr lang="it-IT" sz="1600" u="none" strike="noStrike">
                          <a:solidFill>
                            <a:srgbClr val="3572B0"/>
                          </a:solidFill>
                          <a:effectLst/>
                          <a:hlinkClick r:id="rId4"/>
                        </a:rPr>
                        <a:t>D10.1 EOSC Hub Technical Roadmap v1</a:t>
                      </a:r>
                      <a:endParaRPr lang="it-IT" sz="16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INFN</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
                      </a:r>
                      <a:br>
                        <a:rPr lang="it-IT" sz="900">
                          <a:effectLst/>
                        </a:rPr>
                      </a:br>
                      <a:endParaRPr lang="it-IT" sz="9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s-IS" sz="1600" dirty="0">
                          <a:effectLst/>
                          <a:latin typeface="+mn-lt"/>
                        </a:rPr>
                        <a:t>M12 (12/2018)</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sk-SK" sz="900">
                          <a:effectLst/>
                        </a:rPr>
                        <a:t> </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Report</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PU</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
                      </a:r>
                      <a:br>
                        <a:rPr lang="it-IT" sz="900">
                          <a:effectLst/>
                        </a:rPr>
                      </a:br>
                      <a:endParaRPr lang="it-IT" sz="9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755355">
                <a:tc>
                  <a:txBody>
                    <a:bodyPr/>
                    <a:lstStyle/>
                    <a:p>
                      <a:pPr algn="l" fontAlgn="t"/>
                      <a:r>
                        <a:rPr lang="it-IT" sz="1600" u="none" strike="noStrike">
                          <a:solidFill>
                            <a:srgbClr val="3572B0"/>
                          </a:solidFill>
                          <a:effectLst/>
                          <a:hlinkClick r:id="rId5"/>
                        </a:rPr>
                        <a:t>D10.4 EOSC Hub Technical Architecture and standards roadmap v2</a:t>
                      </a:r>
                      <a:endParaRPr lang="it-IT" sz="16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INFN</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
                      </a:r>
                      <a:br>
                        <a:rPr lang="it-IT" sz="900">
                          <a:effectLst/>
                        </a:rPr>
                      </a:br>
                      <a:endParaRPr lang="it-IT" sz="9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mr-IN" sz="1600" dirty="0">
                          <a:effectLst/>
                          <a:latin typeface="+mn-lt"/>
                        </a:rPr>
                        <a:t>M18 </a:t>
                      </a:r>
                      <a:r>
                        <a:rPr lang="mr-IN" sz="1600" kern="1200" dirty="0">
                          <a:solidFill>
                            <a:schemeClr val="tx1"/>
                          </a:solidFill>
                          <a:effectLst/>
                          <a:latin typeface="+mn-lt"/>
                          <a:ea typeface="+mn-ea"/>
                          <a:cs typeface="+mn-cs"/>
                        </a:rPr>
                        <a:t>(06/2019)</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sk-SK" sz="900">
                          <a:effectLst/>
                        </a:rPr>
                        <a:t> </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Report</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PU</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
                      </a:r>
                      <a:br>
                        <a:rPr lang="it-IT" sz="900">
                          <a:effectLst/>
                        </a:rPr>
                      </a:br>
                      <a:endParaRPr lang="it-IT" sz="9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755355">
                <a:tc>
                  <a:txBody>
                    <a:bodyPr/>
                    <a:lstStyle/>
                    <a:p>
                      <a:pPr algn="l" fontAlgn="t"/>
                      <a:r>
                        <a:rPr lang="it-IT" sz="1600" u="none" strike="noStrike">
                          <a:solidFill>
                            <a:srgbClr val="3572B0"/>
                          </a:solidFill>
                          <a:effectLst/>
                          <a:hlinkClick r:id="rId6"/>
                        </a:rPr>
                        <a:t>D10.6 Requirements and gap analysis report v2</a:t>
                      </a:r>
                      <a:endParaRPr lang="it-IT" sz="16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INFN</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
                      </a:r>
                      <a:br>
                        <a:rPr lang="it-IT" sz="900">
                          <a:effectLst/>
                        </a:rPr>
                      </a:br>
                      <a:endParaRPr lang="it-IT" sz="9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s-IS" sz="1600">
                          <a:effectLst/>
                          <a:latin typeface="+mn-lt"/>
                        </a:rPr>
                        <a:t>M24 (12/2019)</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sk-SK" sz="900">
                          <a:effectLst/>
                        </a:rPr>
                        <a:t> </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Report</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PU</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
                      </a:r>
                      <a:br>
                        <a:rPr lang="it-IT" sz="900">
                          <a:effectLst/>
                        </a:rPr>
                      </a:br>
                      <a:endParaRPr lang="it-IT" sz="9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87885">
                <a:tc>
                  <a:txBody>
                    <a:bodyPr/>
                    <a:lstStyle/>
                    <a:p>
                      <a:pPr algn="l" fontAlgn="t"/>
                      <a:r>
                        <a:rPr lang="it-IT" sz="1600" u="none" strike="noStrike" dirty="0">
                          <a:solidFill>
                            <a:srgbClr val="3572B0"/>
                          </a:solidFill>
                          <a:effectLst/>
                          <a:hlinkClick r:id="rId7"/>
                        </a:rPr>
                        <a:t>D10.2 EOSC Hub Technical Roadmap v2</a:t>
                      </a:r>
                      <a:endParaRPr lang="it-IT" sz="1600" dirty="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INFN</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
                      </a:r>
                      <a:br>
                        <a:rPr lang="it-IT" sz="900">
                          <a:effectLst/>
                        </a:rPr>
                      </a:br>
                      <a:endParaRPr lang="it-IT" sz="900">
                        <a:effectLst/>
                      </a:endParaRP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s-IS" sz="1600" dirty="0">
                          <a:effectLst/>
                          <a:latin typeface="+mn-lt"/>
                        </a:rPr>
                        <a:t>M24 (12/2019)</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sk-SK" sz="900">
                          <a:effectLst/>
                        </a:rPr>
                        <a:t> </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Report</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900">
                          <a:effectLst/>
                        </a:rPr>
                        <a:t>PU</a:t>
                      </a:r>
                    </a:p>
                  </a:txBody>
                  <a:tcPr marL="61914" marR="61914" marT="43340" marB="43340">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GB" sz="900" dirty="0"/>
                    </a:p>
                  </a:txBody>
                  <a:tcPr marL="44578" marR="44578" marT="22289" marB="22289">
                    <a:lnL>
                      <a:noFill/>
                    </a:lnL>
                    <a:lnT w="12700" cap="flat" cmpd="sng" algn="ctr">
                      <a:solidFill>
                        <a:srgbClr val="CCCCCC"/>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234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2BA12-9F94-4919-BF0B-F4757DAEA874}"/>
              </a:ext>
            </a:extLst>
          </p:cNvPr>
          <p:cNvSpPr>
            <a:spLocks noGrp="1"/>
          </p:cNvSpPr>
          <p:nvPr>
            <p:ph type="title"/>
          </p:nvPr>
        </p:nvSpPr>
        <p:spPr>
          <a:xfrm>
            <a:off x="251520" y="476672"/>
            <a:ext cx="6336704" cy="576064"/>
          </a:xfrm>
        </p:spPr>
        <p:txBody>
          <a:bodyPr/>
          <a:lstStyle/>
          <a:p>
            <a:r>
              <a:rPr lang="en-US" dirty="0" smtClean="0"/>
              <a:t>WP10 </a:t>
            </a:r>
            <a:r>
              <a:rPr lang="en-US" dirty="0" smtClean="0"/>
              <a:t>output: milestones</a:t>
            </a:r>
            <a:endParaRPr lang="en-US" dirty="0"/>
          </a:p>
        </p:txBody>
      </p:sp>
      <p:sp>
        <p:nvSpPr>
          <p:cNvPr id="3" name="Slide Number Placeholder 2">
            <a:extLst>
              <a:ext uri="{FF2B5EF4-FFF2-40B4-BE49-F238E27FC236}">
                <a16:creationId xmlns:a16="http://schemas.microsoft.com/office/drawing/2014/main" xmlns="" id="{D383BAF4-E25F-40E3-AF12-69B2BAF16F36}"/>
              </a:ext>
            </a:extLst>
          </p:cNvPr>
          <p:cNvSpPr>
            <a:spLocks noGrp="1"/>
          </p:cNvSpPr>
          <p:nvPr>
            <p:ph type="sldNum" sz="quarter" idx="12"/>
          </p:nvPr>
        </p:nvSpPr>
        <p:spPr/>
        <p:txBody>
          <a:bodyPr/>
          <a:lstStyle/>
          <a:p>
            <a:fld id="{B6F15528-21DE-4FAA-801E-634DDDAF4B2B}" type="slidenum">
              <a:rPr lang="en-US" smtClean="0">
                <a:solidFill>
                  <a:srgbClr val="515151">
                    <a:lumMod val="75000"/>
                  </a:srgbClr>
                </a:solidFill>
              </a:rPr>
              <a:pPr/>
              <a:t>9</a:t>
            </a:fld>
            <a:endParaRPr lang="en-US" dirty="0">
              <a:solidFill>
                <a:srgbClr val="515151">
                  <a:lumMod val="75000"/>
                </a:srgbClr>
              </a:solidFill>
            </a:endParaRPr>
          </a:p>
        </p:txBody>
      </p:sp>
      <p:sp>
        <p:nvSpPr>
          <p:cNvPr id="4" name="Date Placeholder 3">
            <a:extLst>
              <a:ext uri="{FF2B5EF4-FFF2-40B4-BE49-F238E27FC236}">
                <a16:creationId xmlns:a16="http://schemas.microsoft.com/office/drawing/2014/main" xmlns="" id="{859B19F6-E1F4-475D-A513-6A92625D794A}"/>
              </a:ext>
            </a:extLst>
          </p:cNvPr>
          <p:cNvSpPr>
            <a:spLocks noGrp="1"/>
          </p:cNvSpPr>
          <p:nvPr>
            <p:ph type="dt" sz="half" idx="10"/>
          </p:nvPr>
        </p:nvSpPr>
        <p:spPr/>
        <p:txBody>
          <a:bodyPr/>
          <a:lstStyle/>
          <a:p>
            <a:fld id="{15471B34-3C3D-4995-9A3D-80340DDF3617}" type="datetime1">
              <a:rPr lang="en-US" smtClean="0">
                <a:solidFill>
                  <a:srgbClr val="515151">
                    <a:lumMod val="75000"/>
                  </a:srgbClr>
                </a:solidFill>
              </a:rPr>
              <a:pPr/>
              <a:t>1/10/18</a:t>
            </a:fld>
            <a:endParaRPr lang="en-US" dirty="0">
              <a:solidFill>
                <a:srgbClr val="515151">
                  <a:lumMod val="75000"/>
                </a:srgbClr>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val="1418410532"/>
              </p:ext>
            </p:extLst>
          </p:nvPr>
        </p:nvGraphicFramePr>
        <p:xfrm>
          <a:off x="364881" y="1752296"/>
          <a:ext cx="7886700" cy="2175654"/>
        </p:xfrm>
        <a:graphic>
          <a:graphicData uri="http://schemas.openxmlformats.org/drawingml/2006/table">
            <a:tbl>
              <a:tblPr/>
              <a:tblGrid>
                <a:gridCol w="2281604"/>
                <a:gridCol w="1160584"/>
                <a:gridCol w="1213339"/>
                <a:gridCol w="1459523"/>
                <a:gridCol w="606669"/>
                <a:gridCol w="1164981"/>
              </a:tblGrid>
              <a:tr h="430868">
                <a:tc>
                  <a:txBody>
                    <a:bodyPr/>
                    <a:lstStyle/>
                    <a:p>
                      <a:pPr algn="l" fontAlgn="t"/>
                      <a:r>
                        <a:rPr lang="it-IT" sz="1800" dirty="0" smtClean="0">
                          <a:solidFill>
                            <a:srgbClr val="333333"/>
                          </a:solidFill>
                          <a:effectLst/>
                        </a:rPr>
                        <a:t>Title</a:t>
                      </a:r>
                      <a:endParaRPr lang="it-IT" sz="1800" dirty="0">
                        <a:solidFill>
                          <a:srgbClr val="333333"/>
                        </a:solidFill>
                        <a:effectLst/>
                      </a:endParaRPr>
                    </a:p>
                  </a:txBody>
                  <a:tcPr marL="75327" marR="112990" marT="52729" marB="52729">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1100">
                          <a:solidFill>
                            <a:srgbClr val="333333"/>
                          </a:solidFill>
                          <a:effectLst/>
                        </a:rPr>
                        <a:t>Lead Beneficiary</a:t>
                      </a:r>
                    </a:p>
                  </a:txBody>
                  <a:tcPr marL="75327" marR="112990" marT="52729" marB="52729">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1100">
                          <a:solidFill>
                            <a:srgbClr val="333333"/>
                          </a:solidFill>
                          <a:effectLst/>
                        </a:rPr>
                        <a:t>Author</a:t>
                      </a:r>
                    </a:p>
                  </a:txBody>
                  <a:tcPr marL="75327" marR="112990" marT="52729" marB="52729">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1600">
                          <a:solidFill>
                            <a:srgbClr val="333333"/>
                          </a:solidFill>
                          <a:effectLst/>
                        </a:rPr>
                        <a:t>Due Date (month)</a:t>
                      </a:r>
                    </a:p>
                  </a:txBody>
                  <a:tcPr marL="75327" marR="112990" marT="52729" marB="52729">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1100">
                          <a:solidFill>
                            <a:srgbClr val="333333"/>
                          </a:solidFill>
                          <a:effectLst/>
                        </a:rPr>
                        <a:t>Status</a:t>
                      </a:r>
                    </a:p>
                  </a:txBody>
                  <a:tcPr marL="75327" marR="112990" marT="52729" marB="52729">
                    <a:lnL>
                      <a:noFill/>
                    </a:lnL>
                    <a:lnR>
                      <a:noFill/>
                    </a:lnR>
                    <a:lnT>
                      <a:noFill/>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1100">
                          <a:solidFill>
                            <a:srgbClr val="333333"/>
                          </a:solidFill>
                          <a:effectLst/>
                        </a:rPr>
                        <a:t>Means of verification</a:t>
                      </a:r>
                    </a:p>
                  </a:txBody>
                  <a:tcPr marL="75327" marR="112990" marT="52729" marB="52729">
                    <a:lnL>
                      <a:noFill/>
                    </a:lnL>
                    <a:lnR>
                      <a:noFill/>
                    </a:lnR>
                    <a:lnT>
                      <a:noFill/>
                    </a:lnT>
                    <a:lnB w="12700" cap="flat" cmpd="sng" algn="ctr">
                      <a:solidFill>
                        <a:srgbClr val="CCCCCC"/>
                      </a:solidFill>
                      <a:prstDash val="solid"/>
                      <a:round/>
                      <a:headEnd type="none" w="med" len="med"/>
                      <a:tailEnd type="none" w="med" len="med"/>
                    </a:lnB>
                    <a:solidFill>
                      <a:srgbClr val="FFFFFF"/>
                    </a:solidFill>
                  </a:tcPr>
                </a:tc>
              </a:tr>
              <a:tr h="593574">
                <a:tc>
                  <a:txBody>
                    <a:bodyPr/>
                    <a:lstStyle/>
                    <a:p>
                      <a:pPr algn="l" fontAlgn="t"/>
                      <a:r>
                        <a:rPr lang="it-IT" sz="1800" u="none" strike="noStrike">
                          <a:solidFill>
                            <a:srgbClr val="3572B0"/>
                          </a:solidFill>
                          <a:effectLst/>
                          <a:hlinkClick r:id="rId2"/>
                        </a:rPr>
                        <a:t>M10.1 Technical Roadmap first intermediate update</a:t>
                      </a:r>
                      <a:endParaRPr lang="it-IT" sz="1800">
                        <a:effectLst/>
                      </a:endParaRPr>
                    </a:p>
                  </a:txBody>
                  <a:tcPr marL="75327" marR="75327" marT="52729" marB="52729">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1100">
                          <a:effectLst/>
                        </a:rPr>
                        <a:t>INFN</a:t>
                      </a:r>
                    </a:p>
                  </a:txBody>
                  <a:tcPr marL="75327" marR="75327" marT="52729" marB="52729">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1100">
                          <a:effectLst/>
                        </a:rPr>
                        <a:t/>
                      </a:r>
                      <a:br>
                        <a:rPr lang="it-IT" sz="1100">
                          <a:effectLst/>
                        </a:rPr>
                      </a:br>
                      <a:endParaRPr lang="it-IT" sz="1100">
                        <a:effectLst/>
                      </a:endParaRPr>
                    </a:p>
                  </a:txBody>
                  <a:tcPr marL="75327" marR="75327" marT="52729" marB="52729">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ro-RO" sz="1600">
                          <a:effectLst/>
                        </a:rPr>
                        <a:t>01 Jul 2019  </a:t>
                      </a:r>
                    </a:p>
                  </a:txBody>
                  <a:tcPr marL="75327" marR="75327" marT="52729" marB="52729">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sk-SK" sz="1100">
                          <a:effectLst/>
                        </a:rPr>
                        <a:t> </a:t>
                      </a:r>
                    </a:p>
                  </a:txBody>
                  <a:tcPr marL="75327" marR="75327" marT="52729" marB="52729">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1100">
                          <a:effectLst/>
                        </a:rPr>
                        <a:t/>
                      </a:r>
                      <a:br>
                        <a:rPr lang="it-IT" sz="1100">
                          <a:effectLst/>
                        </a:rPr>
                      </a:br>
                      <a:endParaRPr lang="it-IT" sz="1100">
                        <a:effectLst/>
                      </a:endParaRPr>
                    </a:p>
                  </a:txBody>
                  <a:tcPr marL="75327" marR="75327" marT="52729" marB="52729">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430868">
                <a:tc>
                  <a:txBody>
                    <a:bodyPr/>
                    <a:lstStyle/>
                    <a:p>
                      <a:pPr algn="l" fontAlgn="t"/>
                      <a:r>
                        <a:rPr lang="it-IT" sz="1800" u="none" strike="noStrike" dirty="0">
                          <a:solidFill>
                            <a:srgbClr val="3572B0"/>
                          </a:solidFill>
                          <a:effectLst/>
                          <a:hlinkClick r:id="rId3"/>
                        </a:rPr>
                        <a:t>M10.2 Technical Roadmap v2 revision</a:t>
                      </a:r>
                      <a:endParaRPr lang="it-IT" sz="1800" dirty="0">
                        <a:effectLst/>
                      </a:endParaRPr>
                    </a:p>
                  </a:txBody>
                  <a:tcPr marL="75327" marR="75327" marT="52729" marB="52729">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1100">
                          <a:effectLst/>
                        </a:rPr>
                        <a:t>INFN</a:t>
                      </a:r>
                    </a:p>
                  </a:txBody>
                  <a:tcPr marL="75327" marR="75327" marT="52729" marB="52729">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it-IT" sz="1100">
                          <a:effectLst/>
                        </a:rPr>
                        <a:t/>
                      </a:r>
                      <a:br>
                        <a:rPr lang="it-IT" sz="1100">
                          <a:effectLst/>
                        </a:rPr>
                      </a:br>
                      <a:endParaRPr lang="it-IT" sz="1100">
                        <a:effectLst/>
                      </a:endParaRPr>
                    </a:p>
                  </a:txBody>
                  <a:tcPr marL="75327" marR="75327" marT="52729" marB="52729">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ro-RO" sz="1600" dirty="0">
                          <a:effectLst/>
                        </a:rPr>
                        <a:t>01 </a:t>
                      </a:r>
                      <a:r>
                        <a:rPr lang="ro-RO" sz="1600" dirty="0" err="1">
                          <a:effectLst/>
                        </a:rPr>
                        <a:t>Jul</a:t>
                      </a:r>
                      <a:r>
                        <a:rPr lang="ro-RO" sz="1600" dirty="0">
                          <a:effectLst/>
                        </a:rPr>
                        <a:t> 2020 </a:t>
                      </a:r>
                    </a:p>
                  </a:txBody>
                  <a:tcPr marL="75327" marR="75327" marT="52729" marB="52729">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l" fontAlgn="t"/>
                      <a:r>
                        <a:rPr lang="sk-SK" sz="1100">
                          <a:effectLst/>
                        </a:rPr>
                        <a:t> </a:t>
                      </a:r>
                    </a:p>
                  </a:txBody>
                  <a:tcPr marL="75327" marR="75327" marT="52729" marB="52729">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endParaRPr lang="en-GB" sz="1100" dirty="0"/>
                    </a:p>
                  </a:txBody>
                  <a:tcPr marL="54235" marR="54235" marT="27118" marB="27118">
                    <a:lnL>
                      <a:noFill/>
                    </a:lnL>
                    <a:lnT w="12700" cap="flat" cmpd="sng" algn="ctr">
                      <a:solidFill>
                        <a:srgbClr val="CCCCCC"/>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58173248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MODnet_PPT_template" id="{94FD5FB4-A648-4C41-A45E-DC1B56821C8E}" vid="{6F891982-9957-D443-80E9-5627794D2BB8}"/>
    </a:ext>
  </a:extLst>
</a:theme>
</file>

<file path=ppt/theme/theme3.xml><?xml version="1.0" encoding="utf-8"?>
<a:theme xmlns:a="http://schemas.openxmlformats.org/drawingml/2006/main" name="1_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MODnet_PPT_template" id="{94FD5FB4-A648-4C41-A45E-DC1B56821C8E}" vid="{6F891982-9957-D443-80E9-5627794D2BB8}"/>
    </a:ext>
  </a:extLst>
</a:theme>
</file>

<file path=docProps/app.xml><?xml version="1.0" encoding="utf-8"?>
<Properties xmlns="http://schemas.openxmlformats.org/officeDocument/2006/extended-properties" xmlns:vt="http://schemas.openxmlformats.org/officeDocument/2006/docPropsVTypes">
  <TotalTime>1335</TotalTime>
  <Words>1440</Words>
  <Application>Microsoft Macintosh PowerPoint</Application>
  <PresentationFormat>Presentazione su schermo (4:3)</PresentationFormat>
  <Paragraphs>193</Paragraphs>
  <Slides>19</Slides>
  <Notes>0</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19</vt:i4>
      </vt:variant>
    </vt:vector>
  </HeadingPairs>
  <TitlesOfParts>
    <vt:vector size="30" baseType="lpstr">
      <vt:lpstr>Alte DIN 1451 Mittelschrift</vt:lpstr>
      <vt:lpstr>Alte DIN 1451 Mittelschrift gepraegt</vt:lpstr>
      <vt:lpstr>Calibri</vt:lpstr>
      <vt:lpstr>Calibri Light</vt:lpstr>
      <vt:lpstr>DIN Next LT Pro</vt:lpstr>
      <vt:lpstr>Mangal</vt:lpstr>
      <vt:lpstr>Open Sans</vt:lpstr>
      <vt:lpstr>Arial</vt:lpstr>
      <vt:lpstr>Tema di Office</vt:lpstr>
      <vt:lpstr>Presentation1</vt:lpstr>
      <vt:lpstr>1_Presentation1</vt:lpstr>
      <vt:lpstr>EOSC-hub WP10 Technical Coordination  Giacinto Donvito (INFN) WP10 Leader and TC</vt:lpstr>
      <vt:lpstr>Outlook</vt:lpstr>
      <vt:lpstr>WP10 Tasks and activities</vt:lpstr>
      <vt:lpstr>WP10 Tasks and activities: Task 10.1</vt:lpstr>
      <vt:lpstr>WP10 Tasks and activities: Task 10.2</vt:lpstr>
      <vt:lpstr>WP10 Tasks and activities: Task 10.3</vt:lpstr>
      <vt:lpstr>WP10 Tasks and activities: Task 10.4</vt:lpstr>
      <vt:lpstr>WP10 output: Deliverables</vt:lpstr>
      <vt:lpstr>WP10 output: milestones</vt:lpstr>
      <vt:lpstr>WP10 Next steps: Technical Committee </vt:lpstr>
      <vt:lpstr>WP10 Next steps: Technical Committee </vt:lpstr>
      <vt:lpstr>WP10 and relationship with others WPs</vt:lpstr>
      <vt:lpstr>WP10 Next steps: interaction with other WPs</vt:lpstr>
      <vt:lpstr>WP10 Next steps: interaction external bodies</vt:lpstr>
      <vt:lpstr>EINFRA-21 projects: how they could help EOSC-Hub</vt:lpstr>
      <vt:lpstr>Relationship with EINFRA-21 projects</vt:lpstr>
      <vt:lpstr>Feedback from other WPs: WP7</vt:lpstr>
      <vt:lpstr>Feedback from other WPs: WP8</vt:lpstr>
      <vt:lpstr>Thank you … and …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WP10 Tasks and activities</dc:title>
  <dc:creator>Giacinto Donvito</dc:creator>
  <cp:lastModifiedBy>Giacinto Donvito</cp:lastModifiedBy>
  <cp:revision>44</cp:revision>
  <dcterms:created xsi:type="dcterms:W3CDTF">2018-01-10T10:10:42Z</dcterms:created>
  <dcterms:modified xsi:type="dcterms:W3CDTF">2018-01-11T11:23:03Z</dcterms:modified>
</cp:coreProperties>
</file>