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5"/>
  </p:notesMasterIdLst>
  <p:sldIdLst>
    <p:sldId id="261" r:id="rId2"/>
    <p:sldId id="325" r:id="rId3"/>
    <p:sldId id="326" r:id="rId4"/>
    <p:sldId id="334" r:id="rId5"/>
    <p:sldId id="327" r:id="rId6"/>
    <p:sldId id="333" r:id="rId7"/>
    <p:sldId id="328" r:id="rId8"/>
    <p:sldId id="329" r:id="rId9"/>
    <p:sldId id="330" r:id="rId10"/>
    <p:sldId id="331" r:id="rId11"/>
    <p:sldId id="332" r:id="rId12"/>
    <p:sldId id="323"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5FB"/>
    <a:srgbClr val="C9FABC"/>
    <a:srgbClr val="246889"/>
    <a:srgbClr val="FCF7BA"/>
    <a:srgbClr val="FED1B8"/>
    <a:srgbClr val="006699"/>
    <a:srgbClr val="0E71B4"/>
    <a:srgbClr val="F6BBFB"/>
    <a:srgbClr val="F7B034"/>
    <a:srgbClr val="109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62" autoAdjust="0"/>
    <p:restoredTop sz="85207" autoAdjust="0"/>
  </p:normalViewPr>
  <p:slideViewPr>
    <p:cSldViewPr>
      <p:cViewPr varScale="1">
        <p:scale>
          <a:sx n="59" d="100"/>
          <a:sy n="59" d="100"/>
        </p:scale>
        <p:origin x="-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0D696-3FDD-B64D-BCCD-A5C769FC78D6}" type="datetimeFigureOut">
              <a:rPr lang="en-US" smtClean="0"/>
              <a:t>09/01/18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00F2E-E6F6-584A-8B3A-823D09DC1503}" type="slidenum">
              <a:rPr lang="en-US" smtClean="0"/>
              <a:t>‹#›</a:t>
            </a:fld>
            <a:endParaRPr lang="en-US"/>
          </a:p>
        </p:txBody>
      </p:sp>
    </p:spTree>
    <p:extLst>
      <p:ext uri="{BB962C8B-B14F-4D97-AF65-F5344CB8AC3E}">
        <p14:creationId xmlns:p14="http://schemas.microsoft.com/office/powerpoint/2010/main" val="1153970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irst_slide">
    <p:spTree>
      <p:nvGrpSpPr>
        <p:cNvPr id="1" name=""/>
        <p:cNvGrpSpPr/>
        <p:nvPr/>
      </p:nvGrpSpPr>
      <p:grpSpPr>
        <a:xfrm>
          <a:off x="0" y="0"/>
          <a:ext cx="0" cy="0"/>
          <a:chOff x="0" y="0"/>
          <a:chExt cx="0" cy="0"/>
        </a:xfrm>
      </p:grpSpPr>
      <p:sp>
        <p:nvSpPr>
          <p:cNvPr id="7" name="Rettangolo 6"/>
          <p:cNvSpPr/>
          <p:nvPr userDrawn="1"/>
        </p:nvSpPr>
        <p:spPr>
          <a:xfrm>
            <a:off x="0" y="1690402"/>
            <a:ext cx="9144000" cy="2890727"/>
          </a:xfrm>
          <a:prstGeom prst="rect">
            <a:avLst/>
          </a:prstGeom>
          <a:solidFill>
            <a:srgbClr val="24688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1043608" y="2153563"/>
            <a:ext cx="5110336" cy="720080"/>
          </a:xfrm>
          <a:prstGeom prst="rect">
            <a:avLst/>
          </a:prstGeom>
        </p:spPr>
        <p:txBody>
          <a:bodyPr>
            <a:normAutofit/>
          </a:bodyPr>
          <a:lstStyle>
            <a:lvl1pPr algn="l">
              <a:defRPr sz="2800" b="1" i="0" baseline="0">
                <a:solidFill>
                  <a:schemeClr val="bg1"/>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en-US" dirty="0"/>
          </a:p>
        </p:txBody>
      </p:sp>
      <p:sp>
        <p:nvSpPr>
          <p:cNvPr id="3" name="Subtitle 2"/>
          <p:cNvSpPr>
            <a:spLocks noGrp="1"/>
          </p:cNvSpPr>
          <p:nvPr>
            <p:ph type="subTitle" idx="1" hasCustomPrompt="1"/>
          </p:nvPr>
        </p:nvSpPr>
        <p:spPr>
          <a:xfrm>
            <a:off x="1043608" y="2996952"/>
            <a:ext cx="6400800" cy="601960"/>
          </a:xfrm>
          <a:prstGeom prst="rect">
            <a:avLst/>
          </a:prstGeom>
        </p:spPr>
        <p:txBody>
          <a:bodyPr>
            <a:noAutofit/>
          </a:bodyPr>
          <a:lstStyle>
            <a:lvl1pPr marL="0" indent="0" algn="l">
              <a:buNone/>
              <a:defRPr sz="1500" b="0" i="0">
                <a:solidFill>
                  <a:schemeClr val="bg1"/>
                </a:solidFill>
                <a:latin typeface="Alte DIN 1451 Mittelschrift" panose="020B0603020202020204" pitchFamily="34" charset="0"/>
                <a:ea typeface="Open Sans" charset="0"/>
                <a:cs typeface="Open Sans"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Click </a:t>
            </a:r>
            <a:r>
              <a:rPr lang="it-IT" dirty="0" err="1" smtClean="0"/>
              <a:t>here</a:t>
            </a:r>
            <a:r>
              <a:rPr lang="it-IT" dirty="0" smtClean="0"/>
              <a:t> to </a:t>
            </a:r>
            <a:r>
              <a:rPr lang="it-IT" dirty="0" err="1" smtClean="0"/>
              <a:t>add</a:t>
            </a:r>
            <a:r>
              <a:rPr lang="it-IT" dirty="0" smtClean="0"/>
              <a:t> Sub-</a:t>
            </a:r>
            <a:r>
              <a:rPr lang="it-IT" dirty="0" err="1" smtClean="0"/>
              <a:t>title</a:t>
            </a:r>
            <a:endParaRPr lang="en-US" dirty="0"/>
          </a:p>
        </p:txBody>
      </p:sp>
      <p:sp>
        <p:nvSpPr>
          <p:cNvPr id="10" name="Text Placeholder 9"/>
          <p:cNvSpPr>
            <a:spLocks noGrp="1"/>
          </p:cNvSpPr>
          <p:nvPr>
            <p:ph type="body" sz="quarter" idx="11" hasCustomPrompt="1"/>
          </p:nvPr>
        </p:nvSpPr>
        <p:spPr>
          <a:xfrm>
            <a:off x="6013012" y="4725145"/>
            <a:ext cx="2735452" cy="308657"/>
          </a:xfrm>
          <a:prstGeom prst="rect">
            <a:avLst/>
          </a:prstGeom>
        </p:spPr>
        <p:txBody>
          <a:bodyPr>
            <a:norm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Name Surname</a:t>
            </a:r>
          </a:p>
        </p:txBody>
      </p:sp>
      <p:sp>
        <p:nvSpPr>
          <p:cNvPr id="12" name="Text Placeholder 9"/>
          <p:cNvSpPr>
            <a:spLocks noGrp="1"/>
          </p:cNvSpPr>
          <p:nvPr>
            <p:ph type="body" sz="quarter" idx="12" hasCustomPrompt="1"/>
          </p:nvPr>
        </p:nvSpPr>
        <p:spPr>
          <a:xfrm>
            <a:off x="4139954" y="5085184"/>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Affiliation</a:t>
            </a:r>
          </a:p>
        </p:txBody>
      </p:sp>
      <p:sp>
        <p:nvSpPr>
          <p:cNvPr id="4" name="Rettangolo 3"/>
          <p:cNvSpPr/>
          <p:nvPr userDrawn="1"/>
        </p:nvSpPr>
        <p:spPr>
          <a:xfrm>
            <a:off x="1493912" y="6237312"/>
            <a:ext cx="5670376" cy="400110"/>
          </a:xfrm>
          <a:prstGeom prst="rect">
            <a:avLst/>
          </a:prstGeom>
        </p:spPr>
        <p:txBody>
          <a:bodyPr wrap="square">
            <a:spAutoFit/>
          </a:bodyPr>
          <a:lstStyle/>
          <a:p>
            <a:r>
              <a:rPr lang="en-US" sz="1000" kern="1200" dirty="0" smtClean="0">
                <a:solidFill>
                  <a:schemeClr val="tx1"/>
                </a:solidFill>
                <a:latin typeface="Alte DIN 1451 Mittelschrift" panose="020B0603020202020204" pitchFamily="34" charset="0"/>
                <a:ea typeface="+mn-ea"/>
                <a:cs typeface="+mn-cs"/>
              </a:rPr>
              <a:t>EOSC-hub receives funding from the European Union’s Horizon 2020 research and innovation </a:t>
            </a:r>
            <a:r>
              <a:rPr lang="en-US" sz="1000" kern="1200" dirty="0" err="1" smtClean="0">
                <a:solidFill>
                  <a:schemeClr val="tx1"/>
                </a:solidFill>
                <a:latin typeface="Alte DIN 1451 Mittelschrift" panose="020B0603020202020204" pitchFamily="34" charset="0"/>
                <a:ea typeface="+mn-ea"/>
                <a:cs typeface="+mn-cs"/>
              </a:rPr>
              <a:t>programme</a:t>
            </a:r>
            <a:r>
              <a:rPr lang="en-US" sz="1000" kern="1200" dirty="0" smtClean="0">
                <a:solidFill>
                  <a:schemeClr val="tx1"/>
                </a:solidFill>
                <a:latin typeface="Alte DIN 1451 Mittelschrift" panose="020B0603020202020204" pitchFamily="34" charset="0"/>
                <a:ea typeface="+mn-ea"/>
                <a:cs typeface="+mn-cs"/>
              </a:rPr>
              <a:t> under grant agreement No. 777536.</a:t>
            </a:r>
            <a:endParaRPr lang="en-GB" sz="1000" kern="1200" dirty="0">
              <a:solidFill>
                <a:schemeClr val="tx1"/>
              </a:solidFill>
              <a:latin typeface="Alte DIN 1451 Mittelschrift" panose="020B0603020202020204" pitchFamily="34" charset="0"/>
              <a:ea typeface="+mn-ea"/>
              <a:cs typeface="+mn-cs"/>
            </a:endParaRPr>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72699"/>
            <a:ext cx="974228" cy="677652"/>
          </a:xfrm>
          <a:prstGeom prst="rect">
            <a:avLst/>
          </a:prstGeom>
        </p:spPr>
      </p:pic>
      <p:sp>
        <p:nvSpPr>
          <p:cNvPr id="13" name="Text Placeholder 9"/>
          <p:cNvSpPr>
            <a:spLocks noGrp="1"/>
          </p:cNvSpPr>
          <p:nvPr>
            <p:ph type="body" sz="quarter" idx="13" hasCustomPrompt="1"/>
          </p:nvPr>
        </p:nvSpPr>
        <p:spPr>
          <a:xfrm>
            <a:off x="4139953" y="5517232"/>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Email </a:t>
            </a:r>
          </a:p>
        </p:txBody>
      </p:sp>
    </p:spTree>
    <p:extLst>
      <p:ext uri="{BB962C8B-B14F-4D97-AF65-F5344CB8AC3E}">
        <p14:creationId xmlns:p14="http://schemas.microsoft.com/office/powerpoint/2010/main" val="99350332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_slide">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23528"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1" name="Rettangolo 10"/>
          <p:cNvSpPr/>
          <p:nvPr userDrawn="1"/>
        </p:nvSpPr>
        <p:spPr>
          <a:xfrm>
            <a:off x="323528" y="476674"/>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5"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6"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7"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Tree>
    <p:extLst>
      <p:ext uri="{BB962C8B-B14F-4D97-AF65-F5344CB8AC3E}">
        <p14:creationId xmlns:p14="http://schemas.microsoft.com/office/powerpoint/2010/main" val="180983271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1"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5" name="Segnaposto contenuto 2"/>
          <p:cNvSpPr>
            <a:spLocks noGrp="1"/>
          </p:cNvSpPr>
          <p:nvPr>
            <p:ph idx="1"/>
          </p:nvPr>
        </p:nvSpPr>
        <p:spPr>
          <a:xfrm>
            <a:off x="457200" y="1268761"/>
            <a:ext cx="8229600" cy="4525963"/>
          </a:xfrm>
          <a:prstGeom prst="rect">
            <a:avLst/>
          </a:prstGeom>
        </p:spPr>
        <p:txBody>
          <a:bodyPr/>
          <a:lstStyle>
            <a:lvl1pPr>
              <a:defRPr sz="2400">
                <a:latin typeface="Alte DIN 1451 Mittelschrift" panose="020B0603020202020204" pitchFamily="34" charset="0"/>
                <a:ea typeface="Open Sans" panose="020B0606030504020204" pitchFamily="34" charset="0"/>
                <a:cs typeface="Open Sans" panose="020B0606030504020204" pitchFamily="34" charset="0"/>
              </a:defRPr>
            </a:lvl1pPr>
          </a:lstStyle>
          <a:p>
            <a:endParaRPr lang="it-IT" dirty="0"/>
          </a:p>
        </p:txBody>
      </p:sp>
    </p:spTree>
    <p:extLst>
      <p:ext uri="{BB962C8B-B14F-4D97-AF65-F5344CB8AC3E}">
        <p14:creationId xmlns:p14="http://schemas.microsoft.com/office/powerpoint/2010/main" val="48363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022896"/>
            <a:ext cx="4038600" cy="4103267"/>
          </a:xfrm>
          <a:prstGeom prst="rect">
            <a:avLst/>
          </a:prstGeom>
        </p:spPr>
        <p:txBody>
          <a:bodyPr/>
          <a:lstStyle>
            <a:lvl1pPr marL="3429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8001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2573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7145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171700" indent="-342900">
              <a:buSzPct val="180000"/>
              <a:buFont typeface="Arial" panose="020B0604020202020204" pitchFamily="34" charset="0"/>
              <a:buChar char="•"/>
              <a:defRPr lang="en-US" sz="24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Content Placeholder 3"/>
          <p:cNvSpPr>
            <a:spLocks noGrp="1"/>
          </p:cNvSpPr>
          <p:nvPr>
            <p:ph sz="half" idx="2" hasCustomPrompt="1"/>
          </p:nvPr>
        </p:nvSpPr>
        <p:spPr>
          <a:xfrm>
            <a:off x="4648200" y="2022896"/>
            <a:ext cx="4038600" cy="4103267"/>
          </a:xfrm>
          <a:prstGeom prst="rect">
            <a:avLst/>
          </a:prstGeom>
        </p:spPr>
        <p:txBody>
          <a:bodyPr/>
          <a:lstStyle>
            <a:lvl1pPr marL="3429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4295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430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002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57400" indent="-342900" algn="l" defTabSz="457200" rtl="0" eaLnBrk="1" latinLnBrk="0" hangingPunct="1">
              <a:spcBef>
                <a:spcPct val="20000"/>
              </a:spcBef>
              <a:buSzPct val="180000"/>
              <a:buFont typeface="Arial" panose="020B0604020202020204" pitchFamily="34" charset="0"/>
              <a:buChar char="•"/>
              <a:defRPr lang="en-US" sz="2400" b="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5" name="Date Placeholder 4"/>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6" name="Footer Placeholder 5"/>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7" name="Slide Number Placeholder 6"/>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2"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olo e testo verticale">
    <p:bg>
      <p:bgPr>
        <a:solidFill>
          <a:schemeClr val="bg1"/>
        </a:solid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457200" y="1943123"/>
            <a:ext cx="8229600" cy="4078165"/>
          </a:xfrm>
          <a:prstGeom prst="rect">
            <a:avLst/>
          </a:prstGeom>
        </p:spPr>
        <p:txBody>
          <a:bodyPr vert="eaVert"/>
          <a:lstStyle>
            <a:lvl1pPr marL="2857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1pPr>
            <a:lvl2pPr marL="7429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2pPr>
            <a:lvl3pPr marL="12001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3pPr>
            <a:lvl4pPr marL="16573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4pPr>
            <a:lvl5pPr marL="21145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5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8"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DIN Next LT Pro" charset="0"/>
                <a:ea typeface="DIN Next LT Pro" charset="0"/>
                <a:cs typeface="DIN Next LT Pro"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9" name="Rettangolo 8"/>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_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01104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6" r:id="rId1"/>
    <p:sldLayoutId id="2147483704" r:id="rId2"/>
    <p:sldLayoutId id="2147483708" r:id="rId3"/>
    <p:sldLayoutId id="2147483709" r:id="rId4"/>
    <p:sldLayoutId id="2147483710" r:id="rId5"/>
    <p:sldLayoutId id="2147483707" r:id="rId6"/>
  </p:sldLayoutIdLst>
  <p:timing>
    <p:tnLst>
      <p:par>
        <p:cTn xmlns:p14="http://schemas.microsoft.com/office/powerpoint/2010/mai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go.egi.eu/eosc-hub-budget" TargetMode="External"/><Relationship Id="rId3" Type="http://schemas.openxmlformats.org/officeDocument/2006/relationships/hyperlink" Target="https://docs.google.com/spreadsheets/d/1sBNIV8sTfhR6N1yDyabXEpvukL7AqiyvZ392tfvt8WA/edit%23gid=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2153563"/>
            <a:ext cx="7488832" cy="720080"/>
          </a:xfrm>
        </p:spPr>
        <p:txBody>
          <a:bodyPr>
            <a:normAutofit fontScale="90000"/>
          </a:bodyPr>
          <a:lstStyle/>
          <a:p>
            <a:r>
              <a:rPr lang="en-GB" sz="4000" dirty="0" smtClean="0"/>
              <a:t>EOSC-hub</a:t>
            </a:r>
            <a:br>
              <a:rPr lang="en-GB" sz="4000" dirty="0" smtClean="0"/>
            </a:br>
            <a:r>
              <a:rPr lang="en-US" sz="3100" b="0" dirty="0" smtClean="0"/>
              <a:t>WP4 Kickoff</a:t>
            </a:r>
            <a:endParaRPr lang="en-GB" sz="3100" dirty="0"/>
          </a:p>
        </p:txBody>
      </p:sp>
      <p:sp>
        <p:nvSpPr>
          <p:cNvPr id="3" name="Sottotitolo 2"/>
          <p:cNvSpPr>
            <a:spLocks noGrp="1"/>
          </p:cNvSpPr>
          <p:nvPr>
            <p:ph type="subTitle" idx="1"/>
          </p:nvPr>
        </p:nvSpPr>
        <p:spPr>
          <a:xfrm>
            <a:off x="467544" y="4987280"/>
            <a:ext cx="8352928" cy="601960"/>
          </a:xfrm>
        </p:spPr>
        <p:txBody>
          <a:bodyPr/>
          <a:lstStyle/>
          <a:p>
            <a:pPr algn="ctr"/>
            <a:r>
              <a:rPr lang="en-GB" sz="1800" dirty="0" smtClean="0">
                <a:solidFill>
                  <a:schemeClr val="accent6">
                    <a:lumMod val="10000"/>
                  </a:schemeClr>
                </a:solidFill>
              </a:rPr>
              <a:t>EOSC-hub Kick-off Meeting, 9 Jan 2018, Amsterdam</a:t>
            </a:r>
            <a:endParaRPr lang="en-GB" sz="1800" dirty="0">
              <a:solidFill>
                <a:schemeClr val="accent6">
                  <a:lumMod val="10000"/>
                </a:schemeClr>
              </a:solidFill>
            </a:endParaRPr>
          </a:p>
          <a:p>
            <a:endParaRPr lang="en-GB" sz="1800" dirty="0">
              <a:solidFill>
                <a:schemeClr val="accent6">
                  <a:lumMod val="10000"/>
                </a:schemeClr>
              </a:solidFill>
            </a:endParaRPr>
          </a:p>
        </p:txBody>
      </p:sp>
      <p:sp>
        <p:nvSpPr>
          <p:cNvPr id="5" name="Segnaposto testo 4"/>
          <p:cNvSpPr>
            <a:spLocks noGrp="1"/>
          </p:cNvSpPr>
          <p:nvPr>
            <p:ph type="body" sz="quarter" idx="12"/>
          </p:nvPr>
        </p:nvSpPr>
        <p:spPr>
          <a:xfrm>
            <a:off x="1835696" y="3645024"/>
            <a:ext cx="7056785" cy="864096"/>
          </a:xfrm>
        </p:spPr>
        <p:txBody>
          <a:bodyPr/>
          <a:lstStyle/>
          <a:p>
            <a:r>
              <a:rPr lang="en-US" sz="2000" dirty="0" smtClean="0">
                <a:solidFill>
                  <a:schemeClr val="bg1"/>
                </a:solidFill>
              </a:rPr>
              <a:t>Matthew Viljoen, EGI Foundation </a:t>
            </a:r>
            <a:r>
              <a:rPr lang="mr-IN" sz="2000" dirty="0" smtClean="0">
                <a:solidFill>
                  <a:schemeClr val="bg1"/>
                </a:solidFill>
              </a:rPr>
              <a:t>–</a:t>
            </a:r>
            <a:r>
              <a:rPr lang="en-US" sz="2000" dirty="0" smtClean="0">
                <a:solidFill>
                  <a:schemeClr val="bg1"/>
                </a:solidFill>
              </a:rPr>
              <a:t> Operations Team</a:t>
            </a:r>
          </a:p>
          <a:p>
            <a:r>
              <a:rPr lang="en-US" sz="2000" dirty="0" smtClean="0">
                <a:solidFill>
                  <a:schemeClr val="bg1"/>
                </a:solidFill>
              </a:rPr>
              <a:t>WP4 Manager/WP4.1 Task Leader</a:t>
            </a:r>
            <a:endParaRPr lang="en-GB" sz="2000" dirty="0">
              <a:solidFill>
                <a:schemeClr val="bg1"/>
              </a:solidFill>
            </a:endParaRPr>
          </a:p>
        </p:txBody>
      </p:sp>
    </p:spTree>
    <p:extLst>
      <p:ext uri="{BB962C8B-B14F-4D97-AF65-F5344CB8AC3E}">
        <p14:creationId xmlns:p14="http://schemas.microsoft.com/office/powerpoint/2010/main" val="18339267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10</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4.5 ISRM and PM </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a:solidFill>
                  <a:schemeClr val="bg1">
                    <a:lumMod val="65000"/>
                  </a:schemeClr>
                </a:solidFill>
                <a:latin typeface="Calibri" charset="0"/>
                <a:ea typeface="Calibri" charset="0"/>
                <a:cs typeface="Calibri" charset="0"/>
              </a:rPr>
              <a:t>(David Vicente, BSC)</a:t>
            </a: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Incident Service Request </a:t>
            </a:r>
            <a:r>
              <a:rPr lang="en-US" b="1" dirty="0" smtClean="0">
                <a:latin typeface="Calibri" charset="0"/>
                <a:ea typeface="Calibri" charset="0"/>
                <a:cs typeface="Calibri" charset="0"/>
              </a:rPr>
              <a:t>Management </a:t>
            </a:r>
            <a:r>
              <a:rPr lang="en-US" dirty="0" smtClean="0">
                <a:latin typeface="Calibri" charset="0"/>
                <a:ea typeface="Calibri" charset="0"/>
                <a:cs typeface="Calibri" charset="0"/>
              </a:rPr>
              <a:t>and </a:t>
            </a:r>
            <a:r>
              <a:rPr lang="en-US" b="1" dirty="0">
                <a:latin typeface="Calibri" charset="0"/>
                <a:ea typeface="Calibri" charset="0"/>
                <a:cs typeface="Calibri" charset="0"/>
              </a:rPr>
              <a:t>Problem</a:t>
            </a:r>
            <a:r>
              <a:rPr lang="en-US" sz="2000" dirty="0"/>
              <a:t> </a:t>
            </a:r>
            <a:r>
              <a:rPr lang="en-US" b="1" dirty="0">
                <a:latin typeface="Calibri" charset="0"/>
                <a:ea typeface="Calibri" charset="0"/>
                <a:cs typeface="Calibri" charset="0"/>
              </a:rPr>
              <a:t>Management</a:t>
            </a:r>
          </a:p>
          <a:p>
            <a:pPr marL="0" indent="0">
              <a:spcBef>
                <a:spcPts val="300"/>
              </a:spcBef>
              <a:spcAft>
                <a:spcPts val="300"/>
              </a:spcAft>
              <a:buNone/>
            </a:pPr>
            <a:endParaRPr lang="en-US" dirty="0">
              <a:latin typeface="Calibri" charset="0"/>
              <a:ea typeface="Calibri" charset="0"/>
              <a:cs typeface="Calibri" charset="0"/>
            </a:endParaRPr>
          </a:p>
          <a:p>
            <a:pPr>
              <a:spcBef>
                <a:spcPts val="300"/>
              </a:spcBef>
              <a:spcAft>
                <a:spcPts val="300"/>
              </a:spcAft>
            </a:pPr>
            <a:r>
              <a:rPr lang="en-US" dirty="0" smtClean="0">
                <a:latin typeface="Calibri" charset="0"/>
                <a:ea typeface="Calibri" charset="0"/>
                <a:cs typeface="Calibri" charset="0"/>
              </a:rPr>
              <a:t>Providing support via a consistent interface to track/respond to incident reports and service requests. </a:t>
            </a:r>
          </a:p>
          <a:p>
            <a:pPr>
              <a:spcBef>
                <a:spcPts val="300"/>
              </a:spcBef>
              <a:spcAft>
                <a:spcPts val="300"/>
              </a:spcAft>
            </a:pPr>
            <a:r>
              <a:rPr lang="en-US" dirty="0" smtClean="0">
                <a:latin typeface="Calibri" charset="0"/>
                <a:ea typeface="Calibri" charset="0"/>
                <a:cs typeface="Calibri" charset="0"/>
              </a:rPr>
              <a:t>Process including 1</a:t>
            </a:r>
            <a:r>
              <a:rPr lang="en-US" baseline="30000" dirty="0" smtClean="0">
                <a:latin typeface="Calibri" charset="0"/>
                <a:ea typeface="Calibri" charset="0"/>
                <a:cs typeface="Calibri" charset="0"/>
              </a:rPr>
              <a:t>st</a:t>
            </a:r>
            <a:r>
              <a:rPr lang="en-US" dirty="0" smtClean="0">
                <a:latin typeface="Calibri" charset="0"/>
                <a:ea typeface="Calibri" charset="0"/>
                <a:cs typeface="Calibri" charset="0"/>
              </a:rPr>
              <a:t> and 2</a:t>
            </a:r>
            <a:r>
              <a:rPr lang="en-US" baseline="30000" dirty="0" smtClean="0">
                <a:latin typeface="Calibri" charset="0"/>
                <a:ea typeface="Calibri" charset="0"/>
                <a:cs typeface="Calibri" charset="0"/>
              </a:rPr>
              <a:t>nd</a:t>
            </a:r>
            <a:r>
              <a:rPr lang="en-US" dirty="0" smtClean="0">
                <a:latin typeface="Calibri" charset="0"/>
                <a:ea typeface="Calibri" charset="0"/>
                <a:cs typeface="Calibri" charset="0"/>
              </a:rPr>
              <a:t> level support ensuring correct assigning, follow-up and closure. </a:t>
            </a:r>
            <a:endParaRPr lang="en-US" dirty="0">
              <a:latin typeface="Calibri" charset="0"/>
              <a:ea typeface="Calibri" charset="0"/>
              <a:cs typeface="Calibri" charset="0"/>
            </a:endParaRPr>
          </a:p>
          <a:p>
            <a:pPr>
              <a:spcBef>
                <a:spcPts val="300"/>
              </a:spcBef>
              <a:spcAft>
                <a:spcPts val="300"/>
              </a:spcAft>
            </a:pPr>
            <a:endParaRPr lang="en-US" sz="2000" dirty="0"/>
          </a:p>
        </p:txBody>
      </p:sp>
    </p:spTree>
    <p:extLst>
      <p:ext uri="{BB962C8B-B14F-4D97-AF65-F5344CB8AC3E}">
        <p14:creationId xmlns:p14="http://schemas.microsoft.com/office/powerpoint/2010/main" val="26006854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11</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4.6 CONFM, CHM and RDM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fontScale="92500" lnSpcReduction="10000"/>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a:t>
            </a:r>
            <a:r>
              <a:rPr lang="en-US" b="1" i="1" dirty="0" err="1">
                <a:solidFill>
                  <a:schemeClr val="bg1">
                    <a:lumMod val="65000"/>
                  </a:schemeClr>
                </a:solidFill>
                <a:latin typeface="Calibri" charset="0"/>
                <a:ea typeface="Calibri" charset="0"/>
                <a:cs typeface="Calibri" charset="0"/>
              </a:rPr>
              <a:t>João</a:t>
            </a:r>
            <a:r>
              <a:rPr lang="en-US" dirty="0" smtClean="0"/>
              <a:t> </a:t>
            </a:r>
            <a:r>
              <a:rPr lang="en-US" b="1" i="1" dirty="0" err="1" smtClean="0">
                <a:solidFill>
                  <a:schemeClr val="bg1">
                    <a:lumMod val="65000"/>
                  </a:schemeClr>
                </a:solidFill>
                <a:latin typeface="Calibri" charset="0"/>
                <a:ea typeface="Calibri" charset="0"/>
                <a:cs typeface="Calibri" charset="0"/>
              </a:rPr>
              <a:t>Pina</a:t>
            </a:r>
            <a:r>
              <a:rPr lang="en-US" b="1" i="1" dirty="0">
                <a:solidFill>
                  <a:schemeClr val="bg1">
                    <a:lumMod val="65000"/>
                  </a:schemeClr>
                </a:solidFill>
                <a:latin typeface="Calibri" charset="0"/>
                <a:ea typeface="Calibri" charset="0"/>
                <a:cs typeface="Calibri" charset="0"/>
              </a:rPr>
              <a:t>, LIP)</a:t>
            </a:r>
            <a:endParaRPr lang="en-US" b="1"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Configuration Management</a:t>
            </a:r>
          </a:p>
          <a:p>
            <a:pPr>
              <a:spcBef>
                <a:spcPts val="300"/>
              </a:spcBef>
              <a:spcAft>
                <a:spcPts val="300"/>
              </a:spcAft>
            </a:pPr>
            <a:r>
              <a:rPr lang="en-US" sz="2000" dirty="0" smtClean="0">
                <a:latin typeface="Calibri" charset="0"/>
                <a:ea typeface="Calibri" charset="0"/>
                <a:cs typeface="Calibri" charset="0"/>
              </a:rPr>
              <a:t>Ensuring configuration of service components are effectively recorded and maintained in a configuration database</a:t>
            </a:r>
            <a:endParaRPr lang="en-US" sz="2000" dirty="0" smtClean="0"/>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Change Management</a:t>
            </a:r>
          </a:p>
          <a:p>
            <a:pPr>
              <a:spcBef>
                <a:spcPts val="300"/>
              </a:spcBef>
              <a:spcAft>
                <a:spcPts val="300"/>
              </a:spcAft>
            </a:pPr>
            <a:r>
              <a:rPr lang="en-US" sz="2000" dirty="0" smtClean="0"/>
              <a:t>Handling of requests </a:t>
            </a:r>
            <a:r>
              <a:rPr lang="en-US" sz="2000" dirty="0"/>
              <a:t>to change services in the </a:t>
            </a:r>
            <a:r>
              <a:rPr lang="en-US" sz="2000" dirty="0" smtClean="0"/>
              <a:t>catalogue, which are  </a:t>
            </a:r>
            <a:r>
              <a:rPr lang="en-US" sz="2000" dirty="0"/>
              <a:t>tracked in a ticketing system and evaluated by a Change Advisory Board with representatives of relevant stakeholders</a:t>
            </a:r>
            <a:endParaRPr lang="en-US" sz="2000" dirty="0">
              <a:latin typeface="Calibri" charset="0"/>
              <a:ea typeface="Calibri" charset="0"/>
              <a:cs typeface="Calibri" charset="0"/>
            </a:endParaRPr>
          </a:p>
          <a:p>
            <a:pPr>
              <a:spcBef>
                <a:spcPts val="300"/>
              </a:spcBef>
              <a:spcAft>
                <a:spcPts val="300"/>
              </a:spcAft>
            </a:pPr>
            <a:endParaRPr lang="en-US" sz="2000"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Release and Deployment Management</a:t>
            </a:r>
          </a:p>
          <a:p>
            <a:pPr>
              <a:spcBef>
                <a:spcPts val="300"/>
              </a:spcBef>
              <a:spcAft>
                <a:spcPts val="300"/>
              </a:spcAft>
            </a:pPr>
            <a:r>
              <a:rPr lang="en-US" sz="2000" dirty="0" smtClean="0">
                <a:latin typeface="Calibri" charset="0"/>
                <a:ea typeface="Calibri" charset="0"/>
                <a:cs typeface="Calibri" charset="0"/>
              </a:rPr>
              <a:t>Coordination of the deployment of updates and transition of new services into production. </a:t>
            </a:r>
            <a:r>
              <a:rPr lang="en-US" sz="2000" dirty="0">
                <a:latin typeface="Calibri" charset="0"/>
                <a:ea typeface="Calibri" charset="0"/>
                <a:cs typeface="Calibri" charset="0"/>
              </a:rPr>
              <a:t> </a:t>
            </a:r>
            <a:r>
              <a:rPr lang="en-US" sz="2000" dirty="0" smtClean="0">
                <a:latin typeface="Calibri" charset="0"/>
                <a:ea typeface="Calibri" charset="0"/>
                <a:cs typeface="Calibri" charset="0"/>
              </a:rPr>
              <a:t>Maintaining of an acceptance criteria and validation in production  via a Staged Rollout under controlled conditions. Plans for release and deployment to be communicated to stakeholders.</a:t>
            </a:r>
            <a:endParaRPr lang="en-US" sz="2000" dirty="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6006854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12</a:t>
            </a:fld>
            <a:endParaRPr lang="en-US" dirty="0">
              <a:latin typeface="Calibri" charset="0"/>
              <a:ea typeface="Calibri" charset="0"/>
              <a:cs typeface="Calibri" charset="0"/>
            </a:endParaRPr>
          </a:p>
        </p:txBody>
      </p:sp>
      <p:sp>
        <p:nvSpPr>
          <p:cNvPr id="4" name="Title 3"/>
          <p:cNvSpPr>
            <a:spLocks noGrp="1"/>
          </p:cNvSpPr>
          <p:nvPr>
            <p:ph type="title"/>
          </p:nvPr>
        </p:nvSpPr>
        <p:spPr/>
        <p:txBody>
          <a:bodyPr/>
          <a:lstStyle/>
          <a:p>
            <a:r>
              <a:rPr lang="en-US" dirty="0" smtClean="0"/>
              <a:t>WP4 Results and outputs</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50059293"/>
              </p:ext>
            </p:extLst>
          </p:nvPr>
        </p:nvGraphicFramePr>
        <p:xfrm>
          <a:off x="323850" y="1484313"/>
          <a:ext cx="8362950" cy="3266440"/>
        </p:xfrm>
        <a:graphic>
          <a:graphicData uri="http://schemas.openxmlformats.org/drawingml/2006/table">
            <a:tbl>
              <a:tblPr firstRow="1" bandRow="1">
                <a:tableStyleId>{5C22544A-7EE6-4342-B048-85BDC9FD1C3A}</a:tableStyleId>
              </a:tblPr>
              <a:tblGrid>
                <a:gridCol w="1295822"/>
                <a:gridCol w="5760640"/>
                <a:gridCol w="1306488"/>
              </a:tblGrid>
              <a:tr h="370840">
                <a:tc>
                  <a:txBody>
                    <a:bodyPr/>
                    <a:lstStyle/>
                    <a:p>
                      <a:r>
                        <a:rPr lang="en-US" dirty="0" smtClean="0"/>
                        <a:t>Deliverable</a:t>
                      </a:r>
                      <a:endParaRPr lang="en-US" dirty="0"/>
                    </a:p>
                  </a:txBody>
                  <a:tcPr/>
                </a:tc>
                <a:tc>
                  <a:txBody>
                    <a:bodyPr/>
                    <a:lstStyle/>
                    <a:p>
                      <a:r>
                        <a:rPr lang="en-US" dirty="0" smtClean="0"/>
                        <a:t>Title</a:t>
                      </a:r>
                      <a:endParaRPr lang="en-US" dirty="0"/>
                    </a:p>
                  </a:txBody>
                  <a:tcPr/>
                </a:tc>
                <a:tc>
                  <a:txBody>
                    <a:bodyPr/>
                    <a:lstStyle/>
                    <a:p>
                      <a:r>
                        <a:rPr lang="en-US" dirty="0" smtClean="0"/>
                        <a:t>Month</a:t>
                      </a:r>
                      <a:endParaRPr lang="en-US" dirty="0"/>
                    </a:p>
                  </a:txBody>
                  <a:tcPr/>
                </a:tc>
              </a:tr>
              <a:tr h="370840">
                <a:tc>
                  <a:txBody>
                    <a:bodyPr/>
                    <a:lstStyle/>
                    <a:p>
                      <a:pPr algn="ctr"/>
                      <a:r>
                        <a:rPr lang="en-US" sz="2000" dirty="0" smtClean="0"/>
                        <a:t>D4.1</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Operational requirements for the services in the catalogue</a:t>
                      </a:r>
                      <a:endParaRPr lang="en-US" sz="2000" dirty="0"/>
                    </a:p>
                  </a:txBody>
                  <a:tcPr/>
                </a:tc>
                <a:tc>
                  <a:txBody>
                    <a:bodyPr/>
                    <a:lstStyle/>
                    <a:p>
                      <a:pPr algn="ctr"/>
                      <a:r>
                        <a:rPr lang="en-US" sz="2000" dirty="0" smtClean="0"/>
                        <a:t>M6</a:t>
                      </a:r>
                      <a:endParaRPr lang="en-US" sz="2000" dirty="0"/>
                    </a:p>
                  </a:txBody>
                  <a:tcPr/>
                </a:tc>
              </a:tr>
              <a:tr h="370840">
                <a:tc>
                  <a:txBody>
                    <a:bodyPr/>
                    <a:lstStyle/>
                    <a:p>
                      <a:pPr algn="ctr"/>
                      <a:r>
                        <a:rPr lang="en-US" sz="2000" dirty="0" smtClean="0"/>
                        <a:t>D4.2</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Operational Infrastructure Roadmap</a:t>
                      </a:r>
                      <a:endParaRPr lang="en-US" sz="2000" dirty="0"/>
                    </a:p>
                  </a:txBody>
                  <a:tcPr/>
                </a:tc>
                <a:tc>
                  <a:txBody>
                    <a:bodyPr/>
                    <a:lstStyle/>
                    <a:p>
                      <a:pPr algn="ctr"/>
                      <a:r>
                        <a:rPr lang="en-US" sz="2000" dirty="0" smtClean="0"/>
                        <a:t>M12</a:t>
                      </a:r>
                      <a:endParaRPr lang="en-US" sz="2000" dirty="0"/>
                    </a:p>
                  </a:txBody>
                  <a:tcPr/>
                </a:tc>
              </a:tr>
              <a:tr h="370840">
                <a:tc>
                  <a:txBody>
                    <a:bodyPr/>
                    <a:lstStyle/>
                    <a:p>
                      <a:pPr algn="ctr"/>
                      <a:r>
                        <a:rPr lang="en-US" sz="2000" dirty="0" smtClean="0"/>
                        <a:t>D4.3</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Procedures and policies for the production infrastructure</a:t>
                      </a:r>
                      <a:endParaRPr lang="en-US" sz="2000" dirty="0"/>
                    </a:p>
                  </a:txBody>
                  <a:tcPr/>
                </a:tc>
                <a:tc>
                  <a:txBody>
                    <a:bodyPr/>
                    <a:lstStyle/>
                    <a:p>
                      <a:pPr algn="ctr"/>
                      <a:r>
                        <a:rPr lang="en-US" sz="2000" dirty="0" smtClean="0"/>
                        <a:t>M18</a:t>
                      </a:r>
                      <a:endParaRPr lang="en-US" sz="2000" dirty="0"/>
                    </a:p>
                  </a:txBody>
                  <a:tcPr/>
                </a:tc>
              </a:tr>
              <a:tr h="370840">
                <a:tc>
                  <a:txBody>
                    <a:bodyPr/>
                    <a:lstStyle/>
                    <a:p>
                      <a:pPr algn="ctr"/>
                      <a:r>
                        <a:rPr lang="en-US" sz="2000" dirty="0" smtClean="0"/>
                        <a:t>D4.4</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Usage statistics of the production services and capacity plan</a:t>
                      </a:r>
                      <a:endParaRPr lang="en-US" sz="2000" dirty="0"/>
                    </a:p>
                  </a:txBody>
                  <a:tcPr/>
                </a:tc>
                <a:tc>
                  <a:txBody>
                    <a:bodyPr/>
                    <a:lstStyle/>
                    <a:p>
                      <a:pPr algn="ctr"/>
                      <a:r>
                        <a:rPr lang="en-US" sz="2000" dirty="0" smtClean="0"/>
                        <a:t>M24</a:t>
                      </a:r>
                      <a:endParaRPr lang="en-US" sz="2000" dirty="0"/>
                    </a:p>
                  </a:txBody>
                  <a:tcPr/>
                </a:tc>
              </a:tr>
              <a:tr h="370840">
                <a:tc>
                  <a:txBody>
                    <a:bodyPr/>
                    <a:lstStyle/>
                    <a:p>
                      <a:pPr algn="ctr"/>
                      <a:r>
                        <a:rPr lang="en-US" sz="2000" dirty="0" smtClean="0"/>
                        <a:t>D4.5</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Usage statistics of the production services</a:t>
                      </a:r>
                      <a:endParaRPr lang="en-US" sz="2000" dirty="0"/>
                    </a:p>
                  </a:txBody>
                  <a:tcPr/>
                </a:tc>
                <a:tc>
                  <a:txBody>
                    <a:bodyPr/>
                    <a:lstStyle/>
                    <a:p>
                      <a:pPr algn="ctr"/>
                      <a:r>
                        <a:rPr lang="en-US" sz="2000" dirty="0" smtClean="0"/>
                        <a:t>M36</a:t>
                      </a:r>
                      <a:endParaRPr lang="en-US" sz="2000" dirty="0"/>
                    </a:p>
                  </a:txBody>
                  <a:tcPr/>
                </a:tc>
              </a:tr>
            </a:tbl>
          </a:graphicData>
        </a:graphic>
      </p:graphicFrame>
    </p:spTree>
    <p:extLst>
      <p:ext uri="{BB962C8B-B14F-4D97-AF65-F5344CB8AC3E}">
        <p14:creationId xmlns:p14="http://schemas.microsoft.com/office/powerpoint/2010/main" val="728574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4987280"/>
            <a:ext cx="8352928" cy="601960"/>
          </a:xfrm>
        </p:spPr>
        <p:txBody>
          <a:bodyPr/>
          <a:lstStyle/>
          <a:p>
            <a:pPr algn="ctr"/>
            <a:r>
              <a:rPr lang="en-GB" sz="1800" dirty="0">
                <a:solidFill>
                  <a:schemeClr val="accent6">
                    <a:lumMod val="10000"/>
                  </a:schemeClr>
                </a:solidFill>
              </a:rPr>
              <a:t>EOSC-hub Kick-off Meeting, 9 Jan 2018, </a:t>
            </a:r>
            <a:r>
              <a:rPr lang="en-GB" sz="1800" dirty="0" smtClean="0">
                <a:solidFill>
                  <a:schemeClr val="accent6">
                    <a:lumMod val="10000"/>
                  </a:schemeClr>
                </a:solidFill>
              </a:rPr>
              <a:t>Amsterdam</a:t>
            </a:r>
            <a:endParaRPr lang="en-GB" sz="1800" dirty="0">
              <a:solidFill>
                <a:schemeClr val="accent6">
                  <a:lumMod val="10000"/>
                </a:schemeClr>
              </a:solidFill>
            </a:endParaRPr>
          </a:p>
        </p:txBody>
      </p:sp>
      <p:sp>
        <p:nvSpPr>
          <p:cNvPr id="7" name="Title 4"/>
          <p:cNvSpPr txBox="1">
            <a:spLocks/>
          </p:cNvSpPr>
          <p:nvPr/>
        </p:nvSpPr>
        <p:spPr>
          <a:xfrm>
            <a:off x="323528" y="2253824"/>
            <a:ext cx="4877001" cy="1383355"/>
          </a:xfrm>
          <a:prstGeom prst="rect">
            <a:avLst/>
          </a:prstGeom>
        </p:spPr>
        <p:txBody>
          <a:bodyPr>
            <a:normAutofit fontScale="97500"/>
          </a:bodyPr>
          <a:lstStyle>
            <a:lvl1pPr algn="l" defTabSz="457200" rtl="0" eaLnBrk="1" latinLnBrk="0" hangingPunct="1">
              <a:spcBef>
                <a:spcPct val="0"/>
              </a:spcBef>
              <a:buNone/>
              <a:defRPr sz="2800" b="1" i="0" kern="1200" baseline="0">
                <a:solidFill>
                  <a:schemeClr val="bg1"/>
                </a:solidFill>
                <a:latin typeface="Alte DIN 1451 Mittelschrift gepraegt" charset="0"/>
                <a:ea typeface="Alte DIN 1451 Mittelschrift gepraegt" charset="0"/>
                <a:cs typeface="Alte DIN 1451 Mittelschrift gepraegt" charset="0"/>
              </a:defRPr>
            </a:lvl1pPr>
          </a:lstStyle>
          <a:p>
            <a:r>
              <a:rPr lang="en-GB" smtClean="0"/>
              <a:t>Thanks!</a:t>
            </a:r>
            <a:br>
              <a:rPr lang="en-GB" smtClean="0"/>
            </a:br>
            <a:r>
              <a:rPr lang="en-GB" smtClean="0"/>
              <a:t/>
            </a:r>
            <a:br>
              <a:rPr lang="en-GB" smtClean="0"/>
            </a:br>
            <a:r>
              <a:rPr lang="en-GB" dirty="0" smtClean="0"/>
              <a:t>Questions?</a:t>
            </a:r>
            <a:endParaRPr lang="en-GB" dirty="0"/>
          </a:p>
        </p:txBody>
      </p:sp>
      <p:sp>
        <p:nvSpPr>
          <p:cNvPr id="8" name="Title 4"/>
          <p:cNvSpPr txBox="1">
            <a:spLocks/>
          </p:cNvSpPr>
          <p:nvPr/>
        </p:nvSpPr>
        <p:spPr>
          <a:xfrm>
            <a:off x="3199307" y="2013608"/>
            <a:ext cx="5025558" cy="48043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r"/>
            <a:r>
              <a:rPr lang="en-GB" sz="2400" dirty="0" err="1" smtClean="0">
                <a:solidFill>
                  <a:schemeClr val="tx2">
                    <a:lumMod val="20000"/>
                    <a:lumOff val="80000"/>
                  </a:schemeClr>
                </a:solidFill>
              </a:rPr>
              <a:t>matthew.viljoen@egi.eu</a:t>
            </a:r>
            <a:endParaRPr lang="en-GB" sz="2400" dirty="0" smtClean="0">
              <a:solidFill>
                <a:schemeClr val="tx2">
                  <a:lumMod val="20000"/>
                  <a:lumOff val="80000"/>
                </a:schemeClr>
              </a:solidFill>
            </a:endParaRPr>
          </a:p>
        </p:txBody>
      </p:sp>
    </p:spTree>
    <p:extLst>
      <p:ext uri="{BB962C8B-B14F-4D97-AF65-F5344CB8AC3E}">
        <p14:creationId xmlns:p14="http://schemas.microsoft.com/office/powerpoint/2010/main" val="1035919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2</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WP4 Federated Services Management Overview</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endParaRPr lang="en-US" b="1" i="1" dirty="0">
              <a:latin typeface="Calibri" charset="0"/>
              <a:ea typeface="Calibri" charset="0"/>
              <a:cs typeface="Calibri" charset="0"/>
            </a:endParaRPr>
          </a:p>
          <a:p>
            <a:pPr marL="0" indent="0" algn="ctr">
              <a:spcBef>
                <a:spcPts val="300"/>
              </a:spcBef>
              <a:spcAft>
                <a:spcPts val="300"/>
              </a:spcAft>
              <a:buNone/>
            </a:pPr>
            <a:r>
              <a:rPr lang="en-US" sz="2800" b="1" i="1" dirty="0" smtClean="0">
                <a:latin typeface="Calibri" charset="0"/>
                <a:ea typeface="Calibri" charset="0"/>
                <a:cs typeface="Calibri" charset="0"/>
              </a:rPr>
              <a:t>Ensuring quality of service</a:t>
            </a:r>
          </a:p>
          <a:p>
            <a:pPr>
              <a:spcBef>
                <a:spcPts val="300"/>
              </a:spcBef>
              <a:spcAft>
                <a:spcPts val="300"/>
              </a:spcAft>
            </a:pPr>
            <a:endParaRPr lang="en-US" b="1" i="1" dirty="0" smtClean="0">
              <a:latin typeface="Calibri" charset="0"/>
              <a:ea typeface="Calibri" charset="0"/>
              <a:cs typeface="Calibri" charset="0"/>
            </a:endParaRPr>
          </a:p>
          <a:p>
            <a:pPr>
              <a:spcBef>
                <a:spcPts val="300"/>
              </a:spcBef>
              <a:spcAft>
                <a:spcPts val="300"/>
              </a:spcAft>
            </a:pPr>
            <a:r>
              <a:rPr lang="en-US" b="1" dirty="0" smtClean="0">
                <a:latin typeface="Calibri" charset="0"/>
                <a:ea typeface="Calibri" charset="0"/>
                <a:cs typeface="Calibri" charset="0"/>
              </a:rPr>
              <a:t>ITSM best practices implementation across the federation</a:t>
            </a:r>
          </a:p>
          <a:p>
            <a:pPr>
              <a:spcBef>
                <a:spcPts val="300"/>
              </a:spcBef>
              <a:spcAft>
                <a:spcPts val="300"/>
              </a:spcAft>
            </a:pPr>
            <a:r>
              <a:rPr lang="en-US" b="1" dirty="0" smtClean="0">
                <a:latin typeface="Calibri" charset="0"/>
                <a:ea typeface="Calibri" charset="0"/>
                <a:cs typeface="Calibri" charset="0"/>
              </a:rPr>
              <a:t>Continuous improvement of operations architecture</a:t>
            </a:r>
          </a:p>
          <a:p>
            <a:pPr>
              <a:spcBef>
                <a:spcPts val="300"/>
              </a:spcBef>
              <a:spcAft>
                <a:spcPts val="300"/>
              </a:spcAft>
            </a:pPr>
            <a:r>
              <a:rPr lang="en-US" b="1" dirty="0" smtClean="0">
                <a:latin typeface="Calibri" charset="0"/>
                <a:ea typeface="Calibri" charset="0"/>
                <a:cs typeface="Calibri" charset="0"/>
              </a:rPr>
              <a:t>Coordination of federated operations, defining policies, procedures and overseeing their implementation. </a:t>
            </a:r>
            <a:endParaRPr lang="en-US" b="1" dirty="0">
              <a:latin typeface="Calibri" charset="0"/>
              <a:ea typeface="Calibri" charset="0"/>
              <a:cs typeface="Calibri" charset="0"/>
            </a:endParaRPr>
          </a:p>
          <a:p>
            <a:pPr>
              <a:spcBef>
                <a:spcPts val="300"/>
              </a:spcBef>
              <a:spcAft>
                <a:spcPts val="300"/>
              </a:spcAft>
            </a:pPr>
            <a:r>
              <a:rPr lang="en-US" b="1" dirty="0" smtClean="0">
                <a:latin typeface="Calibri" charset="0"/>
                <a:ea typeface="Calibri" charset="0"/>
                <a:cs typeface="Calibri" charset="0"/>
              </a:rPr>
              <a:t>Supporting new SPs joining the federation, ensuring new users can access services in the catalogue and ensuring </a:t>
            </a:r>
            <a:r>
              <a:rPr lang="en-US" b="1" dirty="0" err="1" smtClean="0">
                <a:latin typeface="Calibri" charset="0"/>
                <a:ea typeface="Calibri" charset="0"/>
                <a:cs typeface="Calibri" charset="0"/>
              </a:rPr>
              <a:t>QoS</a:t>
            </a:r>
            <a:r>
              <a:rPr lang="en-US" b="1" dirty="0" smtClean="0">
                <a:latin typeface="Calibri" charset="0"/>
                <a:ea typeface="Calibri" charset="0"/>
                <a:cs typeface="Calibri" charset="0"/>
              </a:rPr>
              <a:t> provided to users</a:t>
            </a:r>
          </a:p>
          <a:p>
            <a:pPr>
              <a:spcBef>
                <a:spcPts val="300"/>
              </a:spcBef>
              <a:spcAft>
                <a:spcPts val="300"/>
              </a:spcAft>
            </a:pPr>
            <a:r>
              <a:rPr lang="en-US" b="1" dirty="0" smtClean="0">
                <a:latin typeface="Calibri" charset="0"/>
                <a:ea typeface="Calibri" charset="0"/>
                <a:cs typeface="Calibri" charset="0"/>
              </a:rPr>
              <a:t>Collaborating with other initiatives (e.g. GEANT) exchanging best practices, knowledge &amp; involving in operations processes</a:t>
            </a:r>
          </a:p>
        </p:txBody>
      </p:sp>
    </p:spTree>
    <p:extLst>
      <p:ext uri="{BB962C8B-B14F-4D97-AF65-F5344CB8AC3E}">
        <p14:creationId xmlns:p14="http://schemas.microsoft.com/office/powerpoint/2010/main" val="6524521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3</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WP4 Federated Services Management Overview</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(Matthew Viljoen, </a:t>
            </a:r>
            <a:r>
              <a:rPr lang="en-US" b="1" i="1" dirty="0" err="1" smtClean="0">
                <a:solidFill>
                  <a:schemeClr val="bg1">
                    <a:lumMod val="65000"/>
                  </a:schemeClr>
                </a:solidFill>
                <a:latin typeface="Calibri" charset="0"/>
                <a:ea typeface="Calibri" charset="0"/>
                <a:cs typeface="Calibri" charset="0"/>
              </a:rPr>
              <a:t>EGI.eu</a:t>
            </a:r>
            <a:r>
              <a:rPr lang="en-US" b="1" i="1" dirty="0" smtClean="0">
                <a:solidFill>
                  <a:schemeClr val="bg1">
                    <a:lumMod val="65000"/>
                  </a:schemeClr>
                </a:solidFill>
                <a:latin typeface="Calibri" charset="0"/>
                <a:ea typeface="Calibri" charset="0"/>
                <a:cs typeface="Calibri" charset="0"/>
              </a:rPr>
              <a:t>) </a:t>
            </a:r>
          </a:p>
          <a:p>
            <a:pPr marL="0" indent="0">
              <a:spcBef>
                <a:spcPts val="300"/>
              </a:spcBef>
              <a:spcAft>
                <a:spcPts val="300"/>
              </a:spcAft>
              <a:buNone/>
            </a:pPr>
            <a:endParaRPr lang="en-US" b="1" i="1" dirty="0">
              <a:latin typeface="Calibri" charset="0"/>
              <a:ea typeface="Calibri" charset="0"/>
              <a:cs typeface="Calibri" charset="0"/>
            </a:endParaRPr>
          </a:p>
          <a:p>
            <a:pPr>
              <a:spcBef>
                <a:spcPts val="300"/>
              </a:spcBef>
              <a:spcAft>
                <a:spcPts val="300"/>
              </a:spcAft>
            </a:pPr>
            <a:r>
              <a:rPr lang="en-US" sz="2000" b="1" dirty="0" smtClean="0">
                <a:latin typeface="Calibri" charset="0"/>
                <a:ea typeface="Calibri" charset="0"/>
                <a:cs typeface="Calibri" charset="0"/>
              </a:rPr>
              <a:t>Task 4.1 Operations Coordination &amp; Supplier Relationship Management, SUPPM </a:t>
            </a:r>
            <a:r>
              <a:rPr lang="en-US" sz="2000" b="1" i="1" dirty="0" smtClean="0">
                <a:solidFill>
                  <a:schemeClr val="bg1">
                    <a:lumMod val="65000"/>
                  </a:schemeClr>
                </a:solidFill>
                <a:latin typeface="Calibri" charset="0"/>
                <a:ea typeface="Calibri" charset="0"/>
                <a:cs typeface="Calibri" charset="0"/>
              </a:rPr>
              <a:t>(</a:t>
            </a:r>
            <a:r>
              <a:rPr lang="en-US" sz="2000" b="1" i="1" dirty="0">
                <a:solidFill>
                  <a:schemeClr val="bg1">
                    <a:lumMod val="65000"/>
                  </a:schemeClr>
                </a:solidFill>
                <a:latin typeface="Calibri" charset="0"/>
                <a:ea typeface="Calibri" charset="0"/>
                <a:cs typeface="Calibri" charset="0"/>
              </a:rPr>
              <a:t>Matthew Viljoen, </a:t>
            </a:r>
            <a:r>
              <a:rPr lang="en-US" sz="2000" b="1" i="1" dirty="0" err="1">
                <a:solidFill>
                  <a:schemeClr val="bg1">
                    <a:lumMod val="65000"/>
                  </a:schemeClr>
                </a:solidFill>
                <a:latin typeface="Calibri" charset="0"/>
                <a:ea typeface="Calibri" charset="0"/>
                <a:cs typeface="Calibri" charset="0"/>
              </a:rPr>
              <a:t>EGI.eu</a:t>
            </a:r>
            <a:r>
              <a:rPr lang="en-US" sz="2000" b="1" i="1" dirty="0">
                <a:solidFill>
                  <a:schemeClr val="bg1">
                    <a:lumMod val="65000"/>
                  </a:schemeClr>
                </a:solidFill>
                <a:latin typeface="Calibri" charset="0"/>
                <a:ea typeface="Calibri" charset="0"/>
                <a:cs typeface="Calibri" charset="0"/>
              </a:rPr>
              <a:t>) </a:t>
            </a:r>
          </a:p>
          <a:p>
            <a:pPr>
              <a:spcBef>
                <a:spcPts val="300"/>
              </a:spcBef>
              <a:spcAft>
                <a:spcPts val="300"/>
              </a:spcAft>
            </a:pPr>
            <a:r>
              <a:rPr lang="en-US" sz="2000" b="1" dirty="0" smtClean="0">
                <a:latin typeface="Calibri" charset="0"/>
                <a:ea typeface="Calibri" charset="0"/>
                <a:cs typeface="Calibri" charset="0"/>
              </a:rPr>
              <a:t>Task 4.2 Order &amp; Customer Relationship Management, CRM</a:t>
            </a:r>
            <a:r>
              <a:rPr lang="en-US" sz="2000" b="1" dirty="0" smtClean="0">
                <a:solidFill>
                  <a:schemeClr val="bg1">
                    <a:lumMod val="65000"/>
                  </a:schemeClr>
                </a:solidFill>
                <a:latin typeface="Calibri" charset="0"/>
                <a:ea typeface="Calibri" charset="0"/>
                <a:cs typeface="Calibri" charset="0"/>
              </a:rPr>
              <a:t>  </a:t>
            </a:r>
            <a:r>
              <a:rPr lang="en-US" sz="2000" b="1" i="1" dirty="0" smtClean="0">
                <a:solidFill>
                  <a:schemeClr val="bg1">
                    <a:lumMod val="65000"/>
                  </a:schemeClr>
                </a:solidFill>
                <a:latin typeface="Calibri" charset="0"/>
                <a:ea typeface="Calibri" charset="0"/>
                <a:cs typeface="Calibri" charset="0"/>
              </a:rPr>
              <a:t>(Giovanni </a:t>
            </a:r>
            <a:r>
              <a:rPr lang="en-US" sz="2000" b="1" i="1" dirty="0" err="1" smtClean="0">
                <a:solidFill>
                  <a:schemeClr val="bg1">
                    <a:lumMod val="65000"/>
                  </a:schemeClr>
                </a:solidFill>
                <a:latin typeface="Calibri" charset="0"/>
                <a:ea typeface="Calibri" charset="0"/>
                <a:cs typeface="Calibri" charset="0"/>
              </a:rPr>
              <a:t>Morelli</a:t>
            </a:r>
            <a:r>
              <a:rPr lang="en-US" sz="2000" b="1" i="1" dirty="0" smtClean="0">
                <a:solidFill>
                  <a:schemeClr val="bg1">
                    <a:lumMod val="65000"/>
                  </a:schemeClr>
                </a:solidFill>
                <a:latin typeface="Calibri" charset="0"/>
                <a:ea typeface="Calibri" charset="0"/>
                <a:cs typeface="Calibri" charset="0"/>
              </a:rPr>
              <a:t>, CINECA)</a:t>
            </a:r>
          </a:p>
          <a:p>
            <a:pPr>
              <a:spcBef>
                <a:spcPts val="300"/>
              </a:spcBef>
              <a:spcAft>
                <a:spcPts val="300"/>
              </a:spcAft>
            </a:pPr>
            <a:r>
              <a:rPr lang="en-US" sz="2000" b="1" dirty="0" smtClean="0">
                <a:latin typeface="Calibri" charset="0"/>
                <a:ea typeface="Calibri" charset="0"/>
                <a:cs typeface="Calibri" charset="0"/>
              </a:rPr>
              <a:t>Task 4.3 Service Availability and </a:t>
            </a:r>
            <a:r>
              <a:rPr lang="en-US" sz="2000" b="1" dirty="0">
                <a:latin typeface="Calibri" charset="0"/>
                <a:ea typeface="Calibri" charset="0"/>
                <a:cs typeface="Calibri" charset="0"/>
              </a:rPr>
              <a:t>Continuity </a:t>
            </a:r>
            <a:r>
              <a:rPr lang="en-US" sz="2000" b="1" dirty="0" smtClean="0">
                <a:latin typeface="Calibri" charset="0"/>
                <a:ea typeface="Calibri" charset="0"/>
                <a:cs typeface="Calibri" charset="0"/>
              </a:rPr>
              <a:t>Management, SACM and Capacity Management, CAPM</a:t>
            </a:r>
            <a:r>
              <a:rPr lang="en-US" sz="2000" b="1" i="1" dirty="0" smtClean="0">
                <a:latin typeface="Calibri" charset="0"/>
                <a:ea typeface="Calibri" charset="0"/>
                <a:cs typeface="Calibri" charset="0"/>
              </a:rPr>
              <a:t> </a:t>
            </a:r>
            <a:r>
              <a:rPr lang="en-US" sz="2000" b="1" i="1" dirty="0" smtClean="0">
                <a:solidFill>
                  <a:schemeClr val="bg1">
                    <a:lumMod val="65000"/>
                  </a:schemeClr>
                </a:solidFill>
                <a:latin typeface="Calibri" charset="0"/>
                <a:ea typeface="Calibri" charset="0"/>
                <a:cs typeface="Calibri" charset="0"/>
              </a:rPr>
              <a:t>(Alessandro </a:t>
            </a:r>
            <a:r>
              <a:rPr lang="en-US" sz="2000" b="1" i="1" dirty="0" err="1" smtClean="0">
                <a:solidFill>
                  <a:schemeClr val="bg1">
                    <a:lumMod val="65000"/>
                  </a:schemeClr>
                </a:solidFill>
                <a:latin typeface="Calibri" charset="0"/>
                <a:ea typeface="Calibri" charset="0"/>
                <a:cs typeface="Calibri" charset="0"/>
              </a:rPr>
              <a:t>Paolini</a:t>
            </a:r>
            <a:r>
              <a:rPr lang="en-US" sz="2000" b="1" i="1" dirty="0" smtClean="0">
                <a:solidFill>
                  <a:schemeClr val="bg1">
                    <a:lumMod val="65000"/>
                  </a:schemeClr>
                </a:solidFill>
                <a:latin typeface="Calibri" charset="0"/>
                <a:ea typeface="Calibri" charset="0"/>
                <a:cs typeface="Calibri" charset="0"/>
              </a:rPr>
              <a:t>, </a:t>
            </a:r>
            <a:r>
              <a:rPr lang="en-US" sz="2000" b="1" i="1" dirty="0" err="1" smtClean="0">
                <a:solidFill>
                  <a:schemeClr val="bg1">
                    <a:lumMod val="65000"/>
                  </a:schemeClr>
                </a:solidFill>
                <a:latin typeface="Calibri" charset="0"/>
                <a:ea typeface="Calibri" charset="0"/>
                <a:cs typeface="Calibri" charset="0"/>
              </a:rPr>
              <a:t>EGI.eu</a:t>
            </a:r>
            <a:r>
              <a:rPr lang="en-US" sz="2000" b="1" i="1" dirty="0" smtClean="0">
                <a:solidFill>
                  <a:schemeClr val="bg1">
                    <a:lumMod val="65000"/>
                  </a:schemeClr>
                </a:solidFill>
                <a:latin typeface="Calibri" charset="0"/>
                <a:ea typeface="Calibri" charset="0"/>
                <a:cs typeface="Calibri" charset="0"/>
              </a:rPr>
              <a:t>)</a:t>
            </a:r>
          </a:p>
          <a:p>
            <a:pPr>
              <a:spcBef>
                <a:spcPts val="300"/>
              </a:spcBef>
              <a:spcAft>
                <a:spcPts val="300"/>
              </a:spcAft>
            </a:pPr>
            <a:r>
              <a:rPr lang="en-US" sz="2000" b="1" dirty="0" smtClean="0">
                <a:latin typeface="Calibri" charset="0"/>
                <a:ea typeface="Calibri" charset="0"/>
                <a:cs typeface="Calibri" charset="0"/>
              </a:rPr>
              <a:t>Task 4.4 Information Security Management, ISM </a:t>
            </a:r>
            <a:r>
              <a:rPr lang="en-US" sz="2000" b="1" i="1" dirty="0" smtClean="0">
                <a:solidFill>
                  <a:schemeClr val="bg1">
                    <a:lumMod val="65000"/>
                  </a:schemeClr>
                </a:solidFill>
                <a:latin typeface="Calibri" charset="0"/>
                <a:ea typeface="Calibri" charset="0"/>
                <a:cs typeface="Calibri" charset="0"/>
              </a:rPr>
              <a:t>(David Kelsey, STFC)</a:t>
            </a:r>
          </a:p>
          <a:p>
            <a:pPr>
              <a:spcBef>
                <a:spcPts val="300"/>
              </a:spcBef>
              <a:spcAft>
                <a:spcPts val="300"/>
              </a:spcAft>
            </a:pPr>
            <a:r>
              <a:rPr lang="en-US" sz="2000" b="1" dirty="0" smtClean="0">
                <a:latin typeface="Calibri" charset="0"/>
                <a:ea typeface="Calibri" charset="0"/>
                <a:cs typeface="Calibri" charset="0"/>
              </a:rPr>
              <a:t>Task 4.5 Incident and Service Request Management, ISRM and Problem Management, PM </a:t>
            </a:r>
            <a:r>
              <a:rPr lang="en-US" sz="2000" b="1" i="1" dirty="0" smtClean="0">
                <a:solidFill>
                  <a:schemeClr val="bg1">
                    <a:lumMod val="65000"/>
                  </a:schemeClr>
                </a:solidFill>
                <a:latin typeface="Calibri" charset="0"/>
                <a:ea typeface="Calibri" charset="0"/>
                <a:cs typeface="Calibri" charset="0"/>
              </a:rPr>
              <a:t>(David Vicente, BSC)</a:t>
            </a:r>
          </a:p>
          <a:p>
            <a:pPr>
              <a:spcBef>
                <a:spcPts val="300"/>
              </a:spcBef>
              <a:spcAft>
                <a:spcPts val="300"/>
              </a:spcAft>
            </a:pPr>
            <a:r>
              <a:rPr lang="en-US" sz="2000" b="1" dirty="0" smtClean="0">
                <a:latin typeface="Calibri" charset="0"/>
                <a:ea typeface="Calibri" charset="0"/>
                <a:cs typeface="Calibri" charset="0"/>
              </a:rPr>
              <a:t>Task 4.6 Configuration Management, CONFM, Change Management, CHM and Release and Deployment Management, RDM </a:t>
            </a:r>
            <a:r>
              <a:rPr lang="en-US" sz="2000" b="1" i="1" dirty="0">
                <a:solidFill>
                  <a:schemeClr val="bg1">
                    <a:lumMod val="65000"/>
                  </a:schemeClr>
                </a:solidFill>
                <a:latin typeface="Calibri" charset="0"/>
                <a:ea typeface="Calibri" charset="0"/>
                <a:cs typeface="Calibri" charset="0"/>
              </a:rPr>
              <a:t>(</a:t>
            </a:r>
            <a:r>
              <a:rPr lang="en-US" sz="2000" b="1" i="1" dirty="0" err="1">
                <a:solidFill>
                  <a:schemeClr val="bg1">
                    <a:lumMod val="65000"/>
                  </a:schemeClr>
                </a:solidFill>
                <a:latin typeface="Calibri" charset="0"/>
                <a:ea typeface="Calibri" charset="0"/>
                <a:cs typeface="Calibri" charset="0"/>
              </a:rPr>
              <a:t>João</a:t>
            </a:r>
            <a:r>
              <a:rPr lang="en-US" sz="2000" dirty="0"/>
              <a:t> </a:t>
            </a:r>
            <a:r>
              <a:rPr lang="en-US" sz="2000" b="1" i="1" dirty="0" err="1" smtClean="0">
                <a:solidFill>
                  <a:schemeClr val="bg1">
                    <a:lumMod val="65000"/>
                  </a:schemeClr>
                </a:solidFill>
                <a:latin typeface="Calibri" charset="0"/>
                <a:ea typeface="Calibri" charset="0"/>
                <a:cs typeface="Calibri" charset="0"/>
              </a:rPr>
              <a:t>Pina</a:t>
            </a:r>
            <a:r>
              <a:rPr lang="en-US" sz="2000" b="1" i="1" dirty="0" smtClean="0">
                <a:solidFill>
                  <a:schemeClr val="bg1">
                    <a:lumMod val="65000"/>
                  </a:schemeClr>
                </a:solidFill>
                <a:latin typeface="Calibri" charset="0"/>
                <a:ea typeface="Calibri" charset="0"/>
                <a:cs typeface="Calibri" charset="0"/>
              </a:rPr>
              <a:t>, LIP)</a:t>
            </a:r>
            <a:endParaRPr lang="en-US" sz="2000" b="1"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39927999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4</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Finance and logistics</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772816"/>
            <a:ext cx="8950346" cy="4549802"/>
          </a:xfrm>
        </p:spPr>
        <p:txBody>
          <a:bodyPr>
            <a:normAutofit/>
          </a:bodyPr>
          <a:lstStyle/>
          <a:p>
            <a:pPr marL="0" indent="0">
              <a:spcBef>
                <a:spcPts val="300"/>
              </a:spcBef>
              <a:spcAft>
                <a:spcPts val="300"/>
              </a:spcAft>
              <a:buNone/>
            </a:pPr>
            <a:r>
              <a:rPr lang="en-US" sz="2800" dirty="0"/>
              <a:t>Resource allocation</a:t>
            </a:r>
            <a:endParaRPr lang="en-US" sz="2800" dirty="0" smtClean="0">
              <a:hlinkClick r:id="rId2"/>
            </a:endParaRPr>
          </a:p>
          <a:p>
            <a:pPr marL="0" indent="0">
              <a:spcBef>
                <a:spcPts val="300"/>
              </a:spcBef>
              <a:spcAft>
                <a:spcPts val="300"/>
              </a:spcAft>
              <a:buNone/>
            </a:pPr>
            <a:r>
              <a:rPr lang="en-US" sz="2800" dirty="0" smtClean="0">
                <a:hlinkClick r:id="rId2"/>
              </a:rPr>
              <a:t>http</a:t>
            </a:r>
            <a:r>
              <a:rPr lang="en-US" sz="2800" dirty="0">
                <a:hlinkClick r:id="rId2"/>
              </a:rPr>
              <a:t>://go.egi.eu</a:t>
            </a:r>
            <a:r>
              <a:rPr lang="en-US" sz="2800" dirty="0" smtClean="0">
                <a:hlinkClick r:id="rId2"/>
              </a:rPr>
              <a:t>/eosc-hub-</a:t>
            </a:r>
            <a:r>
              <a:rPr lang="en-US" sz="2800" dirty="0" smtClean="0">
                <a:hlinkClick r:id="rId2"/>
              </a:rPr>
              <a:t>budget</a:t>
            </a:r>
            <a:endParaRPr lang="en-US" sz="2800" dirty="0" smtClean="0"/>
          </a:p>
          <a:p>
            <a:pPr marL="0" indent="0">
              <a:spcBef>
                <a:spcPts val="300"/>
              </a:spcBef>
              <a:spcAft>
                <a:spcPts val="300"/>
              </a:spcAft>
              <a:buNone/>
            </a:pPr>
            <a:endParaRPr lang="en-US" sz="2800" dirty="0" smtClean="0"/>
          </a:p>
          <a:p>
            <a:pPr marL="0" indent="0">
              <a:spcBef>
                <a:spcPts val="300"/>
              </a:spcBef>
              <a:spcAft>
                <a:spcPts val="300"/>
              </a:spcAft>
              <a:buNone/>
            </a:pPr>
            <a:r>
              <a:rPr lang="en-US" sz="2800" dirty="0" smtClean="0"/>
              <a:t>WP4 Contacts </a:t>
            </a:r>
            <a:endParaRPr lang="en-US" sz="2800" dirty="0" smtClean="0"/>
          </a:p>
          <a:p>
            <a:pPr marL="0" indent="0">
              <a:spcBef>
                <a:spcPts val="300"/>
              </a:spcBef>
              <a:spcAft>
                <a:spcPts val="300"/>
              </a:spcAft>
              <a:buNone/>
            </a:pPr>
            <a:r>
              <a:rPr lang="en-US" sz="2800" dirty="0">
                <a:hlinkClick r:id="rId3"/>
              </a:rPr>
              <a:t>https://docs.google.com/spreadsheets/d/1sBNIV8sTfhR6N1yDyabXEpvukL7AqiyvZ392tfvt8WA/edit#gid=</a:t>
            </a:r>
            <a:r>
              <a:rPr lang="en-US" sz="2800" dirty="0" smtClean="0">
                <a:hlinkClick r:id="rId3"/>
              </a:rPr>
              <a:t>0</a:t>
            </a:r>
            <a:endParaRPr lang="en-US" sz="2800" dirty="0" smtClean="0"/>
          </a:p>
          <a:p>
            <a:pPr marL="0" indent="0">
              <a:spcBef>
                <a:spcPts val="300"/>
              </a:spcBef>
              <a:spcAft>
                <a:spcPts val="300"/>
              </a:spcAft>
              <a:buNone/>
            </a:pPr>
            <a:endParaRPr lang="en-US" sz="2800" dirty="0" smtClean="0"/>
          </a:p>
          <a:p>
            <a:pPr marL="0" indent="0">
              <a:spcBef>
                <a:spcPts val="300"/>
              </a:spcBef>
              <a:spcAft>
                <a:spcPts val="300"/>
              </a:spcAft>
              <a:buNone/>
            </a:pPr>
            <a:endParaRPr lang="en-US" sz="2800" b="1"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3385353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5</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4.1 Operations Coordination </a:t>
            </a:r>
            <a:r>
              <a:rPr lang="en-US" dirty="0" smtClean="0">
                <a:solidFill>
                  <a:schemeClr val="tx2">
                    <a:lumMod val="20000"/>
                    <a:lumOff val="80000"/>
                  </a:schemeClr>
                </a:solidFill>
              </a:rPr>
              <a:t>&amp; SUPPM</a:t>
            </a:r>
            <a:endParaRPr lang="en-US" dirty="0">
              <a:solidFill>
                <a:schemeClr val="tx2">
                  <a:lumMod val="20000"/>
                  <a:lumOff val="80000"/>
                </a:schemeClr>
              </a:solidFill>
            </a:endParaRPr>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fontScale="92500" lnSpcReduction="10000"/>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(Matthew Viljoen, </a:t>
            </a:r>
            <a:r>
              <a:rPr lang="en-US" b="1" i="1" dirty="0" err="1" smtClean="0">
                <a:solidFill>
                  <a:schemeClr val="bg1">
                    <a:lumMod val="65000"/>
                  </a:schemeClr>
                </a:solidFill>
                <a:latin typeface="Calibri" charset="0"/>
                <a:ea typeface="Calibri" charset="0"/>
                <a:cs typeface="Calibri" charset="0"/>
              </a:rPr>
              <a:t>EGI.eu</a:t>
            </a:r>
            <a:r>
              <a:rPr lang="en-US" b="1" i="1" dirty="0" smtClean="0">
                <a:solidFill>
                  <a:schemeClr val="bg1">
                    <a:lumMod val="65000"/>
                  </a:schemeClr>
                </a:solidFill>
                <a:latin typeface="Calibri" charset="0"/>
                <a:ea typeface="Calibri" charset="0"/>
                <a:cs typeface="Calibri" charset="0"/>
              </a:rPr>
              <a:t>) </a:t>
            </a:r>
          </a:p>
          <a:p>
            <a:pPr marL="0" indent="0">
              <a:spcBef>
                <a:spcPts val="300"/>
              </a:spcBef>
              <a:spcAft>
                <a:spcPts val="300"/>
              </a:spcAft>
              <a:buNone/>
            </a:pPr>
            <a:r>
              <a:rPr lang="en-US" b="1" i="1" dirty="0" smtClean="0">
                <a:latin typeface="Calibri" charset="0"/>
                <a:ea typeface="Calibri" charset="0"/>
                <a:cs typeface="Calibri" charset="0"/>
              </a:rPr>
              <a:t>Interfaces: </a:t>
            </a:r>
            <a:r>
              <a:rPr lang="en-US" b="1" i="1" dirty="0">
                <a:latin typeface="Calibri" charset="0"/>
                <a:ea typeface="Calibri" charset="0"/>
                <a:cs typeface="Calibri" charset="0"/>
              </a:rPr>
              <a:t>WP</a:t>
            </a:r>
            <a:r>
              <a:rPr lang="fi-FI" b="1" i="1" dirty="0">
                <a:latin typeface="Calibri" charset="0"/>
                <a:ea typeface="Calibri" charset="0"/>
                <a:cs typeface="Calibri" charset="0"/>
              </a:rPr>
              <a:t>1,10,5,6,7,13</a:t>
            </a:r>
            <a:endParaRPr lang="en-US" b="1" i="1" dirty="0">
              <a:latin typeface="Calibri" charset="0"/>
              <a:ea typeface="Calibri" charset="0"/>
              <a:cs typeface="Calibri" charset="0"/>
            </a:endParaRPr>
          </a:p>
          <a:p>
            <a:pPr marL="0" indent="0">
              <a:spcBef>
                <a:spcPts val="300"/>
              </a:spcBef>
              <a:spcAft>
                <a:spcPts val="300"/>
              </a:spcAft>
              <a:buNone/>
            </a:pPr>
            <a:r>
              <a:rPr lang="en-US" b="1" dirty="0" smtClean="0">
                <a:latin typeface="Calibri" charset="0"/>
                <a:ea typeface="Calibri" charset="0"/>
                <a:cs typeface="Calibri" charset="0"/>
              </a:rPr>
              <a:t>Operations Coordination</a:t>
            </a:r>
          </a:p>
          <a:p>
            <a:pPr>
              <a:spcBef>
                <a:spcPts val="300"/>
              </a:spcBef>
              <a:spcAft>
                <a:spcPts val="300"/>
              </a:spcAft>
            </a:pPr>
            <a:r>
              <a:rPr lang="en-US" sz="2000" dirty="0" smtClean="0">
                <a:latin typeface="Calibri" charset="0"/>
                <a:ea typeface="Calibri" charset="0"/>
                <a:cs typeface="Calibri" charset="0"/>
              </a:rPr>
              <a:t>To ensure the provision of services within the catalogue. Harmonizing </a:t>
            </a:r>
            <a:r>
              <a:rPr lang="en-US" sz="2000" b="1" dirty="0" smtClean="0">
                <a:latin typeface="Calibri" charset="0"/>
                <a:ea typeface="Calibri" charset="0"/>
                <a:cs typeface="Calibri" charset="0"/>
              </a:rPr>
              <a:t>operational activities </a:t>
            </a:r>
            <a:r>
              <a:rPr lang="en-US" sz="2000" dirty="0" smtClean="0">
                <a:latin typeface="Calibri" charset="0"/>
                <a:ea typeface="Calibri" charset="0"/>
                <a:cs typeface="Calibri" charset="0"/>
              </a:rPr>
              <a:t>&amp; ensuring interfaces between Service Providers (SPs) and the federation are in place and effective.  Maintain </a:t>
            </a:r>
            <a:r>
              <a:rPr lang="en-US" sz="2000" b="1" dirty="0" smtClean="0">
                <a:latin typeface="Calibri" charset="0"/>
                <a:ea typeface="Calibri" charset="0"/>
                <a:cs typeface="Calibri" charset="0"/>
              </a:rPr>
              <a:t>policies and procedures </a:t>
            </a:r>
            <a:r>
              <a:rPr lang="en-US" sz="2000" dirty="0" smtClean="0">
                <a:latin typeface="Calibri" charset="0"/>
                <a:ea typeface="Calibri" charset="0"/>
                <a:cs typeface="Calibri" charset="0"/>
              </a:rPr>
              <a:t>to ensure quality of service, and validated by members of the Operational Advisory Board (OAB)</a:t>
            </a:r>
          </a:p>
          <a:p>
            <a:pPr marL="0" indent="0">
              <a:spcBef>
                <a:spcPts val="300"/>
              </a:spcBef>
              <a:spcAft>
                <a:spcPts val="300"/>
              </a:spcAft>
              <a:buNone/>
            </a:pPr>
            <a:r>
              <a:rPr lang="en-US" b="1" dirty="0">
                <a:latin typeface="Calibri" charset="0"/>
                <a:ea typeface="Calibri" charset="0"/>
                <a:cs typeface="Calibri" charset="0"/>
              </a:rPr>
              <a:t>Proposal</a:t>
            </a:r>
          </a:p>
          <a:p>
            <a:pPr>
              <a:spcBef>
                <a:spcPts val="300"/>
              </a:spcBef>
              <a:spcAft>
                <a:spcPts val="300"/>
              </a:spcAft>
            </a:pPr>
            <a:r>
              <a:rPr lang="en-US" sz="2000" dirty="0" err="1"/>
              <a:t>Analyse</a:t>
            </a:r>
            <a:r>
              <a:rPr lang="en-US" sz="2000" dirty="0"/>
              <a:t> current operations policies, procedures and operations management structures across EGI/EUDAT/GEANT, and propose an alignment of them to the OAB.  Manage the risks of potential disruption to existing operational processes and propose mitigations of the risks accordingly.</a:t>
            </a:r>
            <a:endParaRPr lang="en-US" sz="2000" dirty="0">
              <a:latin typeface="Calibri" charset="0"/>
              <a:ea typeface="Calibri" charset="0"/>
              <a:cs typeface="Calibri" charset="0"/>
            </a:endParaRPr>
          </a:p>
          <a:p>
            <a:pPr marL="0" indent="0">
              <a:spcBef>
                <a:spcPts val="300"/>
              </a:spcBef>
              <a:spcAft>
                <a:spcPts val="300"/>
              </a:spcAft>
              <a:buNone/>
            </a:pPr>
            <a:r>
              <a:rPr lang="en-US" b="1" dirty="0" smtClean="0">
                <a:latin typeface="Calibri" charset="0"/>
                <a:ea typeface="Calibri" charset="0"/>
                <a:cs typeface="Calibri" charset="0"/>
              </a:rPr>
              <a:t>Proposed Milestones</a:t>
            </a:r>
          </a:p>
          <a:p>
            <a:r>
              <a:rPr lang="en-US" sz="2000" b="1" dirty="0" smtClean="0"/>
              <a:t>Mar </a:t>
            </a:r>
            <a:r>
              <a:rPr lang="en-US" sz="2000" b="1" dirty="0"/>
              <a:t>2018 </a:t>
            </a:r>
            <a:r>
              <a:rPr lang="en-US" sz="2000" dirty="0"/>
              <a:t>- current analysis and recommendations for operations coordination</a:t>
            </a:r>
          </a:p>
          <a:p>
            <a:r>
              <a:rPr lang="en-US" sz="2000" b="1" dirty="0" smtClean="0"/>
              <a:t>Dec </a:t>
            </a:r>
            <a:r>
              <a:rPr lang="en-US" sz="2000" b="1" dirty="0"/>
              <a:t>2018 </a:t>
            </a:r>
            <a:r>
              <a:rPr lang="en-US" sz="2000" dirty="0"/>
              <a:t>- status of alignment of operational coordination activities across all EOSC-hub </a:t>
            </a:r>
            <a:r>
              <a:rPr lang="en-US" sz="2000" dirty="0" err="1"/>
              <a:t>eInfrastructures</a:t>
            </a: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35480849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6</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4.1 </a:t>
            </a:r>
            <a:r>
              <a:rPr lang="en-US" dirty="0">
                <a:solidFill>
                  <a:schemeClr val="tx2">
                    <a:lumMod val="20000"/>
                    <a:lumOff val="80000"/>
                  </a:schemeClr>
                </a:solidFill>
              </a:rPr>
              <a:t>Operations Coordination </a:t>
            </a:r>
            <a:r>
              <a:rPr lang="en-US" dirty="0" smtClean="0"/>
              <a:t>&amp; SUPPM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fontScale="85000" lnSpcReduction="10000"/>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(Matthew Viljoen, </a:t>
            </a:r>
            <a:r>
              <a:rPr lang="en-US" b="1" i="1" dirty="0" err="1" smtClean="0">
                <a:solidFill>
                  <a:schemeClr val="bg1">
                    <a:lumMod val="65000"/>
                  </a:schemeClr>
                </a:solidFill>
                <a:latin typeface="Calibri" charset="0"/>
                <a:ea typeface="Calibri" charset="0"/>
                <a:cs typeface="Calibri" charset="0"/>
              </a:rPr>
              <a:t>EGI.eu</a:t>
            </a:r>
            <a:r>
              <a:rPr lang="en-US" b="1" i="1" dirty="0" smtClean="0">
                <a:solidFill>
                  <a:schemeClr val="bg1">
                    <a:lumMod val="65000"/>
                  </a:schemeClr>
                </a:solidFill>
                <a:latin typeface="Calibri" charset="0"/>
                <a:ea typeface="Calibri" charset="0"/>
                <a:cs typeface="Calibri" charset="0"/>
              </a:rPr>
              <a:t>) </a:t>
            </a:r>
          </a:p>
          <a:p>
            <a:pPr marL="0" indent="0">
              <a:spcBef>
                <a:spcPts val="300"/>
              </a:spcBef>
              <a:spcAft>
                <a:spcPts val="300"/>
              </a:spcAft>
              <a:buNone/>
            </a:pPr>
            <a:r>
              <a:rPr lang="en-US" b="1" i="1" dirty="0" smtClean="0">
                <a:latin typeface="Calibri" charset="0"/>
                <a:ea typeface="Calibri" charset="0"/>
                <a:cs typeface="Calibri" charset="0"/>
              </a:rPr>
              <a:t>Interfaces: WP</a:t>
            </a:r>
            <a:r>
              <a:rPr lang="fi-FI" b="1" i="1" dirty="0" smtClean="0">
                <a:latin typeface="Calibri" charset="0"/>
                <a:ea typeface="Calibri" charset="0"/>
                <a:cs typeface="Calibri" charset="0"/>
              </a:rPr>
              <a:t>?</a:t>
            </a:r>
            <a:endParaRPr lang="en-US" b="1" i="1" dirty="0">
              <a:latin typeface="Calibri" charset="0"/>
              <a:ea typeface="Calibri" charset="0"/>
              <a:cs typeface="Calibri" charset="0"/>
            </a:endParaRPr>
          </a:p>
          <a:p>
            <a:pPr marL="0" indent="0">
              <a:spcBef>
                <a:spcPts val="300"/>
              </a:spcBef>
              <a:spcAft>
                <a:spcPts val="300"/>
              </a:spcAft>
              <a:buNone/>
            </a:pPr>
            <a:r>
              <a:rPr lang="en-US" b="1" dirty="0" smtClean="0">
                <a:latin typeface="Calibri" charset="0"/>
                <a:ea typeface="Calibri" charset="0"/>
                <a:cs typeface="Calibri" charset="0"/>
              </a:rPr>
              <a:t>Suppliers Relationship Management</a:t>
            </a:r>
          </a:p>
          <a:p>
            <a:pPr>
              <a:spcBef>
                <a:spcPts val="300"/>
              </a:spcBef>
              <a:spcAft>
                <a:spcPts val="300"/>
              </a:spcAft>
            </a:pPr>
            <a:r>
              <a:rPr lang="en-US" sz="2000" dirty="0" smtClean="0">
                <a:latin typeface="Calibri" charset="0"/>
                <a:ea typeface="Calibri" charset="0"/>
                <a:cs typeface="Calibri" charset="0"/>
              </a:rPr>
              <a:t>Main contact point with external SPs.  Linking EOSC-hub with existing e-Infrastructures.</a:t>
            </a:r>
          </a:p>
          <a:p>
            <a:pPr>
              <a:spcBef>
                <a:spcPts val="300"/>
              </a:spcBef>
              <a:spcAft>
                <a:spcPts val="300"/>
              </a:spcAft>
            </a:pPr>
            <a:r>
              <a:rPr lang="en-US" sz="2000" dirty="0" smtClean="0">
                <a:latin typeface="Calibri" charset="0"/>
                <a:ea typeface="Calibri" charset="0"/>
                <a:cs typeface="Calibri" charset="0"/>
              </a:rPr>
              <a:t>Contribute to user engagement  through service provisioning &amp; publish services (local, national, international) to the project Service Catalogue </a:t>
            </a:r>
            <a:endParaRPr lang="en-US" sz="2000" dirty="0">
              <a:latin typeface="Calibri" charset="0"/>
              <a:ea typeface="Calibri" charset="0"/>
              <a:cs typeface="Calibri" charset="0"/>
            </a:endParaRPr>
          </a:p>
          <a:p>
            <a:pPr marL="0" indent="0">
              <a:spcBef>
                <a:spcPts val="300"/>
              </a:spcBef>
              <a:spcAft>
                <a:spcPts val="300"/>
              </a:spcAft>
              <a:buNone/>
            </a:pPr>
            <a:r>
              <a:rPr lang="en-US" b="1" dirty="0" smtClean="0">
                <a:latin typeface="Calibri" charset="0"/>
                <a:ea typeface="Calibri" charset="0"/>
                <a:cs typeface="Calibri" charset="0"/>
              </a:rPr>
              <a:t>Proposal</a:t>
            </a:r>
          </a:p>
          <a:p>
            <a:r>
              <a:rPr lang="en-US" sz="2000" dirty="0" err="1"/>
              <a:t>Analyse</a:t>
            </a:r>
            <a:r>
              <a:rPr lang="en-US" sz="2000" dirty="0"/>
              <a:t> current SUPPM policies and procedures across EGI/EUDAT/GEANT to assess current status of meeting </a:t>
            </a:r>
            <a:r>
              <a:rPr lang="en-US" sz="2000" dirty="0" err="1"/>
              <a:t>FitSM</a:t>
            </a:r>
            <a:r>
              <a:rPr lang="en-US" sz="2000" dirty="0"/>
              <a:t> SUPPM process requirements. Formulate initial recommendations to OMB of meeting requirements</a:t>
            </a:r>
          </a:p>
          <a:p>
            <a:r>
              <a:rPr lang="en-US" sz="2000" dirty="0"/>
              <a:t>This work should also consider how to deal with duplicate processes and harmonize them where appropriate.  It should be consider the impact of changes and risks of degrading current processes as a result.  In some cases, the same suppliers may deliver services to multiple stakeholders - this needs to be considered, as well as establishing common processes for introducing new suppliers to EOSC-hub.</a:t>
            </a:r>
            <a:endParaRPr lang="en-US" sz="2000"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Proposed </a:t>
            </a:r>
            <a:r>
              <a:rPr lang="en-US" b="1" dirty="0" smtClean="0">
                <a:latin typeface="Calibri" charset="0"/>
                <a:ea typeface="Calibri" charset="0"/>
                <a:cs typeface="Calibri" charset="0"/>
              </a:rPr>
              <a:t>Milestones</a:t>
            </a:r>
          </a:p>
          <a:p>
            <a:pPr>
              <a:spcBef>
                <a:spcPts val="300"/>
              </a:spcBef>
              <a:spcAft>
                <a:spcPts val="300"/>
              </a:spcAft>
            </a:pPr>
            <a:r>
              <a:rPr lang="en-US" sz="2000" b="1" dirty="0"/>
              <a:t>May 2018 </a:t>
            </a:r>
            <a:r>
              <a:rPr lang="en-US" sz="2000" dirty="0"/>
              <a:t>- current analysis and recommendations for SUPPM</a:t>
            </a:r>
          </a:p>
        </p:txBody>
      </p:sp>
    </p:spTree>
    <p:extLst>
      <p:ext uri="{BB962C8B-B14F-4D97-AF65-F5344CB8AC3E}">
        <p14:creationId xmlns:p14="http://schemas.microsoft.com/office/powerpoint/2010/main" val="14820970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7</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4.2 Order &amp; CRM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a:solidFill>
                  <a:schemeClr val="bg1">
                    <a:lumMod val="65000"/>
                  </a:schemeClr>
                </a:solidFill>
                <a:latin typeface="Calibri" charset="0"/>
                <a:ea typeface="Calibri" charset="0"/>
                <a:cs typeface="Calibri" charset="0"/>
              </a:rPr>
              <a:t>(Giovanni </a:t>
            </a:r>
            <a:r>
              <a:rPr lang="en-US" b="1" i="1" dirty="0" err="1">
                <a:solidFill>
                  <a:schemeClr val="bg1">
                    <a:lumMod val="65000"/>
                  </a:schemeClr>
                </a:solidFill>
                <a:latin typeface="Calibri" charset="0"/>
                <a:ea typeface="Calibri" charset="0"/>
                <a:cs typeface="Calibri" charset="0"/>
              </a:rPr>
              <a:t>Morelli</a:t>
            </a:r>
            <a:r>
              <a:rPr lang="en-US" b="1" i="1" dirty="0">
                <a:solidFill>
                  <a:schemeClr val="bg1">
                    <a:lumMod val="65000"/>
                  </a:schemeClr>
                </a:solidFill>
                <a:latin typeface="Calibri" charset="0"/>
                <a:ea typeface="Calibri" charset="0"/>
                <a:cs typeface="Calibri" charset="0"/>
              </a:rPr>
              <a:t>, CINECA) </a:t>
            </a:r>
            <a:endParaRPr lang="en-US" b="1"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Order and Customer Relationship Management</a:t>
            </a:r>
          </a:p>
          <a:p>
            <a:pPr>
              <a:spcBef>
                <a:spcPts val="300"/>
              </a:spcBef>
              <a:spcAft>
                <a:spcPts val="300"/>
              </a:spcAft>
            </a:pPr>
            <a:r>
              <a:rPr lang="en-US" sz="2000" dirty="0" smtClean="0">
                <a:latin typeface="Calibri" charset="0"/>
                <a:ea typeface="Calibri" charset="0"/>
                <a:cs typeface="Calibri" charset="0"/>
              </a:rPr>
              <a:t>Managing orders to the federation from customers and user communities, using a </a:t>
            </a:r>
            <a:r>
              <a:rPr lang="en-US" sz="2000" i="1" dirty="0" smtClean="0">
                <a:latin typeface="Calibri" charset="0"/>
                <a:ea typeface="Calibri" charset="0"/>
                <a:cs typeface="Calibri" charset="0"/>
              </a:rPr>
              <a:t>consistent front office platform</a:t>
            </a:r>
            <a:r>
              <a:rPr lang="en-US" sz="2000" dirty="0" smtClean="0">
                <a:latin typeface="Calibri" charset="0"/>
                <a:ea typeface="Calibri" charset="0"/>
                <a:cs typeface="Calibri" charset="0"/>
              </a:rPr>
              <a:t>. Standard orders can be processed by existing SLAs, complex ones by targeted SPs.   Communication to be tracked by tickets and ongoing communication with customers will be maintained and customer satisfaction gauged.</a:t>
            </a:r>
          </a:p>
          <a:p>
            <a:pPr>
              <a:spcBef>
                <a:spcPts val="300"/>
              </a:spcBef>
              <a:spcAft>
                <a:spcPts val="300"/>
              </a:spcAft>
            </a:pPr>
            <a:endParaRPr lang="en-US" sz="2000" dirty="0" smtClean="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5151552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8</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4.3 SACM &amp; CAPM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a:solidFill>
                  <a:schemeClr val="bg1">
                    <a:lumMod val="65000"/>
                  </a:schemeClr>
                </a:solidFill>
                <a:latin typeface="Calibri" charset="0"/>
                <a:ea typeface="Calibri" charset="0"/>
                <a:cs typeface="Calibri" charset="0"/>
              </a:rPr>
              <a:t>(Alessandro </a:t>
            </a:r>
            <a:r>
              <a:rPr lang="en-US" b="1" i="1" dirty="0" err="1">
                <a:solidFill>
                  <a:schemeClr val="bg1">
                    <a:lumMod val="65000"/>
                  </a:schemeClr>
                </a:solidFill>
                <a:latin typeface="Calibri" charset="0"/>
                <a:ea typeface="Calibri" charset="0"/>
                <a:cs typeface="Calibri" charset="0"/>
              </a:rPr>
              <a:t>Paolini</a:t>
            </a:r>
            <a:r>
              <a:rPr lang="en-US" b="1" i="1" dirty="0">
                <a:solidFill>
                  <a:schemeClr val="bg1">
                    <a:lumMod val="65000"/>
                  </a:schemeClr>
                </a:solidFill>
                <a:latin typeface="Calibri" charset="0"/>
                <a:ea typeface="Calibri" charset="0"/>
                <a:cs typeface="Calibri" charset="0"/>
              </a:rPr>
              <a:t>, </a:t>
            </a:r>
            <a:r>
              <a:rPr lang="en-US" b="1" i="1" dirty="0" err="1">
                <a:solidFill>
                  <a:schemeClr val="bg1">
                    <a:lumMod val="65000"/>
                  </a:schemeClr>
                </a:solidFill>
                <a:latin typeface="Calibri" charset="0"/>
                <a:ea typeface="Calibri" charset="0"/>
                <a:cs typeface="Calibri" charset="0"/>
              </a:rPr>
              <a:t>EGI.eu</a:t>
            </a:r>
            <a:r>
              <a:rPr lang="en-US" b="1" i="1" dirty="0">
                <a:solidFill>
                  <a:schemeClr val="bg1">
                    <a:lumMod val="65000"/>
                  </a:schemeClr>
                </a:solidFill>
                <a:latin typeface="Calibri" charset="0"/>
                <a:ea typeface="Calibri" charset="0"/>
                <a:cs typeface="Calibri" charset="0"/>
              </a:rPr>
              <a:t>)</a:t>
            </a:r>
            <a:endParaRPr lang="en-US" b="1"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Service Availability and Continuity </a:t>
            </a:r>
            <a:r>
              <a:rPr lang="en-US" b="1" dirty="0" smtClean="0">
                <a:latin typeface="Calibri" charset="0"/>
                <a:ea typeface="Calibri" charset="0"/>
                <a:cs typeface="Calibri" charset="0"/>
              </a:rPr>
              <a:t>Management </a:t>
            </a:r>
            <a:r>
              <a:rPr lang="en-US" dirty="0" smtClean="0">
                <a:latin typeface="Calibri" charset="0"/>
                <a:ea typeface="Calibri" charset="0"/>
                <a:cs typeface="Calibri" charset="0"/>
              </a:rPr>
              <a:t>and </a:t>
            </a:r>
            <a:r>
              <a:rPr lang="en-US" b="1" dirty="0">
                <a:latin typeface="Calibri" charset="0"/>
                <a:ea typeface="Calibri" charset="0"/>
                <a:cs typeface="Calibri" charset="0"/>
              </a:rPr>
              <a:t>Capacity Management</a:t>
            </a:r>
          </a:p>
          <a:p>
            <a:pPr>
              <a:spcBef>
                <a:spcPts val="300"/>
              </a:spcBef>
              <a:spcAft>
                <a:spcPts val="300"/>
              </a:spcAft>
            </a:pPr>
            <a:r>
              <a:rPr lang="en-US" dirty="0" smtClean="0">
                <a:latin typeface="Calibri" charset="0"/>
                <a:ea typeface="Calibri" charset="0"/>
                <a:cs typeface="Calibri" charset="0"/>
              </a:rPr>
              <a:t>Processes for monitoring service status and performance (availability and reliability) and capacity usage, as provided by SPs.  Identifying any under-performance and following up, according to defined procedures.</a:t>
            </a:r>
            <a:endParaRPr lang="en-US" dirty="0">
              <a:latin typeface="Calibri" charset="0"/>
              <a:ea typeface="Calibri" charset="0"/>
              <a:cs typeface="Calibri" charset="0"/>
            </a:endParaRPr>
          </a:p>
          <a:p>
            <a:pPr>
              <a:spcBef>
                <a:spcPts val="300"/>
              </a:spcBef>
              <a:spcAft>
                <a:spcPts val="300"/>
              </a:spcAft>
            </a:pPr>
            <a:endParaRPr lang="en-US" sz="2000"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6112950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9</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4.4 ISM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a:t>
            </a:r>
            <a:r>
              <a:rPr lang="en-US" b="1" i="1" dirty="0">
                <a:solidFill>
                  <a:schemeClr val="bg1">
                    <a:lumMod val="65000"/>
                  </a:schemeClr>
                </a:solidFill>
                <a:latin typeface="Calibri" charset="0"/>
                <a:ea typeface="Calibri" charset="0"/>
                <a:cs typeface="Calibri" charset="0"/>
              </a:rPr>
              <a:t>David Kelsey, STFC)</a:t>
            </a:r>
          </a:p>
          <a:p>
            <a:pPr marL="0" indent="0">
              <a:spcBef>
                <a:spcPts val="300"/>
              </a:spcBef>
              <a:spcAft>
                <a:spcPts val="300"/>
              </a:spcAft>
              <a:buNone/>
            </a:pPr>
            <a:r>
              <a:rPr lang="en-US" b="1" dirty="0" smtClean="0">
                <a:latin typeface="Calibri" charset="0"/>
                <a:ea typeface="Calibri" charset="0"/>
                <a:cs typeface="Calibri" charset="0"/>
              </a:rPr>
              <a:t>Information </a:t>
            </a:r>
            <a:r>
              <a:rPr lang="en-US" b="1" dirty="0">
                <a:latin typeface="Calibri" charset="0"/>
                <a:ea typeface="Calibri" charset="0"/>
                <a:cs typeface="Calibri" charset="0"/>
              </a:rPr>
              <a:t>Security Management</a:t>
            </a:r>
          </a:p>
          <a:p>
            <a:pPr>
              <a:spcBef>
                <a:spcPts val="300"/>
              </a:spcBef>
              <a:spcAft>
                <a:spcPts val="300"/>
              </a:spcAft>
            </a:pPr>
            <a:r>
              <a:rPr lang="en-US" sz="2000" dirty="0" smtClean="0">
                <a:latin typeface="Calibri" charset="0"/>
                <a:ea typeface="Calibri" charset="0"/>
                <a:cs typeface="Calibri" charset="0"/>
              </a:rPr>
              <a:t>Develop, maintaining of policies/procedures across the federation to ensure consistent and coordinated security operations of services, covering:</a:t>
            </a:r>
          </a:p>
          <a:p>
            <a:pPr lvl="1">
              <a:spcBef>
                <a:spcPts val="300"/>
              </a:spcBef>
              <a:spcAft>
                <a:spcPts val="300"/>
              </a:spcAft>
            </a:pPr>
            <a:r>
              <a:rPr lang="en-US" sz="2000" dirty="0" smtClean="0">
                <a:latin typeface="Calibri" charset="0"/>
                <a:ea typeface="Calibri" charset="0"/>
                <a:cs typeface="Calibri" charset="0"/>
              </a:rPr>
              <a:t>operational, incident response policies</a:t>
            </a:r>
          </a:p>
          <a:p>
            <a:pPr lvl="1">
              <a:spcBef>
                <a:spcPts val="300"/>
              </a:spcBef>
              <a:spcAft>
                <a:spcPts val="300"/>
              </a:spcAft>
            </a:pPr>
            <a:r>
              <a:rPr lang="en-US" sz="2000" dirty="0" smtClean="0">
                <a:latin typeface="Calibri" charset="0"/>
                <a:ea typeface="Calibri" charset="0"/>
                <a:cs typeface="Calibri" charset="0"/>
              </a:rPr>
              <a:t>responsibilities</a:t>
            </a:r>
          </a:p>
          <a:p>
            <a:pPr lvl="1">
              <a:spcBef>
                <a:spcPts val="300"/>
              </a:spcBef>
              <a:spcAft>
                <a:spcPts val="300"/>
              </a:spcAft>
            </a:pPr>
            <a:r>
              <a:rPr lang="en-US" sz="2000" dirty="0" smtClean="0">
                <a:latin typeface="Calibri" charset="0"/>
                <a:ea typeface="Calibri" charset="0"/>
                <a:cs typeface="Calibri" charset="0"/>
              </a:rPr>
              <a:t>traceability, legal aspects and personal data protection</a:t>
            </a:r>
          </a:p>
          <a:p>
            <a:pPr>
              <a:spcBef>
                <a:spcPts val="300"/>
              </a:spcBef>
              <a:spcAft>
                <a:spcPts val="300"/>
              </a:spcAft>
            </a:pPr>
            <a:r>
              <a:rPr lang="en-US" sz="2000" dirty="0">
                <a:latin typeface="Calibri" charset="0"/>
                <a:ea typeface="Calibri" charset="0"/>
                <a:cs typeface="Calibri" charset="0"/>
              </a:rPr>
              <a:t>Coordination of </a:t>
            </a:r>
            <a:r>
              <a:rPr lang="en-US" sz="2000" dirty="0" smtClean="0">
                <a:latin typeface="Calibri" charset="0"/>
                <a:ea typeface="Calibri" charset="0"/>
                <a:cs typeface="Calibri" charset="0"/>
              </a:rPr>
              <a:t>an </a:t>
            </a:r>
            <a:r>
              <a:rPr lang="en-US" sz="2000" dirty="0" smtClean="0"/>
              <a:t>incident </a:t>
            </a:r>
            <a:r>
              <a:rPr lang="en-US" sz="2000" dirty="0"/>
              <a:t>response task force (IRTF</a:t>
            </a:r>
            <a:r>
              <a:rPr lang="en-US" sz="2000" dirty="0" smtClean="0"/>
              <a:t>)</a:t>
            </a:r>
          </a:p>
          <a:p>
            <a:pPr>
              <a:spcBef>
                <a:spcPts val="300"/>
              </a:spcBef>
              <a:spcAft>
                <a:spcPts val="300"/>
              </a:spcAft>
            </a:pPr>
            <a:r>
              <a:rPr lang="en-US" sz="2000" dirty="0" smtClean="0">
                <a:latin typeface="Calibri" charset="0"/>
                <a:ea typeface="Calibri" charset="0"/>
                <a:cs typeface="Calibri" charset="0"/>
              </a:rPr>
              <a:t>Provision of expertise in forensics and large scale incident coordination within the federated environment</a:t>
            </a:r>
          </a:p>
          <a:p>
            <a:pPr>
              <a:spcBef>
                <a:spcPts val="300"/>
              </a:spcBef>
              <a:spcAft>
                <a:spcPts val="300"/>
              </a:spcAft>
            </a:pPr>
            <a:r>
              <a:rPr lang="en-US" sz="2000" dirty="0" smtClean="0">
                <a:latin typeface="Calibri" charset="0"/>
                <a:ea typeface="Calibri" charset="0"/>
                <a:cs typeface="Calibri" charset="0"/>
              </a:rPr>
              <a:t>Build trust &amp; foster interoperability with external actors (other e-Infrastructures, RIs, international security groups)</a:t>
            </a:r>
            <a:endParaRPr lang="en-US" sz="2000" dirty="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6006854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1">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EMODnet_PPT_template" id="{94FD5FB4-A648-4C41-A45E-DC1B56821C8E}" vid="{6F891982-9957-D443-80E9-5627794D2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EOSCHub_PPT</Template>
  <TotalTime>6018</TotalTime>
  <Words>317</Words>
  <Application>Microsoft Macintosh PowerPoint</Application>
  <PresentationFormat>On-screen Show (4:3)</PresentationFormat>
  <Paragraphs>131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Presentation1</vt:lpstr>
      <vt:lpstr>EOSC-hub WP4 Kickoff</vt:lpstr>
      <vt:lpstr>WP4 Federated Services Management Overview</vt:lpstr>
      <vt:lpstr>WP4 Federated Services Management Overview</vt:lpstr>
      <vt:lpstr>Finance and logistics</vt:lpstr>
      <vt:lpstr>Task 4.1 Operations Coordination &amp; SUPPM</vt:lpstr>
      <vt:lpstr>Task 4.1 Operations Coordination &amp; SUPPM</vt:lpstr>
      <vt:lpstr>Task 4.2 Order &amp; CRM</vt:lpstr>
      <vt:lpstr>Task 4.3 SACM &amp; CAPM</vt:lpstr>
      <vt:lpstr>Task 4.4 ISM</vt:lpstr>
      <vt:lpstr>Task 4.5 ISRM and PM </vt:lpstr>
      <vt:lpstr>Task 4.6 CONFM, CHM and RDM</vt:lpstr>
      <vt:lpstr>WP4 Results and outputs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Sara</dc:creator>
  <cp:lastModifiedBy>Matthew Viljoen</cp:lastModifiedBy>
  <cp:revision>204</cp:revision>
  <dcterms:created xsi:type="dcterms:W3CDTF">2017-10-02T12:41:48Z</dcterms:created>
  <dcterms:modified xsi:type="dcterms:W3CDTF">2018-01-09T10:42:02Z</dcterms:modified>
</cp:coreProperties>
</file>