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13" r:id="rId2"/>
  </p:sldMasterIdLst>
  <p:notesMasterIdLst>
    <p:notesMasterId r:id="rId11"/>
  </p:notesMasterIdLst>
  <p:handoutMasterIdLst>
    <p:handoutMasterId r:id="rId12"/>
  </p:handoutMasterIdLst>
  <p:sldIdLst>
    <p:sldId id="256" r:id="rId3"/>
    <p:sldId id="622" r:id="rId4"/>
    <p:sldId id="628" r:id="rId5"/>
    <p:sldId id="629" r:id="rId6"/>
    <p:sldId id="631" r:id="rId7"/>
    <p:sldId id="623" r:id="rId8"/>
    <p:sldId id="625" r:id="rId9"/>
    <p:sldId id="632" r:id="rId10"/>
  </p:sldIdLst>
  <p:sldSz cx="9144000" cy="6858000" type="screen4x3"/>
  <p:notesSz cx="6669088" cy="9926638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D0D"/>
    <a:srgbClr val="00602B"/>
    <a:srgbClr val="000066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785" autoAdjust="0"/>
  </p:normalViewPr>
  <p:slideViewPr>
    <p:cSldViewPr>
      <p:cViewPr varScale="1">
        <p:scale>
          <a:sx n="73" d="100"/>
          <a:sy n="73" d="100"/>
        </p:scale>
        <p:origin x="11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08"/>
    </p:cViewPr>
  </p:sorterViewPr>
  <p:notesViewPr>
    <p:cSldViewPr>
      <p:cViewPr varScale="1">
        <p:scale>
          <a:sx n="64" d="100"/>
          <a:sy n="64" d="100"/>
        </p:scale>
        <p:origin x="217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0592B-CC45-40F7-8BA6-C45928D1E1B8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CF3D7-78D7-4A4F-8AE0-CD1B1411536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674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179466E-070E-44E6-9D24-52A2F3883376}" type="datetimeFigureOut">
              <a:rPr lang="it-IT"/>
              <a:pPr>
                <a:defRPr/>
              </a:pPr>
              <a:t>09/01/2018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8B3E09E-7C79-4D69-948F-F8192AD1257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33754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10288" y="6245225"/>
            <a:ext cx="2133600" cy="476250"/>
          </a:xfrm>
          <a:prstGeom prst="rect">
            <a:avLst/>
          </a:prstGeom>
        </p:spPr>
        <p:txBody>
          <a:bodyPr/>
          <a:lstStyle>
            <a:lvl1pPr algn="r">
              <a:defRPr lang="it-IT" altLang="it-IT" b="1" dirty="0"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780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10288" y="6245225"/>
            <a:ext cx="2133600" cy="476250"/>
          </a:xfrm>
          <a:prstGeom prst="rect">
            <a:avLst/>
          </a:prstGeom>
        </p:spPr>
        <p:txBody>
          <a:bodyPr/>
          <a:lstStyle>
            <a:lvl1pPr algn="r">
              <a:defRPr lang="it-IT" altLang="it-IT" b="1" dirty="0"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035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10288" y="6245225"/>
            <a:ext cx="2133600" cy="476250"/>
          </a:xfrm>
          <a:prstGeom prst="rect">
            <a:avLst/>
          </a:prstGeom>
        </p:spPr>
        <p:txBody>
          <a:bodyPr/>
          <a:lstStyle>
            <a:lvl1pPr algn="r">
              <a:defRPr lang="it-IT" altLang="it-IT" b="1" dirty="0"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21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10288" y="6245225"/>
            <a:ext cx="2133600" cy="476250"/>
          </a:xfrm>
          <a:prstGeom prst="rect">
            <a:avLst/>
          </a:prstGeom>
        </p:spPr>
        <p:txBody>
          <a:bodyPr/>
          <a:lstStyle>
            <a:lvl1pPr algn="r">
              <a:defRPr lang="it-IT" altLang="it-IT" b="1" dirty="0"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7194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10288" y="6245225"/>
            <a:ext cx="2133600" cy="476250"/>
          </a:xfrm>
          <a:prstGeom prst="rect">
            <a:avLst/>
          </a:prstGeom>
        </p:spPr>
        <p:txBody>
          <a:bodyPr/>
          <a:lstStyle>
            <a:lvl1pPr algn="r">
              <a:defRPr lang="it-IT" altLang="it-IT" b="1" dirty="0"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303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10288" y="6245225"/>
            <a:ext cx="2133600" cy="476250"/>
          </a:xfrm>
          <a:prstGeom prst="rect">
            <a:avLst/>
          </a:prstGeom>
        </p:spPr>
        <p:txBody>
          <a:bodyPr/>
          <a:lstStyle>
            <a:lvl1pPr algn="r">
              <a:defRPr lang="it-IT" altLang="it-IT" b="1" dirty="0"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7032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10288" y="6245225"/>
            <a:ext cx="2133600" cy="476250"/>
          </a:xfrm>
          <a:prstGeom prst="rect">
            <a:avLst/>
          </a:prstGeom>
        </p:spPr>
        <p:txBody>
          <a:bodyPr/>
          <a:lstStyle>
            <a:lvl1pPr algn="r">
              <a:defRPr lang="it-IT" altLang="it-IT" b="1" dirty="0"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9039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9C16-E64E-41DA-8D69-B0D6DD14FCC7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33B1B1B-33F5-4B07-8DB1-F19E26ADCF0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701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9C16-E64E-41DA-8D69-B0D6DD14FCC7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33B1B1B-33F5-4B07-8DB1-F19E26ADCF0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422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9C16-E64E-41DA-8D69-B0D6DD14FCC7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33B1B1B-33F5-4B07-8DB1-F19E26ADCF0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556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9C16-E64E-41DA-8D69-B0D6DD14FCC7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33B1B1B-33F5-4B07-8DB1-F19E26ADCF0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313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10288" y="6245225"/>
            <a:ext cx="2133600" cy="476250"/>
          </a:xfrm>
          <a:prstGeom prst="rect">
            <a:avLst/>
          </a:prstGeom>
        </p:spPr>
        <p:txBody>
          <a:bodyPr/>
          <a:lstStyle>
            <a:lvl1pPr algn="r">
              <a:defRPr lang="it-IT" altLang="it-IT" b="1" dirty="0"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122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9C16-E64E-41DA-8D69-B0D6DD14FCC7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33B1B1B-33F5-4B07-8DB1-F19E26ADCF0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328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9C16-E64E-41DA-8D69-B0D6DD14FCC7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33B1B1B-33F5-4B07-8DB1-F19E26ADCF0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2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9C16-E64E-41DA-8D69-B0D6DD14FCC7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33B1B1B-33F5-4B07-8DB1-F19E26ADCF0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781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9C16-E64E-41DA-8D69-B0D6DD14FCC7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33B1B1B-33F5-4B07-8DB1-F19E26ADCF0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845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9C16-E64E-41DA-8D69-B0D6DD14FCC7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33B1B1B-33F5-4B07-8DB1-F19E26ADCF0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4873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9C16-E64E-41DA-8D69-B0D6DD14FCC7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33B1B1B-33F5-4B07-8DB1-F19E26ADCF0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720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9C16-E64E-41DA-8D69-B0D6DD14FCC7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33B1B1B-33F5-4B07-8DB1-F19E26ADCF0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788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10288" y="6245225"/>
            <a:ext cx="2133600" cy="476250"/>
          </a:xfrm>
          <a:prstGeom prst="rect">
            <a:avLst/>
          </a:prstGeom>
        </p:spPr>
        <p:txBody>
          <a:bodyPr/>
          <a:lstStyle>
            <a:lvl1pPr algn="r">
              <a:defRPr lang="it-IT" altLang="it-IT" b="1" dirty="0"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9964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10288" y="6245225"/>
            <a:ext cx="2133600" cy="476250"/>
          </a:xfrm>
          <a:prstGeom prst="rect">
            <a:avLst/>
          </a:prstGeom>
        </p:spPr>
        <p:txBody>
          <a:bodyPr/>
          <a:lstStyle>
            <a:lvl1pPr algn="r">
              <a:defRPr lang="it-IT" altLang="it-IT" b="1" dirty="0"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1289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43213" y="6265863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10288" y="6245225"/>
            <a:ext cx="2133600" cy="476250"/>
          </a:xfrm>
          <a:prstGeom prst="rect">
            <a:avLst/>
          </a:prstGeom>
        </p:spPr>
        <p:txBody>
          <a:bodyPr/>
          <a:lstStyle>
            <a:lvl1pPr algn="r">
              <a:defRPr lang="it-IT" altLang="it-IT" b="1" dirty="0"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586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10288" y="6245225"/>
            <a:ext cx="2133600" cy="476250"/>
          </a:xfrm>
          <a:prstGeom prst="rect">
            <a:avLst/>
          </a:prstGeom>
        </p:spPr>
        <p:txBody>
          <a:bodyPr/>
          <a:lstStyle>
            <a:lvl1pPr algn="r">
              <a:defRPr lang="it-IT" altLang="it-IT" b="1" dirty="0"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462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10288" y="6245225"/>
            <a:ext cx="2133600" cy="476250"/>
          </a:xfrm>
          <a:prstGeom prst="rect">
            <a:avLst/>
          </a:prstGeom>
        </p:spPr>
        <p:txBody>
          <a:bodyPr/>
          <a:lstStyle>
            <a:lvl1pPr algn="r">
              <a:defRPr lang="it-IT" altLang="it-IT" b="1" dirty="0"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855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10288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lang="it-IT" altLang="it-IT" dirty="0"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003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10288" y="6245225"/>
            <a:ext cx="2133600" cy="476250"/>
          </a:xfrm>
          <a:prstGeom prst="rect">
            <a:avLst/>
          </a:prstGeom>
        </p:spPr>
        <p:txBody>
          <a:bodyPr/>
          <a:lstStyle>
            <a:lvl1pPr algn="r">
              <a:defRPr lang="it-IT" altLang="it-IT" b="1" dirty="0"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040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pic>
        <p:nvPicPr>
          <p:cNvPr id="2" name="Picture 7" descr="CINECALOGO2008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5949950"/>
            <a:ext cx="70643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 descr="logo-sca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4075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110288" y="6245225"/>
            <a:ext cx="2133600" cy="476250"/>
          </a:xfrm>
          <a:prstGeom prst="rect">
            <a:avLst/>
          </a:prstGeom>
        </p:spPr>
        <p:txBody>
          <a:bodyPr/>
          <a:lstStyle>
            <a:lvl1pPr algn="r">
              <a:defRPr lang="it-IT" altLang="it-IT" b="1" dirty="0"/>
            </a:lvl1pPr>
          </a:lstStyle>
          <a:p>
            <a:pPr>
              <a:defRPr/>
            </a:pP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12" r:id="rId3"/>
    <p:sldLayoutId id="2147484025" r:id="rId4"/>
    <p:sldLayoutId id="2147484003" r:id="rId5"/>
    <p:sldLayoutId id="2147484026" r:id="rId6"/>
    <p:sldLayoutId id="2147484004" r:id="rId7"/>
    <p:sldLayoutId id="2147484027" r:id="rId8"/>
    <p:sldLayoutId id="2147484005" r:id="rId9"/>
    <p:sldLayoutId id="2147484006" r:id="rId10"/>
    <p:sldLayoutId id="2147484007" r:id="rId11"/>
    <p:sldLayoutId id="2147484008" r:id="rId12"/>
    <p:sldLayoutId id="2147484009" r:id="rId13"/>
    <p:sldLayoutId id="2147484010" r:id="rId14"/>
    <p:sldLayoutId id="2147484011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49C16-E64E-41DA-8D69-B0D6DD14FCC7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110288" y="6245225"/>
            <a:ext cx="2133600" cy="476250"/>
          </a:xfrm>
          <a:prstGeom prst="rect">
            <a:avLst/>
          </a:prstGeom>
        </p:spPr>
        <p:txBody>
          <a:bodyPr/>
          <a:lstStyle>
            <a:lvl1pPr algn="r">
              <a:defRPr lang="it-IT" altLang="it-IT" b="1" dirty="0"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127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268413"/>
            <a:ext cx="8642350" cy="2160587"/>
          </a:xfrm>
        </p:spPr>
        <p:txBody>
          <a:bodyPr anchor="ctr"/>
          <a:lstStyle/>
          <a:p>
            <a:pPr algn="r" eaLnBrk="1" hangingPunct="1"/>
            <a:r>
              <a:rPr lang="en-US" altLang="it-IT" sz="4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EOSC HUB</a:t>
            </a:r>
            <a:br>
              <a:rPr lang="en-US" altLang="it-IT" sz="4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it-IT" sz="4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Task 4.2: Orders and CRM</a:t>
            </a:r>
            <a:endParaRPr lang="it-IT" altLang="it-IT" sz="4400" dirty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720" y="4941168"/>
            <a:ext cx="5472608" cy="1296144"/>
          </a:xfrm>
        </p:spPr>
        <p:txBody>
          <a:bodyPr/>
          <a:lstStyle/>
          <a:p>
            <a:pPr algn="l" eaLnBrk="1" hangingPunct="1"/>
            <a:r>
              <a:rPr lang="en-US" altLang="it-IT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Giovanni Morelli</a:t>
            </a:r>
          </a:p>
          <a:p>
            <a:pPr algn="l" eaLnBrk="1" hangingPunct="1"/>
            <a:r>
              <a:rPr lang="en-US" altLang="it-IT" dirty="0" err="1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Cineca</a:t>
            </a:r>
            <a:endParaRPr lang="en-US" altLang="it-IT" dirty="0" smtClean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/>
            <a:r>
              <a:rPr lang="en-US" altLang="it-IT" sz="14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g.morelli@cineca.it </a:t>
            </a:r>
          </a:p>
          <a:p>
            <a:pPr algn="r" eaLnBrk="1" hangingPunct="1"/>
            <a:endParaRPr lang="en-US" altLang="it-IT" dirty="0" smtClean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340" name="Picture 7" descr="sx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1663"/>
            <a:ext cx="1147763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961964" y="6581001"/>
            <a:ext cx="56521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EOSC-hub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kick-off meeting 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9-12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January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2018, Science Park -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Amsterdam</a:t>
            </a:r>
            <a:endParaRPr lang="it-IT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9964" y="241165"/>
            <a:ext cx="7772400" cy="1081087"/>
          </a:xfrm>
        </p:spPr>
        <p:txBody>
          <a:bodyPr anchor="ctr"/>
          <a:lstStyle/>
          <a:p>
            <a:pPr algn="r" eaLnBrk="1" hangingPunct="1"/>
            <a:r>
              <a:rPr lang="en-US" altLang="it-IT" sz="3200" dirty="0" smtClean="0">
                <a:solidFill>
                  <a:srgbClr val="002060"/>
                </a:solidFill>
                <a:latin typeface="Verdana" panose="020B0604030504040204" pitchFamily="34" charset="0"/>
              </a:rPr>
              <a:t>WP4:</a:t>
            </a:r>
            <a:r>
              <a:rPr lang="it-IT" sz="3200" dirty="0"/>
              <a:t> </a:t>
            </a:r>
            <a:r>
              <a:rPr lang="it-IT" sz="3200" dirty="0" err="1">
                <a:solidFill>
                  <a:srgbClr val="002060"/>
                </a:solidFill>
              </a:rPr>
              <a:t>Federated</a:t>
            </a:r>
            <a:r>
              <a:rPr lang="it-IT" sz="3200" dirty="0">
                <a:solidFill>
                  <a:srgbClr val="002060"/>
                </a:solidFill>
              </a:rPr>
              <a:t> service </a:t>
            </a:r>
            <a:r>
              <a:rPr lang="it-IT" sz="3200" dirty="0" err="1" smtClean="0">
                <a:solidFill>
                  <a:srgbClr val="002060"/>
                </a:solidFill>
              </a:rPr>
              <a:t>mng</a:t>
            </a:r>
            <a:r>
              <a:rPr lang="en-US" altLang="it-IT" sz="3200" dirty="0" smtClean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endParaRPr lang="en-US" altLang="it-IT" sz="3200" dirty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1700808"/>
            <a:ext cx="9144000" cy="477053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it-IT" sz="1600" b="1" dirty="0" smtClean="0"/>
              <a:t>WP4 </a:t>
            </a:r>
            <a:r>
              <a:rPr lang="it-IT" sz="1600" dirty="0" smtClean="0"/>
              <a:t>WP leader Matthew </a:t>
            </a:r>
            <a:r>
              <a:rPr lang="it-IT" sz="1600" dirty="0" err="1" smtClean="0"/>
              <a:t>Viljoen</a:t>
            </a:r>
            <a:endParaRPr lang="it-IT" sz="1600" dirty="0"/>
          </a:p>
          <a:p>
            <a:pPr>
              <a:lnSpc>
                <a:spcPct val="200000"/>
              </a:lnSpc>
            </a:pPr>
            <a:r>
              <a:rPr lang="it-IT" sz="1600" dirty="0" smtClean="0"/>
              <a:t>	Task 4.1 </a:t>
            </a:r>
            <a:r>
              <a:rPr lang="it-IT" sz="1600" dirty="0" err="1" smtClean="0"/>
              <a:t>Coordination</a:t>
            </a:r>
            <a:r>
              <a:rPr lang="it-IT" sz="1600" dirty="0"/>
              <a:t>-</a:t>
            </a:r>
            <a:r>
              <a:rPr lang="it-IT" sz="1600" dirty="0" smtClean="0"/>
              <a:t>EGI </a:t>
            </a:r>
            <a:r>
              <a:rPr lang="it-IT" sz="1600" dirty="0"/>
              <a:t>Foundation Matthew </a:t>
            </a:r>
            <a:r>
              <a:rPr lang="it-IT" sz="1600" dirty="0" err="1" smtClean="0"/>
              <a:t>Viljoen</a:t>
            </a:r>
            <a:endParaRPr lang="it-IT" sz="1600" dirty="0"/>
          </a:p>
          <a:p>
            <a:pPr>
              <a:lnSpc>
                <a:spcPct val="200000"/>
              </a:lnSpc>
            </a:pPr>
            <a:r>
              <a:rPr lang="it-IT" sz="1600" dirty="0"/>
              <a:t>	</a:t>
            </a:r>
            <a:r>
              <a:rPr lang="it-IT" sz="1600" dirty="0" smtClean="0"/>
              <a:t>Task </a:t>
            </a:r>
            <a:r>
              <a:rPr lang="it-IT" sz="1600" b="1" dirty="0" smtClean="0"/>
              <a:t>4.2 </a:t>
            </a:r>
            <a:r>
              <a:rPr lang="it-IT" sz="1600" b="1" dirty="0" err="1" smtClean="0"/>
              <a:t>Orders</a:t>
            </a:r>
            <a:r>
              <a:rPr lang="it-IT" sz="1600" b="1" dirty="0" smtClean="0"/>
              <a:t> </a:t>
            </a:r>
            <a:r>
              <a:rPr lang="it-IT" sz="1600" b="1" dirty="0"/>
              <a:t>&amp;</a:t>
            </a:r>
            <a:r>
              <a:rPr lang="it-IT" sz="1600" b="1" dirty="0" smtClean="0"/>
              <a:t> CRM - CINECA </a:t>
            </a:r>
            <a:r>
              <a:rPr lang="it-IT" sz="1600" b="1" dirty="0"/>
              <a:t>Giovanni </a:t>
            </a:r>
            <a:r>
              <a:rPr lang="it-IT" sz="1600" b="1" dirty="0" smtClean="0"/>
              <a:t>Morelli</a:t>
            </a:r>
            <a:endParaRPr lang="it-IT" sz="1600" b="1" dirty="0"/>
          </a:p>
          <a:p>
            <a:pPr>
              <a:lnSpc>
                <a:spcPct val="200000"/>
              </a:lnSpc>
            </a:pPr>
            <a:r>
              <a:rPr lang="it-IT" sz="1600" dirty="0" smtClean="0"/>
              <a:t>	Task 4.3 </a:t>
            </a:r>
            <a:r>
              <a:rPr lang="it-IT" sz="1600" dirty="0"/>
              <a:t>Service </a:t>
            </a:r>
            <a:r>
              <a:rPr lang="it-IT" sz="1600" dirty="0" err="1"/>
              <a:t>Availability</a:t>
            </a:r>
            <a:r>
              <a:rPr lang="it-IT" sz="1600" dirty="0"/>
              <a:t>, </a:t>
            </a:r>
            <a:r>
              <a:rPr lang="it-IT" sz="1600" dirty="0" err="1"/>
              <a:t>Continuity</a:t>
            </a:r>
            <a:r>
              <a:rPr lang="it-IT" sz="1600" dirty="0"/>
              <a:t> and </a:t>
            </a:r>
            <a:r>
              <a:rPr lang="it-IT" sz="1600" dirty="0" err="1"/>
              <a:t>Capacity</a:t>
            </a:r>
            <a:r>
              <a:rPr lang="it-IT" sz="1600" dirty="0"/>
              <a:t> Management/Alessandro </a:t>
            </a:r>
            <a:r>
              <a:rPr lang="it-IT" sz="1600" dirty="0" smtClean="0"/>
              <a:t>Paolini</a:t>
            </a:r>
            <a:endParaRPr lang="it-IT" sz="1600" dirty="0"/>
          </a:p>
          <a:p>
            <a:pPr>
              <a:lnSpc>
                <a:spcPct val="200000"/>
              </a:lnSpc>
            </a:pPr>
            <a:r>
              <a:rPr lang="it-IT" sz="1600" dirty="0" smtClean="0"/>
              <a:t>	Task 4.4 Security-STFC </a:t>
            </a:r>
            <a:r>
              <a:rPr lang="it-IT" sz="1600" dirty="0"/>
              <a:t>David </a:t>
            </a:r>
            <a:r>
              <a:rPr lang="it-IT" sz="1600" dirty="0" err="1" smtClean="0"/>
              <a:t>Kelsey</a:t>
            </a:r>
            <a:endParaRPr lang="it-IT" sz="1600" dirty="0"/>
          </a:p>
          <a:p>
            <a:pPr>
              <a:lnSpc>
                <a:spcPct val="200000"/>
              </a:lnSpc>
            </a:pPr>
            <a:r>
              <a:rPr lang="it-IT" sz="1600" dirty="0" smtClean="0"/>
              <a:t>	Task 4.5 </a:t>
            </a:r>
            <a:r>
              <a:rPr lang="it-IT" sz="1600" dirty="0" err="1"/>
              <a:t>Incident</a:t>
            </a:r>
            <a:r>
              <a:rPr lang="it-IT" sz="1600" dirty="0"/>
              <a:t> </a:t>
            </a:r>
            <a:r>
              <a:rPr lang="it-IT" sz="1600" dirty="0" err="1" smtClean="0"/>
              <a:t>mgm</a:t>
            </a:r>
            <a:r>
              <a:rPr lang="it-IT" sz="1600" dirty="0"/>
              <a:t>-</a:t>
            </a:r>
            <a:r>
              <a:rPr lang="it-IT" sz="1600" dirty="0" smtClean="0"/>
              <a:t>BSC </a:t>
            </a:r>
            <a:r>
              <a:rPr lang="it-IT" sz="1600" dirty="0"/>
              <a:t>David </a:t>
            </a:r>
            <a:r>
              <a:rPr lang="it-IT" sz="1600" dirty="0" err="1" smtClean="0"/>
              <a:t>Vicente</a:t>
            </a:r>
            <a:r>
              <a:rPr lang="it-IT" sz="1600" dirty="0" smtClean="0"/>
              <a:t>, </a:t>
            </a:r>
            <a:r>
              <a:rPr lang="it-IT" sz="1600" dirty="0" err="1"/>
              <a:t>D</a:t>
            </a:r>
            <a:r>
              <a:rPr lang="it-IT" sz="1600" dirty="0" err="1" smtClean="0"/>
              <a:t>eputy</a:t>
            </a:r>
            <a:r>
              <a:rPr lang="it-IT" sz="1600" dirty="0" smtClean="0"/>
              <a:t> </a:t>
            </a:r>
            <a:r>
              <a:rPr lang="it-IT" sz="1600" dirty="0"/>
              <a:t>leader Jorge </a:t>
            </a:r>
            <a:r>
              <a:rPr lang="it-IT" sz="1600" dirty="0" err="1" smtClean="0"/>
              <a:t>Rodriguez</a:t>
            </a:r>
            <a:endParaRPr lang="it-IT" sz="1600" dirty="0"/>
          </a:p>
          <a:p>
            <a:pPr>
              <a:lnSpc>
                <a:spcPct val="200000"/>
              </a:lnSpc>
            </a:pPr>
            <a:r>
              <a:rPr lang="it-IT" sz="1600" dirty="0" smtClean="0"/>
              <a:t>	Task 4.6 </a:t>
            </a:r>
            <a:r>
              <a:rPr lang="it-IT" sz="1600" dirty="0" err="1"/>
              <a:t>Configuration</a:t>
            </a:r>
            <a:r>
              <a:rPr lang="it-IT" sz="1600" dirty="0"/>
              <a:t> </a:t>
            </a:r>
            <a:r>
              <a:rPr lang="it-IT" sz="1600" dirty="0" err="1" smtClean="0"/>
              <a:t>mgm</a:t>
            </a:r>
            <a:r>
              <a:rPr lang="it-IT" sz="1600" dirty="0"/>
              <a:t>-</a:t>
            </a:r>
            <a:r>
              <a:rPr lang="it-IT" sz="1600" dirty="0" smtClean="0"/>
              <a:t>LIP </a:t>
            </a:r>
            <a:r>
              <a:rPr lang="it-IT" sz="1600" dirty="0"/>
              <a:t>João Pina </a:t>
            </a:r>
            <a:r>
              <a:rPr lang="it-IT" sz="1600" dirty="0" err="1" smtClean="0"/>
              <a:t>Deputy</a:t>
            </a:r>
            <a:r>
              <a:rPr lang="it-IT" sz="1600" dirty="0" smtClean="0"/>
              <a:t> leader: </a:t>
            </a:r>
            <a:r>
              <a:rPr lang="it-IT" sz="1600" dirty="0"/>
              <a:t>Pablo </a:t>
            </a:r>
            <a:r>
              <a:rPr lang="it-IT" sz="1600" dirty="0" err="1" smtClean="0"/>
              <a:t>Orviz</a:t>
            </a:r>
            <a:endParaRPr lang="it-IT" sz="1600" dirty="0"/>
          </a:p>
          <a:p>
            <a:pPr>
              <a:lnSpc>
                <a:spcPct val="200000"/>
              </a:lnSpc>
            </a:pPr>
            <a:r>
              <a:rPr lang="it-IT" sz="2000" dirty="0"/>
              <a:t/>
            </a:r>
            <a:br>
              <a:rPr lang="it-IT" sz="2000" dirty="0"/>
            </a:b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961964" y="6581001"/>
            <a:ext cx="56521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EOSC-hub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kick-off meeting 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9-12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January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2018, Science Park -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Amsterdam</a:t>
            </a:r>
            <a:endParaRPr lang="it-IT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7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9964" y="241165"/>
            <a:ext cx="7772400" cy="1081087"/>
          </a:xfrm>
        </p:spPr>
        <p:txBody>
          <a:bodyPr anchor="ctr"/>
          <a:lstStyle/>
          <a:p>
            <a:pPr algn="r" eaLnBrk="1" hangingPunct="1"/>
            <a:r>
              <a:rPr lang="it-IT" altLang="it-IT" sz="3200" dirty="0" smtClean="0">
                <a:solidFill>
                  <a:srgbClr val="002060"/>
                </a:solidFill>
                <a:latin typeface="Verdana" panose="020B0604030504040204" pitchFamily="34" charset="0"/>
              </a:rPr>
              <a:t>Task 4.2: </a:t>
            </a:r>
            <a:r>
              <a:rPr lang="it-IT" altLang="it-IT" sz="3200" dirty="0" err="1" smtClean="0">
                <a:solidFill>
                  <a:srgbClr val="00B050"/>
                </a:solidFill>
                <a:latin typeface="Verdana" panose="020B0604030504040204" pitchFamily="34" charset="0"/>
              </a:rPr>
              <a:t>Orders</a:t>
            </a:r>
            <a:r>
              <a:rPr lang="it-IT" altLang="it-IT" sz="3200" dirty="0" smtClean="0">
                <a:solidFill>
                  <a:srgbClr val="002060"/>
                </a:solidFill>
                <a:latin typeface="Verdana" panose="020B0604030504040204" pitchFamily="34" charset="0"/>
              </a:rPr>
              <a:t> &amp; </a:t>
            </a:r>
            <a:r>
              <a:rPr lang="it-IT" altLang="it-IT" sz="3200" dirty="0" smtClean="0">
                <a:solidFill>
                  <a:srgbClr val="C00000"/>
                </a:solidFill>
                <a:latin typeface="Verdana" panose="020B0604030504040204" pitchFamily="34" charset="0"/>
              </a:rPr>
              <a:t>CRM</a:t>
            </a:r>
            <a:endParaRPr lang="en-US" altLang="it-IT" sz="3200" dirty="0">
              <a:solidFill>
                <a:srgbClr val="C00000"/>
              </a:solidFill>
              <a:latin typeface="Verdana" panose="020B060403050404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95536" y="1305342"/>
            <a:ext cx="8536828" cy="341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602B"/>
                </a:solidFill>
                <a:latin typeface="TimesNewRomanPSMT"/>
              </a:rPr>
              <a:t>This task will manage orders from customers and their user communities. These orders are received via a </a:t>
            </a:r>
            <a:r>
              <a:rPr lang="en-US" dirty="0" smtClean="0">
                <a:solidFill>
                  <a:srgbClr val="00602B"/>
                </a:solidFill>
                <a:latin typeface="TimesNewRomanPSMT"/>
              </a:rPr>
              <a:t>consistent </a:t>
            </a:r>
            <a:r>
              <a:rPr lang="en-US" b="1" dirty="0" smtClean="0">
                <a:solidFill>
                  <a:srgbClr val="00602B"/>
                </a:solidFill>
                <a:latin typeface="TimesNewRomanPSMT"/>
              </a:rPr>
              <a:t>front </a:t>
            </a:r>
            <a:r>
              <a:rPr lang="en-US" b="1" dirty="0">
                <a:solidFill>
                  <a:srgbClr val="00602B"/>
                </a:solidFill>
                <a:latin typeface="TimesNewRomanPSMT"/>
              </a:rPr>
              <a:t>office platform </a:t>
            </a:r>
            <a:r>
              <a:rPr lang="en-US" dirty="0">
                <a:solidFill>
                  <a:srgbClr val="00602B"/>
                </a:solidFill>
                <a:latin typeface="TimesNewRomanPSMT"/>
              </a:rPr>
              <a:t>(e.g. a web </a:t>
            </a:r>
            <a:r>
              <a:rPr lang="en-US" dirty="0" smtClean="0">
                <a:solidFill>
                  <a:srgbClr val="00602B"/>
                </a:solidFill>
                <a:latin typeface="TimesNewRomanPSMT"/>
              </a:rPr>
              <a:t>marketplace</a:t>
            </a:r>
            <a:r>
              <a:rPr lang="en-US" dirty="0">
                <a:solidFill>
                  <a:srgbClr val="00602B"/>
                </a:solidFill>
                <a:latin typeface="TimesNewRomanPSMT"/>
              </a:rPr>
              <a:t>). Orders that can be </a:t>
            </a:r>
            <a:r>
              <a:rPr lang="en-US" b="1" dirty="0">
                <a:solidFill>
                  <a:srgbClr val="00602B"/>
                </a:solidFill>
                <a:latin typeface="TimesNewRomanPSMT"/>
              </a:rPr>
              <a:t>directly</a:t>
            </a:r>
            <a:r>
              <a:rPr lang="en-US" dirty="0">
                <a:solidFill>
                  <a:srgbClr val="00602B"/>
                </a:solidFill>
                <a:latin typeface="TimesNewRomanPSMT"/>
              </a:rPr>
              <a:t> handled by the front office platform will </a:t>
            </a:r>
            <a:r>
              <a:rPr lang="en-US" dirty="0" smtClean="0">
                <a:solidFill>
                  <a:srgbClr val="00602B"/>
                </a:solidFill>
                <a:latin typeface="TimesNewRomanPSMT"/>
              </a:rPr>
              <a:t>be processed </a:t>
            </a:r>
            <a:r>
              <a:rPr lang="en-US" dirty="0">
                <a:solidFill>
                  <a:srgbClr val="00602B"/>
                </a:solidFill>
                <a:latin typeface="TimesNewRomanPSMT"/>
              </a:rPr>
              <a:t>with </a:t>
            </a:r>
            <a:r>
              <a:rPr lang="en-US" b="1" dirty="0">
                <a:solidFill>
                  <a:srgbClr val="00602B"/>
                </a:solidFill>
                <a:latin typeface="TimesNewRomanPSMT"/>
              </a:rPr>
              <a:t>standard SLAs</a:t>
            </a:r>
            <a:r>
              <a:rPr lang="en-US" dirty="0">
                <a:solidFill>
                  <a:srgbClr val="00602B"/>
                </a:solidFill>
                <a:latin typeface="TimesNewRomanPSMT"/>
              </a:rPr>
              <a:t>; orders requesting </a:t>
            </a:r>
            <a:r>
              <a:rPr lang="en-US" b="1" dirty="0">
                <a:solidFill>
                  <a:srgbClr val="00602B"/>
                </a:solidFill>
                <a:latin typeface="TimesNewRomanPSMT"/>
              </a:rPr>
              <a:t>more sophisticated solutions </a:t>
            </a:r>
            <a:r>
              <a:rPr lang="en-US" dirty="0">
                <a:solidFill>
                  <a:srgbClr val="00602B"/>
                </a:solidFill>
                <a:latin typeface="TimesNewRomanPSMT"/>
              </a:rPr>
              <a:t>will be handled by the </a:t>
            </a:r>
            <a:r>
              <a:rPr lang="en-US" b="1" dirty="0">
                <a:solidFill>
                  <a:srgbClr val="00602B"/>
                </a:solidFill>
                <a:latin typeface="TimesNewRomanPSMT"/>
              </a:rPr>
              <a:t>individual </a:t>
            </a:r>
            <a:r>
              <a:rPr lang="en-US" b="1" dirty="0" smtClean="0">
                <a:solidFill>
                  <a:srgbClr val="00602B"/>
                </a:solidFill>
                <a:latin typeface="TimesNewRomanPSMT"/>
              </a:rPr>
              <a:t>service providers</a:t>
            </a:r>
            <a:r>
              <a:rPr lang="en-US" dirty="0">
                <a:solidFill>
                  <a:srgbClr val="00602B"/>
                </a:solidFill>
                <a:latin typeface="TimesNewRomanPSMT"/>
              </a:rPr>
              <a:t>. In this second case the goal of the order management activity in the project is to integrate with the </a:t>
            </a:r>
            <a:r>
              <a:rPr lang="en-US" dirty="0" smtClean="0">
                <a:solidFill>
                  <a:srgbClr val="00602B"/>
                </a:solidFill>
                <a:latin typeface="TimesNewRomanPSMT"/>
              </a:rPr>
              <a:t>existing processes </a:t>
            </a:r>
            <a:r>
              <a:rPr lang="en-US" dirty="0">
                <a:solidFill>
                  <a:srgbClr val="00602B"/>
                </a:solidFill>
                <a:latin typeface="TimesNewRomanPSMT"/>
              </a:rPr>
              <a:t>and streamline the </a:t>
            </a:r>
            <a:r>
              <a:rPr lang="en-US" b="1" dirty="0">
                <a:solidFill>
                  <a:srgbClr val="00602B"/>
                </a:solidFill>
                <a:latin typeface="TimesNewRomanPSMT"/>
              </a:rPr>
              <a:t>information exchange</a:t>
            </a:r>
            <a:r>
              <a:rPr lang="en-US" dirty="0">
                <a:solidFill>
                  <a:srgbClr val="00602B"/>
                </a:solidFill>
                <a:latin typeface="TimesNewRomanPSMT"/>
              </a:rPr>
              <a:t>. The orders will be tracked by a </a:t>
            </a:r>
            <a:r>
              <a:rPr lang="en-US" b="1" dirty="0">
                <a:solidFill>
                  <a:srgbClr val="00602B"/>
                </a:solidFill>
                <a:latin typeface="TimesNewRomanPSMT"/>
              </a:rPr>
              <a:t>ticketing system</a:t>
            </a:r>
            <a:r>
              <a:rPr lang="en-US" dirty="0" smtClean="0">
                <a:solidFill>
                  <a:srgbClr val="00602B"/>
                </a:solidFill>
                <a:latin typeface="TimesNewRomanPSMT"/>
              </a:rPr>
              <a:t>.</a:t>
            </a:r>
          </a:p>
        </p:txBody>
      </p:sp>
      <p:sp>
        <p:nvSpPr>
          <p:cNvPr id="3" name="Rettangolo 2"/>
          <p:cNvSpPr/>
          <p:nvPr/>
        </p:nvSpPr>
        <p:spPr>
          <a:xfrm>
            <a:off x="439072" y="4857380"/>
            <a:ext cx="8493291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  <a:latin typeface="TimesNewRomanPSMT"/>
              </a:rPr>
              <a:t>In the after-sale,</a:t>
            </a:r>
            <a:r>
              <a:rPr lang="en-US" dirty="0">
                <a:solidFill>
                  <a:srgbClr val="C00000"/>
                </a:solidFill>
              </a:rPr>
              <a:t> the task will continue to maintain the communication with the customer to collect, among other activities, customer </a:t>
            </a:r>
            <a:r>
              <a:rPr lang="it-IT" dirty="0" err="1">
                <a:solidFill>
                  <a:srgbClr val="C00000"/>
                </a:solidFill>
              </a:rPr>
              <a:t>satisfaction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surveys</a:t>
            </a:r>
            <a:r>
              <a:rPr lang="it-IT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5" name="Rettangolo 4"/>
          <p:cNvSpPr/>
          <p:nvPr/>
        </p:nvSpPr>
        <p:spPr>
          <a:xfrm>
            <a:off x="1961964" y="6581001"/>
            <a:ext cx="56521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EOSC-hub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kick-off meeting 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9-12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January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2018, Science Park -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Amsterdam</a:t>
            </a:r>
            <a:endParaRPr lang="it-IT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14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9964" y="241165"/>
            <a:ext cx="7772400" cy="1081087"/>
          </a:xfrm>
        </p:spPr>
        <p:txBody>
          <a:bodyPr anchor="ctr"/>
          <a:lstStyle/>
          <a:p>
            <a:pPr algn="r" eaLnBrk="1" hangingPunct="1"/>
            <a:r>
              <a:rPr lang="it-IT" altLang="it-IT" sz="3200" dirty="0" smtClean="0">
                <a:solidFill>
                  <a:srgbClr val="002060"/>
                </a:solidFill>
                <a:latin typeface="Verdana" panose="020B0604030504040204" pitchFamily="34" charset="0"/>
              </a:rPr>
              <a:t>Task 4.2: </a:t>
            </a:r>
            <a:r>
              <a:rPr lang="it-IT" altLang="it-IT" sz="3200" dirty="0" err="1" smtClean="0">
                <a:solidFill>
                  <a:srgbClr val="002060"/>
                </a:solidFill>
                <a:latin typeface="Verdana" panose="020B0604030504040204" pitchFamily="34" charset="0"/>
              </a:rPr>
              <a:t>Orders</a:t>
            </a:r>
            <a:r>
              <a:rPr lang="it-IT" altLang="it-IT" sz="3200" dirty="0" smtClean="0">
                <a:solidFill>
                  <a:srgbClr val="002060"/>
                </a:solidFill>
                <a:latin typeface="Verdana" panose="020B0604030504040204" pitchFamily="34" charset="0"/>
              </a:rPr>
              <a:t> &amp; CRM</a:t>
            </a:r>
            <a:endParaRPr lang="en-US" altLang="it-IT" sz="3200" dirty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6" y="1124744"/>
            <a:ext cx="2253058" cy="156734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53864" y="2786443"/>
            <a:ext cx="23262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TimesNewRomanPSMT"/>
              </a:rPr>
              <a:t>Customers </a:t>
            </a:r>
            <a:r>
              <a:rPr lang="en-US" dirty="0">
                <a:latin typeface="TimesNewRomanPSMT"/>
              </a:rPr>
              <a:t>and their </a:t>
            </a:r>
            <a:endParaRPr lang="en-US" dirty="0" smtClean="0">
              <a:latin typeface="TimesNewRomanPSMT"/>
            </a:endParaRPr>
          </a:p>
          <a:p>
            <a:pPr algn="ctr"/>
            <a:r>
              <a:rPr lang="en-US" dirty="0" smtClean="0">
                <a:latin typeface="TimesNewRomanPSMT"/>
              </a:rPr>
              <a:t>user </a:t>
            </a:r>
            <a:r>
              <a:rPr lang="en-US" dirty="0">
                <a:latin typeface="TimesNewRomanPSMT"/>
              </a:rPr>
              <a:t>communities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022" y="1252196"/>
            <a:ext cx="2410472" cy="1607784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5938593" y="1684005"/>
            <a:ext cx="1492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NewRomanPSMT"/>
              </a:rPr>
              <a:t>Front Office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NewRomanPSMT"/>
              </a:rPr>
              <a:t>Platform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" name="Freccia a destra 5"/>
          <p:cNvSpPr/>
          <p:nvPr/>
        </p:nvSpPr>
        <p:spPr>
          <a:xfrm>
            <a:off x="2267744" y="1908416"/>
            <a:ext cx="1008112" cy="29644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 rot="5400000" flipV="1">
            <a:off x="4358321" y="3052743"/>
            <a:ext cx="519875" cy="29665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32" name="Picture 8" descr="Risultati immagini per orders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61009"/>
            <a:ext cx="1101396" cy="114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4230972" y="4441938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TimesNewRomanPSMT"/>
              </a:rPr>
              <a:t>Order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1103466" y="4511269"/>
            <a:ext cx="21723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TimesNewRomanPSMT"/>
              </a:rPr>
              <a:t>P</a:t>
            </a:r>
            <a:r>
              <a:rPr lang="en-US" b="1" dirty="0" smtClean="0">
                <a:latin typeface="TimesNewRomanPSMT"/>
              </a:rPr>
              <a:t>rocessed </a:t>
            </a:r>
          </a:p>
          <a:p>
            <a:pPr algn="ctr"/>
            <a:r>
              <a:rPr lang="en-US" dirty="0" smtClean="0">
                <a:latin typeface="TimesNewRomanPSMT"/>
              </a:rPr>
              <a:t>with </a:t>
            </a:r>
            <a:r>
              <a:rPr lang="en-US" dirty="0">
                <a:latin typeface="TimesNewRomanPSMT"/>
              </a:rPr>
              <a:t>standard SLAs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5342957" y="4488104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NewRomanPSMT"/>
              </a:rPr>
              <a:t>R</a:t>
            </a:r>
            <a:r>
              <a:rPr lang="en-US" b="1" dirty="0" smtClean="0">
                <a:latin typeface="TimesNewRomanPSMT"/>
              </a:rPr>
              <a:t>equesting </a:t>
            </a:r>
            <a:r>
              <a:rPr lang="en-US" dirty="0">
                <a:latin typeface="TimesNewRomanPSMT"/>
              </a:rPr>
              <a:t>more </a:t>
            </a:r>
            <a:endParaRPr lang="en-US" dirty="0" smtClean="0">
              <a:latin typeface="TimesNewRomanPSMT"/>
            </a:endParaRPr>
          </a:p>
          <a:p>
            <a:pPr algn="ctr"/>
            <a:r>
              <a:rPr lang="en-US" dirty="0" smtClean="0">
                <a:latin typeface="TimesNewRomanPSMT"/>
              </a:rPr>
              <a:t>sophisticated solutions*</a:t>
            </a:r>
            <a:endParaRPr lang="it-IT" dirty="0"/>
          </a:p>
        </p:txBody>
      </p:sp>
      <p:sp>
        <p:nvSpPr>
          <p:cNvPr id="17" name="Freccia a destra 16"/>
          <p:cNvSpPr/>
          <p:nvPr/>
        </p:nvSpPr>
        <p:spPr>
          <a:xfrm rot="8912746">
            <a:off x="3026952" y="3950411"/>
            <a:ext cx="1008112" cy="29644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destra 17"/>
          <p:cNvSpPr/>
          <p:nvPr/>
        </p:nvSpPr>
        <p:spPr>
          <a:xfrm rot="2184767">
            <a:off x="5136943" y="3944554"/>
            <a:ext cx="1008112" cy="29644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4648278" y="5485888"/>
            <a:ext cx="4532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NewRomanPSMT"/>
              </a:rPr>
              <a:t>Handled </a:t>
            </a:r>
            <a:r>
              <a:rPr lang="en-US" dirty="0">
                <a:latin typeface="TimesNewRomanPSMT"/>
              </a:rPr>
              <a:t>by the individual service providers</a:t>
            </a:r>
            <a:endParaRPr lang="it-IT" dirty="0"/>
          </a:p>
        </p:txBody>
      </p:sp>
      <p:sp>
        <p:nvSpPr>
          <p:cNvPr id="20" name="Freccia a destra 19"/>
          <p:cNvSpPr/>
          <p:nvPr/>
        </p:nvSpPr>
        <p:spPr>
          <a:xfrm rot="5400000" flipV="1">
            <a:off x="6600560" y="5203142"/>
            <a:ext cx="338008" cy="24692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347580" y="6025832"/>
            <a:ext cx="7766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NewRomanPSMT"/>
              </a:rPr>
              <a:t>*In </a:t>
            </a:r>
            <a:r>
              <a:rPr lang="en-US" sz="1400" dirty="0">
                <a:latin typeface="TimesNewRomanPSMT"/>
              </a:rPr>
              <a:t>this second case the goal of the order management activity in the project is to integrate with the existing processes and streamline the </a:t>
            </a:r>
            <a:r>
              <a:rPr lang="en-US" sz="1400" b="1" dirty="0">
                <a:solidFill>
                  <a:srgbClr val="FF0000"/>
                </a:solidFill>
                <a:latin typeface="TimesNewRomanPSMT"/>
              </a:rPr>
              <a:t>information exchange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1961964" y="6581001"/>
            <a:ext cx="56521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EOSC-hub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kick-off meeting 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9-12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January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2018, Science Park -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Amsterdam</a:t>
            </a:r>
            <a:endParaRPr lang="it-IT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9964" y="241165"/>
            <a:ext cx="7772400" cy="1081087"/>
          </a:xfrm>
        </p:spPr>
        <p:txBody>
          <a:bodyPr anchor="ctr"/>
          <a:lstStyle/>
          <a:p>
            <a:pPr algn="r" eaLnBrk="1" hangingPunct="1"/>
            <a:r>
              <a:rPr lang="it-IT" altLang="it-IT" sz="3200" dirty="0" smtClean="0">
                <a:solidFill>
                  <a:srgbClr val="002060"/>
                </a:solidFill>
                <a:latin typeface="Verdana" panose="020B0604030504040204" pitchFamily="34" charset="0"/>
              </a:rPr>
              <a:t>Task 4.2: </a:t>
            </a:r>
            <a:r>
              <a:rPr lang="it-IT" altLang="it-IT" sz="3200" dirty="0" err="1" smtClean="0">
                <a:solidFill>
                  <a:srgbClr val="002060"/>
                </a:solidFill>
                <a:latin typeface="Verdana" panose="020B0604030504040204" pitchFamily="34" charset="0"/>
              </a:rPr>
              <a:t>Orders</a:t>
            </a:r>
            <a:r>
              <a:rPr lang="it-IT" altLang="it-IT" sz="3200" dirty="0" smtClean="0">
                <a:solidFill>
                  <a:srgbClr val="002060"/>
                </a:solidFill>
                <a:latin typeface="Verdana" panose="020B0604030504040204" pitchFamily="34" charset="0"/>
              </a:rPr>
              <a:t> &amp; CRM</a:t>
            </a:r>
            <a:endParaRPr lang="en-US" altLang="it-IT" sz="3200" dirty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510674" y="4437112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NewRomanPSMT"/>
              </a:rPr>
              <a:t>The </a:t>
            </a:r>
            <a:r>
              <a:rPr lang="en-US" sz="2800" b="1" dirty="0">
                <a:solidFill>
                  <a:srgbClr val="FF0000"/>
                </a:solidFill>
                <a:latin typeface="TimesNewRomanPSMT"/>
              </a:rPr>
              <a:t>orders will be tracked by a ticketing </a:t>
            </a:r>
            <a:r>
              <a:rPr lang="en-US" sz="2800" b="1" dirty="0" smtClean="0">
                <a:solidFill>
                  <a:srgbClr val="FF0000"/>
                </a:solidFill>
                <a:latin typeface="TimesNewRomanPSMT"/>
              </a:rPr>
              <a:t>system</a:t>
            </a:r>
            <a:endParaRPr lang="it-IT" sz="2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22252"/>
            <a:ext cx="5484890" cy="28268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961964" y="6581001"/>
            <a:ext cx="56521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EOSC-hub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kick-off meeting 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9-12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January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2018, Science Park -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Amsterdam</a:t>
            </a:r>
            <a:endParaRPr lang="it-IT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4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9964" y="241165"/>
            <a:ext cx="7772400" cy="1081087"/>
          </a:xfrm>
        </p:spPr>
        <p:txBody>
          <a:bodyPr anchor="ctr"/>
          <a:lstStyle/>
          <a:p>
            <a:pPr algn="r" eaLnBrk="1" hangingPunct="1"/>
            <a:r>
              <a:rPr lang="en-US" altLang="it-IT" sz="3200" dirty="0" smtClean="0">
                <a:solidFill>
                  <a:srgbClr val="002060"/>
                </a:solidFill>
                <a:latin typeface="Verdana" panose="020B0604030504040204" pitchFamily="34" charset="0"/>
              </a:rPr>
              <a:t>CRM: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Customer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Relationship</a:t>
            </a:r>
            <a:r>
              <a:rPr lang="it-IT" sz="3200" dirty="0" smtClean="0">
                <a:solidFill>
                  <a:srgbClr val="002060"/>
                </a:solidFill>
              </a:rPr>
              <a:t> Management</a:t>
            </a:r>
            <a:r>
              <a:rPr lang="en-US" altLang="it-IT" sz="3200" dirty="0" smtClean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endParaRPr lang="en-US" altLang="it-IT" sz="3200" dirty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265232" y="2721203"/>
            <a:ext cx="7965464" cy="1253061"/>
            <a:chOff x="107504" y="1268760"/>
            <a:chExt cx="7965464" cy="1253061"/>
          </a:xfrm>
        </p:grpSpPr>
        <p:sp>
          <p:nvSpPr>
            <p:cNvPr id="2" name="Rettangolo 1"/>
            <p:cNvSpPr/>
            <p:nvPr/>
          </p:nvSpPr>
          <p:spPr>
            <a:xfrm>
              <a:off x="107504" y="1268760"/>
              <a:ext cx="5472608" cy="8720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/>
                <a:t>I</a:t>
              </a:r>
              <a:r>
                <a:rPr lang="en-US" dirty="0" smtClean="0"/>
                <a:t>s </a:t>
              </a:r>
              <a:r>
                <a:rPr lang="en-US" dirty="0"/>
                <a:t>an approach to manage a company's interaction </a:t>
              </a:r>
              <a:endParaRPr lang="en-US" dirty="0" smtClean="0"/>
            </a:p>
            <a:p>
              <a:pPr algn="ctr">
                <a:lnSpc>
                  <a:spcPct val="150000"/>
                </a:lnSpc>
              </a:pPr>
              <a:r>
                <a:rPr lang="en-US" dirty="0" smtClean="0"/>
                <a:t>with </a:t>
              </a:r>
              <a:r>
                <a:rPr lang="en-US" b="1" i="1" dirty="0">
                  <a:solidFill>
                    <a:srgbClr val="C00000"/>
                  </a:solidFill>
                </a:rPr>
                <a:t>current</a:t>
              </a:r>
              <a:r>
                <a:rPr lang="en-US" dirty="0">
                  <a:solidFill>
                    <a:srgbClr val="C00000"/>
                  </a:solidFill>
                </a:rPr>
                <a:t> </a:t>
              </a:r>
              <a:r>
                <a:rPr lang="en-US" dirty="0"/>
                <a:t>and </a:t>
              </a:r>
              <a:r>
                <a:rPr lang="en-US" b="1" i="1" dirty="0">
                  <a:solidFill>
                    <a:srgbClr val="C00000"/>
                  </a:solidFill>
                </a:rPr>
                <a:t>potential</a:t>
              </a:r>
              <a:r>
                <a:rPr lang="en-US" dirty="0">
                  <a:solidFill>
                    <a:srgbClr val="C00000"/>
                  </a:solidFill>
                </a:rPr>
                <a:t> </a:t>
              </a:r>
              <a:r>
                <a:rPr lang="en-US" dirty="0"/>
                <a:t>customers</a:t>
              </a:r>
              <a:endParaRPr lang="it-IT" dirty="0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3032408" y="2244822"/>
              <a:ext cx="504056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https://en.wikipedia.org/wiki/Customer_relationship_management</a:t>
              </a:r>
            </a:p>
          </p:txBody>
        </p:sp>
      </p:grpSp>
      <p:grpSp>
        <p:nvGrpSpPr>
          <p:cNvPr id="3" name="Gruppo 2"/>
          <p:cNvGrpSpPr/>
          <p:nvPr/>
        </p:nvGrpSpPr>
        <p:grpSpPr>
          <a:xfrm>
            <a:off x="611560" y="4365104"/>
            <a:ext cx="7488832" cy="1248178"/>
            <a:chOff x="395536" y="3068960"/>
            <a:chExt cx="7488832" cy="1248178"/>
          </a:xfrm>
        </p:grpSpPr>
        <p:sp>
          <p:nvSpPr>
            <p:cNvPr id="7" name="Rettangolo 6"/>
            <p:cNvSpPr/>
            <p:nvPr/>
          </p:nvSpPr>
          <p:spPr>
            <a:xfrm>
              <a:off x="395536" y="3068960"/>
              <a:ext cx="727280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81000" indent="-381000">
                <a:lnSpc>
                  <a:spcPct val="150000"/>
                </a:lnSpc>
              </a:pPr>
              <a:r>
                <a:rPr lang="en-US" altLang="it-IT" dirty="0" smtClean="0"/>
                <a:t>“Strategy </a:t>
              </a:r>
              <a:r>
                <a:rPr lang="en-US" altLang="it-IT" dirty="0"/>
                <a:t>used to learn more about customers’ needs </a:t>
              </a:r>
              <a:r>
                <a:rPr lang="en-US" altLang="it-IT" dirty="0" smtClean="0"/>
                <a:t>and behaviors </a:t>
              </a:r>
              <a:r>
                <a:rPr lang="en-US" altLang="it-IT" dirty="0"/>
                <a:t>in order to develop stronger relationships with them</a:t>
              </a:r>
              <a:r>
                <a:rPr lang="en-US" altLang="it-IT" dirty="0" smtClean="0"/>
                <a:t>”</a:t>
              </a:r>
              <a:endParaRPr lang="en-US" altLang="it-IT" sz="1200" dirty="0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2843808" y="4077072"/>
              <a:ext cx="5040560" cy="240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81000" indent="-381000" algn="ctr">
                <a:lnSpc>
                  <a:spcPct val="80000"/>
                </a:lnSpc>
              </a:pPr>
              <a:r>
                <a:rPr lang="en-US" altLang="it-IT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http://guide.darwinmag.com/technology/enterprise/crm/index.html?</a:t>
              </a:r>
            </a:p>
          </p:txBody>
        </p:sp>
      </p:grpSp>
      <p:sp>
        <p:nvSpPr>
          <p:cNvPr id="9" name="Rettangolo 8"/>
          <p:cNvSpPr/>
          <p:nvPr/>
        </p:nvSpPr>
        <p:spPr>
          <a:xfrm>
            <a:off x="274075" y="1612794"/>
            <a:ext cx="806489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NewRomanPSMT"/>
              </a:rPr>
              <a:t>In the after-sale,</a:t>
            </a:r>
            <a:r>
              <a:rPr lang="en-US" dirty="0"/>
              <a:t> the task will continue to maintain the communication with the customer to </a:t>
            </a:r>
            <a:r>
              <a:rPr lang="en-US" b="1" dirty="0"/>
              <a:t>collect</a:t>
            </a:r>
            <a:r>
              <a:rPr lang="en-US" dirty="0"/>
              <a:t>, among other activities, </a:t>
            </a:r>
            <a:r>
              <a:rPr lang="en-US" b="1" dirty="0"/>
              <a:t>customer </a:t>
            </a:r>
            <a:r>
              <a:rPr lang="it-IT" b="1" dirty="0" err="1"/>
              <a:t>satisfaction</a:t>
            </a:r>
            <a:r>
              <a:rPr lang="it-IT" b="1" dirty="0"/>
              <a:t> </a:t>
            </a:r>
            <a:r>
              <a:rPr lang="it-IT" b="1" dirty="0" err="1"/>
              <a:t>surveys</a:t>
            </a:r>
            <a:r>
              <a:rPr lang="it-IT" dirty="0"/>
              <a:t>.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961964" y="6581001"/>
            <a:ext cx="56521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EOSC-hub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kick-off meeting 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9-12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January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2018, Science Park -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Amsterdam</a:t>
            </a:r>
            <a:endParaRPr lang="it-IT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0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9964" y="241165"/>
            <a:ext cx="7772400" cy="1081087"/>
          </a:xfrm>
        </p:spPr>
        <p:txBody>
          <a:bodyPr anchor="ctr"/>
          <a:lstStyle/>
          <a:p>
            <a:pPr algn="r" eaLnBrk="1" hangingPunct="1"/>
            <a:r>
              <a:rPr lang="en-US" altLang="it-IT" sz="3200" dirty="0" smtClean="0">
                <a:solidFill>
                  <a:srgbClr val="002060"/>
                </a:solidFill>
                <a:latin typeface="Verdana" panose="020B0604030504040204" pitchFamily="34" charset="0"/>
              </a:rPr>
              <a:t>CRM: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Customer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Relationship</a:t>
            </a:r>
            <a:r>
              <a:rPr lang="it-IT" sz="3200" dirty="0" smtClean="0">
                <a:solidFill>
                  <a:srgbClr val="002060"/>
                </a:solidFill>
              </a:rPr>
              <a:t> Management</a:t>
            </a:r>
            <a:r>
              <a:rPr lang="en-US" altLang="it-IT" sz="3200" dirty="0" smtClean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endParaRPr lang="en-US" altLang="it-IT" sz="3200" dirty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3568" y="1268760"/>
            <a:ext cx="824879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it-IT" b="1" dirty="0" smtClean="0"/>
              <a:t>Acquiring New Relationships</a:t>
            </a:r>
          </a:p>
          <a:p>
            <a:pPr lvl="1" algn="l" eaLnBrk="1" hangingPunct="1">
              <a:lnSpc>
                <a:spcPct val="150000"/>
              </a:lnSpc>
            </a:pPr>
            <a:r>
              <a:rPr lang="en-US" altLang="it-IT" sz="1800" dirty="0" smtClean="0"/>
              <a:t>You acquire new customers by promoting your company’s product and service leadership.</a:t>
            </a:r>
          </a:p>
          <a:p>
            <a:pPr marL="285750" indent="-285750" algn="l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it-IT" b="1" dirty="0" smtClean="0"/>
              <a:t>Enhancing Existing Relationships</a:t>
            </a:r>
          </a:p>
          <a:p>
            <a:pPr lvl="1" algn="l" eaLnBrk="1" hangingPunct="1">
              <a:lnSpc>
                <a:spcPct val="150000"/>
              </a:lnSpc>
            </a:pPr>
            <a:r>
              <a:rPr lang="en-US" altLang="it-IT" sz="1800" dirty="0" smtClean="0"/>
              <a:t>You enhance the relationship by encouraging excellence in cross-selling and up-selling, thereby deepening and broadening the relationship.</a:t>
            </a:r>
          </a:p>
          <a:p>
            <a:pPr marL="285750" indent="-285750" algn="l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it-IT" b="1" dirty="0" smtClean="0"/>
              <a:t>Retaining Customer Relationships</a:t>
            </a:r>
          </a:p>
          <a:p>
            <a:pPr lvl="1" algn="l" eaLnBrk="1" hangingPunct="1">
              <a:lnSpc>
                <a:spcPct val="150000"/>
              </a:lnSpc>
            </a:pPr>
            <a:r>
              <a:rPr lang="en-US" altLang="it-IT" sz="1800" dirty="0" smtClean="0"/>
              <a:t>Retention focuses on service adaptability – delivering not what the market wants but what customers want.</a:t>
            </a:r>
            <a:endParaRPr lang="en-GB" altLang="it-IT" sz="1800" dirty="0" smtClean="0"/>
          </a:p>
        </p:txBody>
      </p:sp>
      <p:sp>
        <p:nvSpPr>
          <p:cNvPr id="4" name="Rettangolo 3"/>
          <p:cNvSpPr/>
          <p:nvPr/>
        </p:nvSpPr>
        <p:spPr>
          <a:xfrm>
            <a:off x="1961964" y="6581001"/>
            <a:ext cx="56521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EOSC-hub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kick-off meeting 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9-12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January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2018, Science Park -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Amsterdam</a:t>
            </a:r>
            <a:endParaRPr lang="it-IT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23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9964" y="241165"/>
            <a:ext cx="7772400" cy="1081087"/>
          </a:xfrm>
        </p:spPr>
        <p:txBody>
          <a:bodyPr anchor="ctr"/>
          <a:lstStyle/>
          <a:p>
            <a:pPr algn="r" eaLnBrk="1" hangingPunct="1"/>
            <a:r>
              <a:rPr lang="it-IT" altLang="it-IT" sz="3200" dirty="0" smtClean="0">
                <a:solidFill>
                  <a:srgbClr val="002060"/>
                </a:solidFill>
                <a:latin typeface="Verdana" panose="020B0604030504040204" pitchFamily="34" charset="0"/>
              </a:rPr>
              <a:t>Task 4.2: task </a:t>
            </a:r>
            <a:r>
              <a:rPr lang="it-IT" altLang="it-IT" sz="3200" dirty="0" err="1" smtClean="0">
                <a:solidFill>
                  <a:srgbClr val="002060"/>
                </a:solidFill>
                <a:latin typeface="Verdana" panose="020B0604030504040204" pitchFamily="34" charset="0"/>
              </a:rPr>
              <a:t>highlights</a:t>
            </a:r>
            <a:endParaRPr lang="en-US" altLang="it-IT" sz="3200" dirty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67544" y="1317538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NewRomanPSMT"/>
              </a:rPr>
              <a:t>front office platform </a:t>
            </a:r>
            <a:endParaRPr lang="en-US" b="1" dirty="0" smtClean="0">
              <a:latin typeface="TimesNewRomanPSMT"/>
            </a:endParaRPr>
          </a:p>
          <a:p>
            <a:r>
              <a:rPr lang="en-US" dirty="0" smtClean="0">
                <a:latin typeface="TimesNewRomanPSMT"/>
              </a:rPr>
              <a:t>(</a:t>
            </a:r>
            <a:r>
              <a:rPr lang="en-US" dirty="0">
                <a:latin typeface="TimesNewRomanPSMT"/>
              </a:rPr>
              <a:t>e.g. a web </a:t>
            </a:r>
            <a:r>
              <a:rPr lang="en-US" dirty="0" smtClean="0">
                <a:latin typeface="TimesNewRomanPSMT"/>
              </a:rPr>
              <a:t>marketplace)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467544" y="2225545"/>
            <a:ext cx="3390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NewRomanPSMT"/>
              </a:rPr>
              <a:t>more sophisticated solutions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4850054" y="2275367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NewRomanPSMT"/>
              </a:rPr>
              <a:t>individual service providers</a:t>
            </a:r>
            <a:endParaRPr lang="it-IT" b="1" dirty="0"/>
          </a:p>
        </p:txBody>
      </p:sp>
      <p:sp>
        <p:nvSpPr>
          <p:cNvPr id="5" name="Rettangolo 4"/>
          <p:cNvSpPr/>
          <p:nvPr/>
        </p:nvSpPr>
        <p:spPr>
          <a:xfrm>
            <a:off x="4270598" y="3926460"/>
            <a:ext cx="2582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NewRomanPSMT"/>
              </a:rPr>
              <a:t>information exchange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63537" y="4008847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NewRomanPSMT"/>
              </a:rPr>
              <a:t>ticketing system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454359" y="5415712"/>
            <a:ext cx="7632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communication with the customer </a:t>
            </a:r>
            <a:r>
              <a:rPr lang="en-US" dirty="0" smtClean="0"/>
              <a:t> to </a:t>
            </a:r>
            <a:r>
              <a:rPr lang="en-US" b="1" dirty="0" smtClean="0"/>
              <a:t>collect</a:t>
            </a:r>
            <a:r>
              <a:rPr lang="en-US" dirty="0"/>
              <a:t>, among other activities, </a:t>
            </a:r>
            <a:r>
              <a:rPr lang="en-US" b="1" dirty="0"/>
              <a:t>customer </a:t>
            </a:r>
            <a:r>
              <a:rPr lang="it-IT" b="1" dirty="0" err="1"/>
              <a:t>satisfaction</a:t>
            </a:r>
            <a:r>
              <a:rPr lang="it-IT" b="1" dirty="0"/>
              <a:t> </a:t>
            </a:r>
            <a:r>
              <a:rPr lang="it-IT" b="1" dirty="0" err="1"/>
              <a:t>surveys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3319569" y="1499737"/>
            <a:ext cx="3453189" cy="584775"/>
          </a:xfrm>
          <a:prstGeom prst="rect">
            <a:avLst/>
          </a:prstGeom>
          <a:solidFill>
            <a:srgbClr val="C00D0D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600" dirty="0" smtClean="0">
                <a:latin typeface="TimesNewRomanPSMT"/>
              </a:rPr>
              <a:t>Already available solutions or new ?</a:t>
            </a:r>
          </a:p>
          <a:p>
            <a:r>
              <a:rPr lang="en-US" sz="1600" dirty="0" smtClean="0">
                <a:latin typeface="TimesNewRomanPSMT"/>
              </a:rPr>
              <a:t>Centre, people,… </a:t>
            </a:r>
            <a:endParaRPr lang="it-IT" sz="1600" dirty="0"/>
          </a:p>
        </p:txBody>
      </p:sp>
      <p:sp>
        <p:nvSpPr>
          <p:cNvPr id="12" name="Rettangolo 11"/>
          <p:cNvSpPr/>
          <p:nvPr/>
        </p:nvSpPr>
        <p:spPr>
          <a:xfrm>
            <a:off x="467544" y="2555192"/>
            <a:ext cx="107273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TimesNewRomanPSMT"/>
              </a:rPr>
              <a:t>Service 1</a:t>
            </a:r>
            <a:endParaRPr lang="en-US" sz="1600" dirty="0">
              <a:latin typeface="TimesNewRomanPSMT"/>
            </a:endParaRPr>
          </a:p>
          <a:p>
            <a:r>
              <a:rPr lang="en-US" sz="1600" dirty="0" smtClean="0">
                <a:latin typeface="TimesNewRomanPSMT"/>
              </a:rPr>
              <a:t>Service 2</a:t>
            </a:r>
          </a:p>
          <a:p>
            <a:r>
              <a:rPr lang="en-US" sz="1600" dirty="0" smtClean="0">
                <a:latin typeface="TimesNewRomanPSMT"/>
              </a:rPr>
              <a:t>……</a:t>
            </a:r>
          </a:p>
          <a:p>
            <a:r>
              <a:rPr lang="en-US" sz="1600" dirty="0" smtClean="0">
                <a:latin typeface="TimesNewRomanPSMT"/>
              </a:rPr>
              <a:t>Service N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4850054" y="2618950"/>
            <a:ext cx="305724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TimesNewRomanPSMT"/>
              </a:rPr>
              <a:t>Service Provider 1-1,1-2,…1-J</a:t>
            </a:r>
            <a:endParaRPr lang="en-US" sz="1600" dirty="0">
              <a:latin typeface="TimesNewRomanPSMT"/>
            </a:endParaRPr>
          </a:p>
          <a:p>
            <a:r>
              <a:rPr lang="en-US" sz="1600" dirty="0" smtClean="0">
                <a:latin typeface="TimesNewRomanPSMT"/>
              </a:rPr>
              <a:t>Service Provider 2-1,2-2,…2-K</a:t>
            </a:r>
          </a:p>
          <a:p>
            <a:r>
              <a:rPr lang="en-US" sz="1600" dirty="0" smtClean="0">
                <a:latin typeface="TimesNewRomanPSMT"/>
              </a:rPr>
              <a:t>……</a:t>
            </a:r>
          </a:p>
          <a:p>
            <a:r>
              <a:rPr lang="en-US" sz="1600" dirty="0" smtClean="0">
                <a:latin typeface="TimesNewRomanPSMT"/>
              </a:rPr>
              <a:t>Service Provider N-1,N-2,…N-L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5561977" y="4270976"/>
            <a:ext cx="2826415" cy="584775"/>
          </a:xfrm>
          <a:prstGeom prst="rect">
            <a:avLst/>
          </a:prstGeom>
          <a:solidFill>
            <a:srgbClr val="C00D0D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600" dirty="0" smtClean="0">
                <a:latin typeface="TimesNewRomanPSMT"/>
              </a:rPr>
              <a:t>List of  available solutions: </a:t>
            </a:r>
          </a:p>
          <a:p>
            <a:r>
              <a:rPr lang="en-US" sz="1600" dirty="0" err="1" smtClean="0">
                <a:latin typeface="TimesNewRomanPSMT"/>
              </a:rPr>
              <a:t>mailinglist,Jira,Confluence</a:t>
            </a:r>
            <a:r>
              <a:rPr lang="en-US" sz="1600" dirty="0" smtClean="0">
                <a:latin typeface="TimesNewRomanPSMT"/>
              </a:rPr>
              <a:t>….</a:t>
            </a:r>
            <a:endParaRPr lang="en-US" sz="1600" dirty="0" smtClean="0">
              <a:latin typeface="TimesNewRomanPSMT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233349" y="4340943"/>
            <a:ext cx="2635658" cy="584775"/>
          </a:xfrm>
          <a:prstGeom prst="rect">
            <a:avLst/>
          </a:prstGeom>
          <a:solidFill>
            <a:srgbClr val="C00D0D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600" dirty="0" smtClean="0">
                <a:latin typeface="TimesNewRomanPSMT"/>
              </a:rPr>
              <a:t>List of  available solutions: </a:t>
            </a:r>
          </a:p>
          <a:p>
            <a:r>
              <a:rPr lang="en-US" sz="1600" dirty="0" smtClean="0">
                <a:latin typeface="TimesNewRomanPSMT"/>
              </a:rPr>
              <a:t>RT, Jira,…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4139952" y="5828051"/>
            <a:ext cx="3114955" cy="584775"/>
          </a:xfrm>
          <a:prstGeom prst="rect">
            <a:avLst/>
          </a:prstGeom>
          <a:solidFill>
            <a:srgbClr val="C00D0D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600" dirty="0" smtClean="0">
                <a:latin typeface="TimesNewRomanPSMT"/>
              </a:rPr>
              <a:t>Require a “company” </a:t>
            </a:r>
            <a:r>
              <a:rPr lang="en-US" sz="1600" dirty="0" err="1" smtClean="0">
                <a:latin typeface="TimesNewRomanPSMT"/>
              </a:rPr>
              <a:t>DataBase</a:t>
            </a:r>
            <a:r>
              <a:rPr lang="en-US" sz="1600" dirty="0" smtClean="0">
                <a:latin typeface="TimesNewRomanPSMT"/>
              </a:rPr>
              <a:t>:</a:t>
            </a:r>
          </a:p>
          <a:p>
            <a:r>
              <a:rPr lang="en-US" sz="1600" dirty="0" smtClean="0">
                <a:latin typeface="TimesNewRomanPSMT"/>
              </a:rPr>
              <a:t>Which solution </a:t>
            </a:r>
            <a:r>
              <a:rPr lang="en-US" sz="1600" dirty="0" smtClean="0">
                <a:latin typeface="TimesNewRomanPSMT"/>
              </a:rPr>
              <a:t> for CRM?</a:t>
            </a:r>
            <a:endParaRPr lang="en-US" sz="1600" dirty="0" smtClean="0">
              <a:latin typeface="TimesNewRomanPSMT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823946" y="985865"/>
            <a:ext cx="5800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TimesNewRomanPSMT"/>
              </a:rPr>
              <a:t>Lead: CINECA; </a:t>
            </a:r>
            <a:r>
              <a:rPr lang="it-IT" dirty="0" err="1">
                <a:solidFill>
                  <a:srgbClr val="FF0000"/>
                </a:solidFill>
                <a:latin typeface="TimesNewRomanPSMT"/>
              </a:rPr>
              <a:t>Participants</a:t>
            </a:r>
            <a:r>
              <a:rPr lang="it-IT" dirty="0">
                <a:solidFill>
                  <a:srgbClr val="FF0000"/>
                </a:solidFill>
                <a:latin typeface="TimesNewRomanPSMT"/>
              </a:rPr>
              <a:t>: MPG, EGI.eu, VUB</a:t>
            </a:r>
            <a:endParaRPr lang="it-IT" dirty="0"/>
          </a:p>
        </p:txBody>
      </p:sp>
      <p:sp>
        <p:nvSpPr>
          <p:cNvPr id="17" name="Rettangolo 16"/>
          <p:cNvSpPr/>
          <p:nvPr/>
        </p:nvSpPr>
        <p:spPr>
          <a:xfrm>
            <a:off x="1961964" y="6581001"/>
            <a:ext cx="56521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EOSC-hub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kick-off meeting 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9-12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January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2018, Science Park -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Amsterdam</a:t>
            </a:r>
            <a:endParaRPr lang="it-IT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55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AI_template_PRACE">
  <a:themeElements>
    <a:clrScheme name="SCAI_template_PRA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CAI_template_PRA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CAI_template_PRA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AI_template_PRA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AI_template_PRA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AI_template_PRA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AI_template_PRA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AI_template_PRA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AI_template_PRA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AI_template_PRA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AI_template_PRA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AI_template_PRA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AI_template_PRA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AI_template_PRA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SCAI_template_PRACE</Template>
  <TotalTime>13786</TotalTime>
  <Words>488</Words>
  <Application>Microsoft Office PowerPoint</Application>
  <PresentationFormat>Presentazione su schermo (4:3)</PresentationFormat>
  <Paragraphs>77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8</vt:i4>
      </vt:variant>
    </vt:vector>
  </HeadingPairs>
  <TitlesOfParts>
    <vt:vector size="17" baseType="lpstr">
      <vt:lpstr>Arial</vt:lpstr>
      <vt:lpstr>Arial</vt:lpstr>
      <vt:lpstr>Calibri</vt:lpstr>
      <vt:lpstr>Calibri Light</vt:lpstr>
      <vt:lpstr>TimesNewRomanPSMT</vt:lpstr>
      <vt:lpstr>Verdana</vt:lpstr>
      <vt:lpstr>Wingdings</vt:lpstr>
      <vt:lpstr>SCAI_template_PRACE</vt:lpstr>
      <vt:lpstr>Personalizza struttura</vt:lpstr>
      <vt:lpstr>EOSC HUB Task 4.2: Orders and CRM</vt:lpstr>
      <vt:lpstr>WP4: Federated service mng </vt:lpstr>
      <vt:lpstr>Task 4.2: Orders &amp; CRM</vt:lpstr>
      <vt:lpstr>Task 4.2: Orders &amp; CRM</vt:lpstr>
      <vt:lpstr>Task 4.2: Orders &amp; CRM</vt:lpstr>
      <vt:lpstr>CRM: Customer Relationship Management </vt:lpstr>
      <vt:lpstr>CRM: Customer Relationship Management </vt:lpstr>
      <vt:lpstr>Task 4.2: task highlights</vt:lpstr>
    </vt:vector>
  </TitlesOfParts>
  <Company>CINECA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</dc:title>
  <dc:creator>cineca</dc:creator>
  <cp:lastModifiedBy>Morelli Giovanni</cp:lastModifiedBy>
  <cp:revision>954</cp:revision>
  <dcterms:created xsi:type="dcterms:W3CDTF">2014-02-26T13:20:27Z</dcterms:created>
  <dcterms:modified xsi:type="dcterms:W3CDTF">2018-01-09T11:00:29Z</dcterms:modified>
</cp:coreProperties>
</file>