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65" r:id="rId3"/>
    <p:sldId id="266" r:id="rId4"/>
    <p:sldId id="267" r:id="rId5"/>
    <p:sldId id="268" r:id="rId6"/>
    <p:sldId id="269" r:id="rId7"/>
    <p:sldId id="257" r:id="rId8"/>
    <p:sldId id="264" r:id="rId9"/>
    <p:sldId id="258" r:id="rId10"/>
    <p:sldId id="259" r:id="rId11"/>
    <p:sldId id="270" r:id="rId12"/>
    <p:sldId id="261" r:id="rId13"/>
    <p:sldId id="262" r:id="rId14"/>
    <p:sldId id="263"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30"/>
  </p:normalViewPr>
  <p:slideViewPr>
    <p:cSldViewPr>
      <p:cViewPr varScale="1">
        <p:scale>
          <a:sx n="87" d="100"/>
          <a:sy n="87" d="100"/>
        </p:scale>
        <p:origin x="2112"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4356B-F15E-4386-AF56-C1C8AD6F441A}" type="datetimeFigureOut">
              <a:rPr lang="en-GB" smtClean="0"/>
              <a:t>09/01/2018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D3DBC-C0AE-44F0-B74D-CD1D7E9E776C}" type="slidenum">
              <a:rPr lang="en-GB" smtClean="0"/>
              <a:t>‹#›</a:t>
            </a:fld>
            <a:endParaRPr lang="en-GB"/>
          </a:p>
        </p:txBody>
      </p:sp>
    </p:spTree>
    <p:extLst>
      <p:ext uri="{BB962C8B-B14F-4D97-AF65-F5344CB8AC3E}">
        <p14:creationId xmlns:p14="http://schemas.microsoft.com/office/powerpoint/2010/main" val="147218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D3DBC-C0AE-44F0-B74D-CD1D7E9E776C}" type="slidenum">
              <a:rPr lang="en-GB" smtClean="0"/>
              <a:t>7</a:t>
            </a:fld>
            <a:endParaRPr lang="en-GB"/>
          </a:p>
        </p:txBody>
      </p:sp>
    </p:spTree>
    <p:extLst>
      <p:ext uri="{BB962C8B-B14F-4D97-AF65-F5344CB8AC3E}">
        <p14:creationId xmlns:p14="http://schemas.microsoft.com/office/powerpoint/2010/main" val="112806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406753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3758342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425049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158142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2849192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9/01/2018</a:t>
            </a:r>
            <a:endParaRPr lang="en-GB"/>
          </a:p>
        </p:txBody>
      </p:sp>
      <p:sp>
        <p:nvSpPr>
          <p:cNvPr id="6" name="Footer Placeholder 5"/>
          <p:cNvSpPr>
            <a:spLocks noGrp="1"/>
          </p:cNvSpPr>
          <p:nvPr>
            <p:ph type="ftr" sz="quarter" idx="11"/>
          </p:nvPr>
        </p:nvSpPr>
        <p:spPr/>
        <p:txBody>
          <a:bodyPr/>
          <a:lstStyle/>
          <a:p>
            <a:r>
              <a:rPr lang="en-GB" smtClean="0"/>
              <a:t>Kelsey, EOSC-hub T4.4</a:t>
            </a:r>
            <a:endParaRPr lang="en-GB"/>
          </a:p>
        </p:txBody>
      </p:sp>
      <p:sp>
        <p:nvSpPr>
          <p:cNvPr id="7" name="Slide Number Placeholder 6"/>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345696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GB" smtClean="0"/>
              <a:t>9/01/2018</a:t>
            </a:r>
            <a:endParaRPr lang="en-GB"/>
          </a:p>
        </p:txBody>
      </p:sp>
      <p:sp>
        <p:nvSpPr>
          <p:cNvPr id="8" name="Footer Placeholder 7"/>
          <p:cNvSpPr>
            <a:spLocks noGrp="1"/>
          </p:cNvSpPr>
          <p:nvPr>
            <p:ph type="ftr" sz="quarter" idx="11"/>
          </p:nvPr>
        </p:nvSpPr>
        <p:spPr/>
        <p:txBody>
          <a:bodyPr/>
          <a:lstStyle/>
          <a:p>
            <a:r>
              <a:rPr lang="en-GB" smtClean="0"/>
              <a:t>Kelsey, EOSC-hub T4.4</a:t>
            </a:r>
            <a:endParaRPr lang="en-GB"/>
          </a:p>
        </p:txBody>
      </p:sp>
      <p:sp>
        <p:nvSpPr>
          <p:cNvPr id="9" name="Slide Number Placeholder 8"/>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164153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t>9/01/2018</a:t>
            </a:r>
            <a:endParaRPr lang="en-GB"/>
          </a:p>
        </p:txBody>
      </p:sp>
      <p:sp>
        <p:nvSpPr>
          <p:cNvPr id="4" name="Footer Placeholder 3"/>
          <p:cNvSpPr>
            <a:spLocks noGrp="1"/>
          </p:cNvSpPr>
          <p:nvPr>
            <p:ph type="ftr" sz="quarter" idx="11"/>
          </p:nvPr>
        </p:nvSpPr>
        <p:spPr/>
        <p:txBody>
          <a:bodyPr/>
          <a:lstStyle/>
          <a:p>
            <a:r>
              <a:rPr lang="en-GB" smtClean="0"/>
              <a:t>Kelsey, EOSC-hub T4.4</a:t>
            </a:r>
            <a:endParaRPr lang="en-GB"/>
          </a:p>
        </p:txBody>
      </p:sp>
      <p:sp>
        <p:nvSpPr>
          <p:cNvPr id="5" name="Slide Number Placeholder 4"/>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243372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9/01/2018</a:t>
            </a:r>
            <a:endParaRPr lang="en-GB"/>
          </a:p>
        </p:txBody>
      </p:sp>
      <p:sp>
        <p:nvSpPr>
          <p:cNvPr id="3" name="Footer Placeholder 2"/>
          <p:cNvSpPr>
            <a:spLocks noGrp="1"/>
          </p:cNvSpPr>
          <p:nvPr>
            <p:ph type="ftr" sz="quarter" idx="11"/>
          </p:nvPr>
        </p:nvSpPr>
        <p:spPr/>
        <p:txBody>
          <a:bodyPr/>
          <a:lstStyle/>
          <a:p>
            <a:r>
              <a:rPr lang="en-GB" smtClean="0"/>
              <a:t>Kelsey, EOSC-hub T4.4</a:t>
            </a:r>
            <a:endParaRPr lang="en-GB"/>
          </a:p>
        </p:txBody>
      </p:sp>
      <p:sp>
        <p:nvSpPr>
          <p:cNvPr id="4" name="Slide Number Placeholder 3"/>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298178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9/01/2018</a:t>
            </a:r>
            <a:endParaRPr lang="en-GB"/>
          </a:p>
        </p:txBody>
      </p:sp>
      <p:sp>
        <p:nvSpPr>
          <p:cNvPr id="6" name="Footer Placeholder 5"/>
          <p:cNvSpPr>
            <a:spLocks noGrp="1"/>
          </p:cNvSpPr>
          <p:nvPr>
            <p:ph type="ftr" sz="quarter" idx="11"/>
          </p:nvPr>
        </p:nvSpPr>
        <p:spPr/>
        <p:txBody>
          <a:bodyPr/>
          <a:lstStyle/>
          <a:p>
            <a:r>
              <a:rPr lang="en-GB" smtClean="0"/>
              <a:t>Kelsey, EOSC-hub T4.4</a:t>
            </a:r>
            <a:endParaRPr lang="en-GB"/>
          </a:p>
        </p:txBody>
      </p:sp>
      <p:sp>
        <p:nvSpPr>
          <p:cNvPr id="7" name="Slide Number Placeholder 6"/>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136715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9/01/2018</a:t>
            </a:r>
            <a:endParaRPr lang="en-GB"/>
          </a:p>
        </p:txBody>
      </p:sp>
      <p:sp>
        <p:nvSpPr>
          <p:cNvPr id="6" name="Footer Placeholder 5"/>
          <p:cNvSpPr>
            <a:spLocks noGrp="1"/>
          </p:cNvSpPr>
          <p:nvPr>
            <p:ph type="ftr" sz="quarter" idx="11"/>
          </p:nvPr>
        </p:nvSpPr>
        <p:spPr/>
        <p:txBody>
          <a:bodyPr/>
          <a:lstStyle/>
          <a:p>
            <a:r>
              <a:rPr lang="en-GB" smtClean="0"/>
              <a:t>Kelsey, EOSC-hub T4.4</a:t>
            </a:r>
            <a:endParaRPr lang="en-GB"/>
          </a:p>
        </p:txBody>
      </p:sp>
      <p:sp>
        <p:nvSpPr>
          <p:cNvPr id="7" name="Slide Number Placeholder 6"/>
          <p:cNvSpPr>
            <a:spLocks noGrp="1"/>
          </p:cNvSpPr>
          <p:nvPr>
            <p:ph type="sldNum" sz="quarter" idx="12"/>
          </p:nvPr>
        </p:nvSpPr>
        <p:spPr/>
        <p:txBody>
          <a:bodyPr/>
          <a:lstStyle/>
          <a:p>
            <a:fld id="{BD1B51DC-6AB0-4ECC-A526-8831469422CC}" type="slidenum">
              <a:rPr lang="en-GB" smtClean="0"/>
              <a:t>‹#›</a:t>
            </a:fld>
            <a:endParaRPr lang="en-GB"/>
          </a:p>
        </p:txBody>
      </p:sp>
    </p:spTree>
    <p:extLst>
      <p:ext uri="{BB962C8B-B14F-4D97-AF65-F5344CB8AC3E}">
        <p14:creationId xmlns:p14="http://schemas.microsoft.com/office/powerpoint/2010/main" val="9865446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9/01/2018</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Kelsey, EOSC-hub T4.4</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B51DC-6AB0-4ECC-A526-8831469422CC}" type="slidenum">
              <a:rPr lang="en-GB" smtClean="0"/>
              <a:t>‹#›</a:t>
            </a:fld>
            <a:endParaRPr lang="en-GB"/>
          </a:p>
        </p:txBody>
      </p:sp>
    </p:spTree>
    <p:extLst>
      <p:ext uri="{BB962C8B-B14F-4D97-AF65-F5344CB8AC3E}">
        <p14:creationId xmlns:p14="http://schemas.microsoft.com/office/powerpoint/2010/main" val="2751754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EOSC-hub</a:t>
            </a:r>
            <a:br>
              <a:rPr lang="en-GB" dirty="0" smtClean="0"/>
            </a:br>
            <a:r>
              <a:rPr lang="en-GB" dirty="0" smtClean="0"/>
              <a:t>WP4.4 Security (ISM)</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David Kelsey</a:t>
            </a:r>
          </a:p>
          <a:p>
            <a:r>
              <a:rPr lang="en-GB" dirty="0" smtClean="0"/>
              <a:t>STFC</a:t>
            </a:r>
          </a:p>
          <a:p>
            <a:r>
              <a:rPr lang="en-GB" dirty="0" smtClean="0"/>
              <a:t>EOSC-hub Task Leaders, 9 Jan 2018</a:t>
            </a:r>
            <a:br>
              <a:rPr lang="en-GB" dirty="0" smtClean="0"/>
            </a:br>
            <a:r>
              <a:rPr lang="en-GB" dirty="0" smtClean="0"/>
              <a:t>Amsterdam</a:t>
            </a:r>
            <a:endParaRPr lang="en-GB" dirty="0"/>
          </a:p>
        </p:txBody>
      </p:sp>
    </p:spTree>
    <p:extLst>
      <p:ext uri="{BB962C8B-B14F-4D97-AF65-F5344CB8AC3E}">
        <p14:creationId xmlns:p14="http://schemas.microsoft.com/office/powerpoint/2010/main" val="4181005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T4.4 – plans for 1</a:t>
            </a:r>
            <a:r>
              <a:rPr lang="en-GB" baseline="30000" dirty="0" smtClean="0"/>
              <a:t>st</a:t>
            </a:r>
            <a:r>
              <a:rPr lang="en-GB" dirty="0" smtClean="0"/>
              <a:t> year</a:t>
            </a:r>
            <a:endParaRPr lang="en-GB" dirty="0"/>
          </a:p>
        </p:txBody>
      </p:sp>
      <p:sp>
        <p:nvSpPr>
          <p:cNvPr id="3" name="Content Placeholder 2"/>
          <p:cNvSpPr>
            <a:spLocks noGrp="1"/>
          </p:cNvSpPr>
          <p:nvPr>
            <p:ph idx="1"/>
          </p:nvPr>
        </p:nvSpPr>
        <p:spPr>
          <a:xfrm>
            <a:off x="457200" y="1196752"/>
            <a:ext cx="8229600" cy="4929411"/>
          </a:xfrm>
        </p:spPr>
        <p:txBody>
          <a:bodyPr>
            <a:noAutofit/>
          </a:bodyPr>
          <a:lstStyle/>
          <a:p>
            <a:r>
              <a:rPr lang="en-GB" sz="2400" dirty="0" smtClean="0"/>
              <a:t>During P1 </a:t>
            </a:r>
            <a:r>
              <a:rPr lang="mr-IN" sz="2400" dirty="0" smtClean="0"/>
              <a:t>–</a:t>
            </a:r>
            <a:r>
              <a:rPr lang="en-GB" sz="2400" dirty="0" smtClean="0"/>
              <a:t> main aims</a:t>
            </a:r>
          </a:p>
          <a:p>
            <a:pPr lvl="1"/>
            <a:r>
              <a:rPr lang="en-GB" sz="2000" dirty="0" smtClean="0"/>
              <a:t>Ongoing coordination of security operations (the day jobs!)</a:t>
            </a:r>
          </a:p>
          <a:p>
            <a:pPr lvl="1"/>
            <a:r>
              <a:rPr lang="en-GB" sz="2000" dirty="0" smtClean="0"/>
              <a:t>Ongoing collaboration with other security activities</a:t>
            </a:r>
          </a:p>
          <a:p>
            <a:pPr lvl="1"/>
            <a:r>
              <a:rPr lang="en-GB" sz="2000" dirty="0" smtClean="0"/>
              <a:t>Integration of EGI and EUDAT teams </a:t>
            </a:r>
            <a:r>
              <a:rPr lang="mr-IN" sz="2000" dirty="0" smtClean="0"/>
              <a:t>–</a:t>
            </a:r>
            <a:r>
              <a:rPr lang="en-GB" sz="2000" dirty="0" smtClean="0"/>
              <a:t> not full merger</a:t>
            </a:r>
          </a:p>
          <a:p>
            <a:pPr lvl="1"/>
            <a:r>
              <a:rPr lang="en-GB" sz="2000" dirty="0" smtClean="0"/>
              <a:t>With broader range of services and providers</a:t>
            </a:r>
          </a:p>
          <a:p>
            <a:r>
              <a:rPr lang="en-GB" sz="2400" dirty="0" smtClean="0"/>
              <a:t>Policy</a:t>
            </a:r>
            <a:r>
              <a:rPr lang="en-GB" sz="2400" dirty="0"/>
              <a:t> </a:t>
            </a:r>
          </a:p>
          <a:p>
            <a:pPr lvl="1"/>
            <a:r>
              <a:rPr lang="en-GB" sz="1800" dirty="0"/>
              <a:t>Full cross-review, alignment, </a:t>
            </a:r>
            <a:r>
              <a:rPr lang="en-GB" sz="1800" dirty="0" smtClean="0"/>
              <a:t>create road-map, update as necessary</a:t>
            </a:r>
            <a:endParaRPr lang="en-GB" sz="1800" dirty="0"/>
          </a:p>
          <a:p>
            <a:pPr lvl="1"/>
            <a:r>
              <a:rPr lang="en-GB" sz="1800" dirty="0"/>
              <a:t>AUP alignment &amp; GDPR are early </a:t>
            </a:r>
            <a:r>
              <a:rPr lang="en-GB" sz="1800" dirty="0" smtClean="0"/>
              <a:t>priorities (in collaboration with AARC2)</a:t>
            </a:r>
            <a:r>
              <a:rPr lang="en-GB" sz="2400" dirty="0"/>
              <a:t> </a:t>
            </a:r>
            <a:endParaRPr lang="en-GB" sz="2400" dirty="0" smtClean="0"/>
          </a:p>
          <a:p>
            <a:pPr lvl="1"/>
            <a:r>
              <a:rPr lang="en-GB" sz="2000" dirty="0" smtClean="0"/>
              <a:t>Service policy?</a:t>
            </a:r>
            <a:endParaRPr lang="en-GB" sz="2000" dirty="0"/>
          </a:p>
          <a:p>
            <a:endParaRPr lang="en-GB" sz="1800" dirty="0"/>
          </a:p>
        </p:txBody>
      </p:sp>
      <p:sp>
        <p:nvSpPr>
          <p:cNvPr id="4" name="Date Placeholder 3"/>
          <p:cNvSpPr>
            <a:spLocks noGrp="1"/>
          </p:cNvSpPr>
          <p:nvPr>
            <p:ph type="dt" sz="half" idx="10"/>
          </p:nvPr>
        </p:nvSpPr>
        <p:spPr/>
        <p:txBody>
          <a:bodyPr/>
          <a:lstStyle/>
          <a:p>
            <a:r>
              <a:rPr lang="en-GB" dirty="0" smtClean="0"/>
              <a:t>9/01/2018</a:t>
            </a:r>
            <a:endParaRPr lang="en-GB" dirty="0"/>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10</a:t>
            </a:fld>
            <a:endParaRPr lang="en-GB"/>
          </a:p>
        </p:txBody>
      </p:sp>
    </p:spTree>
    <p:extLst>
      <p:ext uri="{BB962C8B-B14F-4D97-AF65-F5344CB8AC3E}">
        <p14:creationId xmlns:p14="http://schemas.microsoft.com/office/powerpoint/2010/main" val="190587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T4.4 plans (2)</a:t>
            </a:r>
            <a:endParaRPr lang="en-US" dirty="0"/>
          </a:p>
        </p:txBody>
      </p:sp>
      <p:sp>
        <p:nvSpPr>
          <p:cNvPr id="3" name="Content Placeholder 2"/>
          <p:cNvSpPr>
            <a:spLocks noGrp="1"/>
          </p:cNvSpPr>
          <p:nvPr>
            <p:ph idx="1"/>
          </p:nvPr>
        </p:nvSpPr>
        <p:spPr/>
        <p:txBody>
          <a:bodyPr>
            <a:normAutofit fontScale="70000" lnSpcReduction="20000"/>
          </a:bodyPr>
          <a:lstStyle/>
          <a:p>
            <a:r>
              <a:rPr lang="en-GB" sz="3100" dirty="0"/>
              <a:t>Alignment of Procedures, particularly incident response</a:t>
            </a:r>
          </a:p>
          <a:p>
            <a:pPr lvl="1"/>
            <a:r>
              <a:rPr lang="en-GB" sz="3100" dirty="0"/>
              <a:t>Top priority is to ensure that we have good contact details of all participants</a:t>
            </a:r>
          </a:p>
          <a:p>
            <a:r>
              <a:rPr lang="en-GB" sz="3100" dirty="0"/>
              <a:t>Incident Response</a:t>
            </a:r>
          </a:p>
          <a:p>
            <a:pPr lvl="1"/>
            <a:r>
              <a:rPr lang="en-GB" sz="3100" dirty="0"/>
              <a:t>EUDAT security officer(s) to join IRTF </a:t>
            </a:r>
            <a:r>
              <a:rPr lang="mr-IN" sz="3100" dirty="0"/>
              <a:t>–</a:t>
            </a:r>
            <a:r>
              <a:rPr lang="en-GB" sz="3100" dirty="0"/>
              <a:t> members of T4.4</a:t>
            </a:r>
          </a:p>
          <a:p>
            <a:pPr lvl="1"/>
            <a:r>
              <a:rPr lang="en-GB" sz="3100" dirty="0"/>
              <a:t>Then see how to change things in future</a:t>
            </a:r>
          </a:p>
          <a:p>
            <a:pPr marL="0" indent="0">
              <a:buFont typeface="Arial" panose="020B0604020202020204" pitchFamily="34" charset="0"/>
              <a:buNone/>
            </a:pPr>
            <a:endParaRPr lang="en-GB" sz="3100" dirty="0" smtClean="0"/>
          </a:p>
          <a:p>
            <a:pPr marL="0" indent="0">
              <a:buFont typeface="Arial" panose="020B0604020202020204" pitchFamily="34" charset="0"/>
              <a:buNone/>
            </a:pPr>
            <a:r>
              <a:rPr lang="en-GB" sz="3100" dirty="0" smtClean="0"/>
              <a:t>Incident </a:t>
            </a:r>
            <a:r>
              <a:rPr lang="en-GB" sz="3100" dirty="0"/>
              <a:t>Prevention</a:t>
            </a:r>
          </a:p>
          <a:p>
            <a:r>
              <a:rPr lang="en-GB" sz="3100" dirty="0"/>
              <a:t>Monitoring (not T4.4)</a:t>
            </a:r>
          </a:p>
          <a:p>
            <a:pPr lvl="1"/>
            <a:r>
              <a:rPr lang="en-GB" sz="3100" dirty="0"/>
              <a:t>EGI and EUDAT teams to review together what to do in future</a:t>
            </a:r>
          </a:p>
          <a:p>
            <a:r>
              <a:rPr lang="en-GB" sz="3100" dirty="0"/>
              <a:t>Vulnerability</a:t>
            </a:r>
          </a:p>
          <a:p>
            <a:pPr lvl="1"/>
            <a:r>
              <a:rPr lang="en-GB" sz="3100" dirty="0"/>
              <a:t>SVG will investigate how the teams can best work together</a:t>
            </a:r>
          </a:p>
          <a:p>
            <a:pPr lvl="1"/>
            <a:r>
              <a:rPr lang="en-GB" sz="3100" dirty="0"/>
              <a:t>Need to handle an even wider range of services</a:t>
            </a:r>
          </a:p>
          <a:p>
            <a:endParaRPr lang="en-GB" dirty="0"/>
          </a:p>
          <a:p>
            <a:endParaRPr lang="en-US" dirty="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11</a:t>
            </a:fld>
            <a:endParaRPr lang="en-GB"/>
          </a:p>
        </p:txBody>
      </p:sp>
    </p:spTree>
    <p:extLst>
      <p:ext uri="{BB962C8B-B14F-4D97-AF65-F5344CB8AC3E}">
        <p14:creationId xmlns:p14="http://schemas.microsoft.com/office/powerpoint/2010/main" val="1923979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T4.4 </a:t>
            </a:r>
            <a:r>
              <a:rPr lang="mr-IN" dirty="0" smtClean="0"/>
              <a:t>–</a:t>
            </a:r>
            <a:r>
              <a:rPr lang="en-US" dirty="0" smtClean="0"/>
              <a:t> plans (3)</a:t>
            </a:r>
            <a:endParaRPr lang="en-US" dirty="0"/>
          </a:p>
        </p:txBody>
      </p:sp>
      <p:sp>
        <p:nvSpPr>
          <p:cNvPr id="3" name="Content Placeholder 2"/>
          <p:cNvSpPr>
            <a:spLocks noGrp="1"/>
          </p:cNvSpPr>
          <p:nvPr>
            <p:ph idx="1"/>
          </p:nvPr>
        </p:nvSpPr>
        <p:spPr/>
        <p:txBody>
          <a:bodyPr>
            <a:normAutofit/>
          </a:bodyPr>
          <a:lstStyle/>
          <a:p>
            <a:r>
              <a:rPr lang="en-GB" sz="2800" dirty="0" smtClean="0"/>
              <a:t>Other important ongoing activities</a:t>
            </a:r>
          </a:p>
          <a:p>
            <a:pPr lvl="1"/>
            <a:r>
              <a:rPr lang="en-GB" sz="2400" dirty="0" smtClean="0"/>
              <a:t>Training and dissemination</a:t>
            </a:r>
          </a:p>
          <a:p>
            <a:pPr lvl="2"/>
            <a:r>
              <a:rPr lang="en-GB" sz="2000" dirty="0" smtClean="0"/>
              <a:t>Starting with ISGC2018 in Taipei (March)</a:t>
            </a:r>
          </a:p>
          <a:p>
            <a:pPr lvl="1"/>
            <a:r>
              <a:rPr lang="en-GB" sz="2400" dirty="0" smtClean="0"/>
              <a:t>Membership of (indeed leadership of) WISE</a:t>
            </a:r>
          </a:p>
          <a:p>
            <a:pPr lvl="2"/>
            <a:r>
              <a:rPr lang="en-GB" sz="2000" dirty="0"/>
              <a:t>starting with upcoming workshop in Abingdon 26-28 Feb </a:t>
            </a:r>
          </a:p>
          <a:p>
            <a:pPr lvl="2"/>
            <a:r>
              <a:rPr lang="en-GB" sz="2000" dirty="0" smtClean="0"/>
              <a:t>SCI working group, Risk management, </a:t>
            </a:r>
            <a:r>
              <a:rPr lang="mr-IN" sz="2000" dirty="0" smtClean="0"/>
              <a:t>…</a:t>
            </a:r>
            <a:endParaRPr lang="en-GB" sz="2000" dirty="0" smtClean="0"/>
          </a:p>
          <a:p>
            <a:pPr lvl="2"/>
            <a:r>
              <a:rPr lang="en-GB" sz="2000" dirty="0" smtClean="0"/>
              <a:t>Coordination with other e-</a:t>
            </a:r>
            <a:r>
              <a:rPr lang="en-GB" sz="2000" dirty="0" err="1" smtClean="0"/>
              <a:t>Infrastuctures</a:t>
            </a:r>
            <a:r>
              <a:rPr lang="en-GB" sz="2000" dirty="0" smtClean="0"/>
              <a:t> and RIs</a:t>
            </a:r>
          </a:p>
          <a:p>
            <a:pPr lvl="1"/>
            <a:r>
              <a:rPr lang="en-GB" sz="2400" dirty="0" err="1" smtClean="0"/>
              <a:t>Liaiason</a:t>
            </a:r>
            <a:r>
              <a:rPr lang="en-GB" sz="2400" dirty="0" smtClean="0"/>
              <a:t>/collaboration with AARC2, IGTF, </a:t>
            </a:r>
            <a:r>
              <a:rPr lang="en-GB" sz="2400" dirty="0" err="1" smtClean="0"/>
              <a:t>etc</a:t>
            </a:r>
            <a:endParaRPr lang="en-GB" sz="2400" dirty="0" smtClean="0"/>
          </a:p>
          <a:p>
            <a:pPr lvl="1"/>
            <a:r>
              <a:rPr lang="en-GB" sz="2400" dirty="0" smtClean="0"/>
              <a:t>TF-CSIRT, GEANT</a:t>
            </a:r>
          </a:p>
          <a:p>
            <a:pPr lvl="1"/>
            <a:endParaRPr lang="en-GB" sz="1800" dirty="0" smtClean="0"/>
          </a:p>
          <a:p>
            <a:pPr lvl="1"/>
            <a:endParaRPr lang="en-GB" sz="1800" dirty="0" smtClean="0"/>
          </a:p>
          <a:p>
            <a:pPr lvl="1"/>
            <a:endParaRPr lang="en-GB" sz="1800" dirty="0"/>
          </a:p>
          <a:p>
            <a:pPr marL="0" indent="0">
              <a:buNone/>
            </a:pPr>
            <a:endParaRPr lang="en-GB" sz="1800" dirty="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12</a:t>
            </a:fld>
            <a:endParaRPr lang="en-GB"/>
          </a:p>
        </p:txBody>
      </p:sp>
    </p:spTree>
    <p:extLst>
      <p:ext uri="{BB962C8B-B14F-4D97-AF65-F5344CB8AC3E}">
        <p14:creationId xmlns:p14="http://schemas.microsoft.com/office/powerpoint/2010/main" val="1535205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Deliverables</a:t>
            </a:r>
            <a:endParaRPr lang="en-US" dirty="0"/>
          </a:p>
        </p:txBody>
      </p:sp>
      <p:sp>
        <p:nvSpPr>
          <p:cNvPr id="3" name="Content Placeholder 2"/>
          <p:cNvSpPr>
            <a:spLocks noGrp="1"/>
          </p:cNvSpPr>
          <p:nvPr>
            <p:ph idx="1"/>
          </p:nvPr>
        </p:nvSpPr>
        <p:spPr/>
        <p:txBody>
          <a:bodyPr>
            <a:normAutofit/>
          </a:bodyPr>
          <a:lstStyle/>
          <a:p>
            <a:r>
              <a:rPr lang="en-US" dirty="0" smtClean="0"/>
              <a:t>Security team will need to contribute to WP4 deliverables as required</a:t>
            </a:r>
          </a:p>
          <a:p>
            <a:r>
              <a:rPr lang="en-US" dirty="0" smtClean="0"/>
              <a:t>D4.1 Operational </a:t>
            </a:r>
            <a:r>
              <a:rPr lang="en-US" dirty="0"/>
              <a:t>requirements for the services in the </a:t>
            </a:r>
            <a:r>
              <a:rPr lang="en-US" dirty="0" smtClean="0"/>
              <a:t>catalogue</a:t>
            </a:r>
            <a:endParaRPr lang="en-US" dirty="0"/>
          </a:p>
          <a:p>
            <a:r>
              <a:rPr lang="en-US" dirty="0" smtClean="0"/>
              <a:t>D4.2 Operational </a:t>
            </a:r>
            <a:r>
              <a:rPr lang="en-US" dirty="0"/>
              <a:t>Infrastructure </a:t>
            </a:r>
            <a:r>
              <a:rPr lang="en-US" dirty="0" smtClean="0"/>
              <a:t>Roadmap </a:t>
            </a:r>
            <a:endParaRPr lang="en-US" dirty="0"/>
          </a:p>
          <a:p>
            <a:endParaRPr lang="en-US" dirty="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13</a:t>
            </a:fld>
            <a:endParaRPr lang="en-GB"/>
          </a:p>
        </p:txBody>
      </p:sp>
    </p:spTree>
    <p:extLst>
      <p:ext uri="{BB962C8B-B14F-4D97-AF65-F5344CB8AC3E}">
        <p14:creationId xmlns:p14="http://schemas.microsoft.com/office/powerpoint/2010/main" val="69446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a:t>
            </a:r>
            <a:endParaRPr lang="en-US" dirty="0"/>
          </a:p>
        </p:txBody>
      </p:sp>
      <p:sp>
        <p:nvSpPr>
          <p:cNvPr id="3" name="Content Placeholder 2"/>
          <p:cNvSpPr>
            <a:spLocks noGrp="1"/>
          </p:cNvSpPr>
          <p:nvPr>
            <p:ph idx="1"/>
          </p:nvPr>
        </p:nvSpPr>
        <p:spPr/>
        <p:txBody>
          <a:bodyPr/>
          <a:lstStyle/>
          <a:p>
            <a:r>
              <a:rPr lang="en-US" dirty="0" smtClean="0"/>
              <a:t>Not yet</a:t>
            </a:r>
            <a:endParaRPr lang="en-US" dirty="0" smtClean="0"/>
          </a:p>
          <a:p>
            <a:endParaRPr lang="en-US" dirty="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14</a:t>
            </a:fld>
            <a:endParaRPr lang="en-GB"/>
          </a:p>
        </p:txBody>
      </p:sp>
    </p:spTree>
    <p:extLst>
      <p:ext uri="{BB962C8B-B14F-4D97-AF65-F5344CB8AC3E}">
        <p14:creationId xmlns:p14="http://schemas.microsoft.com/office/powerpoint/2010/main" val="292725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My own questions</a:t>
            </a:r>
          </a:p>
          <a:p>
            <a:r>
              <a:rPr lang="en-GB" dirty="0" smtClean="0"/>
              <a:t>How do we handle GDPR / Data protection?</a:t>
            </a:r>
          </a:p>
          <a:p>
            <a:pPr lvl="1"/>
            <a:r>
              <a:rPr lang="en-GB" dirty="0" smtClean="0"/>
              <a:t>Several WPs are working in this area</a:t>
            </a:r>
          </a:p>
          <a:p>
            <a:pPr lvl="1"/>
            <a:r>
              <a:rPr lang="en-GB" dirty="0" smtClean="0"/>
              <a:t>We </a:t>
            </a:r>
            <a:r>
              <a:rPr lang="en-GB" dirty="0" smtClean="0"/>
              <a:t>have an existing </a:t>
            </a:r>
            <a:r>
              <a:rPr lang="en-GB" dirty="0" smtClean="0"/>
              <a:t>EGI security </a:t>
            </a:r>
            <a:r>
              <a:rPr lang="en-GB" dirty="0" smtClean="0"/>
              <a:t>policy framework handling </a:t>
            </a:r>
            <a:r>
              <a:rPr lang="en-GB" dirty="0" smtClean="0"/>
              <a:t>protection </a:t>
            </a:r>
            <a:r>
              <a:rPr lang="en-GB" dirty="0" smtClean="0"/>
              <a:t>of personal data in operational </a:t>
            </a:r>
            <a:r>
              <a:rPr lang="en-GB" dirty="0" smtClean="0"/>
              <a:t>logs, accounting, monitoring (not data in general)</a:t>
            </a:r>
            <a:endParaRPr lang="en-GB" dirty="0" smtClean="0"/>
          </a:p>
          <a:p>
            <a:pPr lvl="1"/>
            <a:r>
              <a:rPr lang="en-GB" dirty="0" smtClean="0"/>
              <a:t>And AAI attribute release (with GEANT &amp; AARC2)</a:t>
            </a:r>
          </a:p>
          <a:p>
            <a:r>
              <a:rPr lang="en-GB" dirty="0"/>
              <a:t>Do we (T4.4) need to collect “usage” statistics?</a:t>
            </a:r>
          </a:p>
          <a:p>
            <a:pPr lvl="2"/>
            <a:r>
              <a:rPr lang="en-GB" dirty="0"/>
              <a:t>Security policies? (what do we count</a:t>
            </a:r>
            <a:r>
              <a:rPr lang="en-GB" dirty="0" smtClean="0"/>
              <a:t>?)</a:t>
            </a:r>
            <a:endParaRPr lang="en-GB" dirty="0"/>
          </a:p>
          <a:p>
            <a:pPr marL="0" indent="0">
              <a:buNone/>
            </a:pPr>
            <a:r>
              <a:rPr lang="en-GB" dirty="0" smtClean="0"/>
              <a:t>Other questions?</a:t>
            </a:r>
            <a:endParaRPr lang="en-GB" dirty="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15</a:t>
            </a:fld>
            <a:endParaRPr lang="en-GB"/>
          </a:p>
        </p:txBody>
      </p:sp>
    </p:spTree>
    <p:extLst>
      <p:ext uri="{BB962C8B-B14F-4D97-AF65-F5344CB8AC3E}">
        <p14:creationId xmlns:p14="http://schemas.microsoft.com/office/powerpoint/2010/main" val="369430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661" y="186320"/>
            <a:ext cx="8319139" cy="6273450"/>
          </a:xfrm>
        </p:spPr>
      </p:pic>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2</a:t>
            </a:fld>
            <a:endParaRPr lang="en-GB"/>
          </a:p>
        </p:txBody>
      </p:sp>
    </p:spTree>
    <p:extLst>
      <p:ext uri="{BB962C8B-B14F-4D97-AF65-F5344CB8AC3E}">
        <p14:creationId xmlns:p14="http://schemas.microsoft.com/office/powerpoint/2010/main" val="137591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5506" y="183284"/>
            <a:ext cx="8222796" cy="6197780"/>
          </a:xfrm>
        </p:spPr>
      </p:pic>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3</a:t>
            </a:fld>
            <a:endParaRPr lang="en-GB"/>
          </a:p>
        </p:txBody>
      </p:sp>
    </p:spTree>
    <p:extLst>
      <p:ext uri="{BB962C8B-B14F-4D97-AF65-F5344CB8AC3E}">
        <p14:creationId xmlns:p14="http://schemas.microsoft.com/office/powerpoint/2010/main" val="17298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3635" y="277628"/>
            <a:ext cx="8103165" cy="6095515"/>
          </a:xfrm>
        </p:spPr>
      </p:pic>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4</a:t>
            </a:fld>
            <a:endParaRPr lang="en-GB"/>
          </a:p>
        </p:txBody>
      </p:sp>
    </p:spTree>
    <p:extLst>
      <p:ext uri="{BB962C8B-B14F-4D97-AF65-F5344CB8AC3E}">
        <p14:creationId xmlns:p14="http://schemas.microsoft.com/office/powerpoint/2010/main" val="173877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9066" y="274638"/>
            <a:ext cx="8007734" cy="5955081"/>
          </a:xfrm>
        </p:spPr>
      </p:pic>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5</a:t>
            </a:fld>
            <a:endParaRPr lang="en-GB"/>
          </a:p>
        </p:txBody>
      </p:sp>
    </p:spTree>
    <p:extLst>
      <p:ext uri="{BB962C8B-B14F-4D97-AF65-F5344CB8AC3E}">
        <p14:creationId xmlns:p14="http://schemas.microsoft.com/office/powerpoint/2010/main" val="71597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2309" y="121178"/>
            <a:ext cx="8301191" cy="6235172"/>
          </a:xfrm>
        </p:spPr>
      </p:pic>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6</a:t>
            </a:fld>
            <a:endParaRPr lang="en-GB"/>
          </a:p>
        </p:txBody>
      </p:sp>
    </p:spTree>
    <p:extLst>
      <p:ext uri="{BB962C8B-B14F-4D97-AF65-F5344CB8AC3E}">
        <p14:creationId xmlns:p14="http://schemas.microsoft.com/office/powerpoint/2010/main" val="103732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Task 4.4: Information Security Management</a:t>
            </a:r>
            <a:endParaRPr lang="en-GB" sz="3200" dirty="0"/>
          </a:p>
        </p:txBody>
      </p:sp>
      <p:sp>
        <p:nvSpPr>
          <p:cNvPr id="3" name="Content Placeholder 2"/>
          <p:cNvSpPr>
            <a:spLocks noGrp="1"/>
          </p:cNvSpPr>
          <p:nvPr>
            <p:ph idx="1"/>
          </p:nvPr>
        </p:nvSpPr>
        <p:spPr/>
        <p:txBody>
          <a:bodyPr>
            <a:normAutofit fontScale="55000" lnSpcReduction="20000"/>
          </a:bodyPr>
          <a:lstStyle/>
          <a:p>
            <a:pPr marL="0" indent="0">
              <a:buNone/>
            </a:pPr>
            <a:r>
              <a:rPr lang="en-GB" sz="3500" i="1" dirty="0" smtClean="0"/>
              <a:t>Lead </a:t>
            </a:r>
            <a:r>
              <a:rPr lang="en-GB" sz="3500" i="1" dirty="0"/>
              <a:t>STFC; Participants: CSC, JUELICH, CERN, CESNET, </a:t>
            </a:r>
            <a:r>
              <a:rPr lang="en-GB" sz="3500" i="1" dirty="0" smtClean="0"/>
              <a:t>Nikhef, </a:t>
            </a:r>
            <a:r>
              <a:rPr lang="en-GB" sz="3500" i="1" dirty="0"/>
              <a:t>GRNET, </a:t>
            </a:r>
            <a:r>
              <a:rPr lang="en-GB" sz="3500" i="1" dirty="0" smtClean="0"/>
              <a:t>STFC </a:t>
            </a:r>
          </a:p>
          <a:p>
            <a:pPr lvl="1"/>
            <a:r>
              <a:rPr lang="en-GB" sz="3000" i="1" dirty="0" smtClean="0"/>
              <a:t>Total amount of effort = 113 PM</a:t>
            </a:r>
          </a:p>
          <a:p>
            <a:pPr marL="457200" lvl="1" indent="0">
              <a:buNone/>
            </a:pPr>
            <a:r>
              <a:rPr lang="en-GB" sz="3000" dirty="0"/>
              <a:t> </a:t>
            </a:r>
          </a:p>
          <a:p>
            <a:r>
              <a:rPr lang="en-GB" sz="3500" dirty="0">
                <a:solidFill>
                  <a:srgbClr val="FF0000"/>
                </a:solidFill>
              </a:rPr>
              <a:t>This task will develop and implement the policies and procedures to ensure consistent and coordinated security operations across the services provided in the </a:t>
            </a:r>
            <a:r>
              <a:rPr lang="en-GB" sz="3500" dirty="0" smtClean="0">
                <a:solidFill>
                  <a:srgbClr val="FF0000"/>
                </a:solidFill>
              </a:rPr>
              <a:t>catalogue</a:t>
            </a:r>
            <a:endParaRPr lang="en-GB" sz="3500" dirty="0">
              <a:solidFill>
                <a:srgbClr val="FF0000"/>
              </a:solidFill>
            </a:endParaRPr>
          </a:p>
          <a:p>
            <a:pPr marL="0" indent="0">
              <a:buNone/>
            </a:pPr>
            <a:endParaRPr lang="en-GB" sz="3500" dirty="0">
              <a:solidFill>
                <a:srgbClr val="FF0000"/>
              </a:solidFill>
            </a:endParaRPr>
          </a:p>
          <a:p>
            <a:r>
              <a:rPr lang="en-GB" sz="3500" dirty="0"/>
              <a:t>Security across distributed service providers will be based on an </a:t>
            </a:r>
            <a:r>
              <a:rPr lang="en-GB" sz="3500" dirty="0">
                <a:solidFill>
                  <a:srgbClr val="FF0000"/>
                </a:solidFill>
              </a:rPr>
              <a:t>up‐to‐date policy framework </a:t>
            </a:r>
            <a:r>
              <a:rPr lang="en-GB" sz="3500" dirty="0"/>
              <a:t>including operational and incident response policies, participant responsibilities, traceability, legal aspects, and the protection of personal </a:t>
            </a:r>
            <a:r>
              <a:rPr lang="en-GB" sz="3500" dirty="0" smtClean="0"/>
              <a:t>data</a:t>
            </a:r>
          </a:p>
          <a:p>
            <a:pPr lvl="1"/>
            <a:r>
              <a:rPr lang="en-GB" sz="3000" dirty="0" smtClean="0"/>
              <a:t>These </a:t>
            </a:r>
            <a:r>
              <a:rPr lang="en-GB" sz="3000" dirty="0"/>
              <a:t>policies and procedures will complement the security best practices implemented by the individual service </a:t>
            </a:r>
            <a:r>
              <a:rPr lang="en-GB" sz="3000" dirty="0" smtClean="0"/>
              <a:t>providers</a:t>
            </a:r>
            <a:endParaRPr lang="en-GB" sz="3500" dirty="0"/>
          </a:p>
          <a:p>
            <a:r>
              <a:rPr lang="en-GB" sz="3500" dirty="0"/>
              <a:t>The task will coordinate an </a:t>
            </a:r>
            <a:r>
              <a:rPr lang="en-GB" sz="3500" dirty="0">
                <a:solidFill>
                  <a:srgbClr val="FF0000"/>
                </a:solidFill>
              </a:rPr>
              <a:t>incident response task force (IRTF) </a:t>
            </a:r>
            <a:r>
              <a:rPr lang="en-GB" sz="3500" dirty="0"/>
              <a:t>to make sure that routine issues and security events are handled properly by the service providers, and to provide specialised expertise in forensics and coordination for large scale incidents that threaten multiple </a:t>
            </a:r>
            <a:r>
              <a:rPr lang="en-GB" sz="3500" dirty="0" smtClean="0"/>
              <a:t>providers</a:t>
            </a:r>
          </a:p>
          <a:p>
            <a:endParaRPr lang="en-GB" dirty="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7</a:t>
            </a:fld>
            <a:endParaRPr lang="en-GB"/>
          </a:p>
        </p:txBody>
      </p:sp>
    </p:spTree>
    <p:extLst>
      <p:ext uri="{BB962C8B-B14F-4D97-AF65-F5344CB8AC3E}">
        <p14:creationId xmlns:p14="http://schemas.microsoft.com/office/powerpoint/2010/main" val="2116184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T4.4 (2)</a:t>
            </a:r>
            <a:endParaRPr lang="en-US" dirty="0"/>
          </a:p>
        </p:txBody>
      </p:sp>
      <p:sp>
        <p:nvSpPr>
          <p:cNvPr id="3" name="Content Placeholder 2"/>
          <p:cNvSpPr>
            <a:spLocks noGrp="1"/>
          </p:cNvSpPr>
          <p:nvPr>
            <p:ph idx="1"/>
          </p:nvPr>
        </p:nvSpPr>
        <p:spPr/>
        <p:txBody>
          <a:bodyPr>
            <a:normAutofit fontScale="77500" lnSpcReduction="20000"/>
          </a:bodyPr>
          <a:lstStyle/>
          <a:p>
            <a:r>
              <a:rPr lang="en-GB" dirty="0"/>
              <a:t>The task will also </a:t>
            </a:r>
            <a:r>
              <a:rPr lang="en-GB" dirty="0">
                <a:solidFill>
                  <a:srgbClr val="FF0000"/>
                </a:solidFill>
              </a:rPr>
              <a:t>handle software vulnerabilities </a:t>
            </a:r>
            <a:r>
              <a:rPr lang="en-GB" dirty="0"/>
              <a:t>with the purpose to minimize the risk to the services and the users</a:t>
            </a:r>
          </a:p>
          <a:p>
            <a:r>
              <a:rPr lang="en-GB" dirty="0"/>
              <a:t>Another goal of the task is to </a:t>
            </a:r>
            <a:r>
              <a:rPr lang="en-GB" dirty="0">
                <a:solidFill>
                  <a:srgbClr val="FF0000"/>
                </a:solidFill>
              </a:rPr>
              <a:t>build trust and create effective interoperability with the actors outside </a:t>
            </a:r>
            <a:r>
              <a:rPr lang="en-GB" dirty="0"/>
              <a:t>of the project such as other e‐Infrastructures, with key Research Infrastructures, and – when appropriate – with dedicated security groups in Europe (TF‐CSIRT, GÉANT) and in the US</a:t>
            </a:r>
          </a:p>
          <a:p>
            <a:endParaRPr lang="en-GB" dirty="0"/>
          </a:p>
          <a:p>
            <a:endParaRPr lang="en-GB" dirty="0"/>
          </a:p>
          <a:p>
            <a:r>
              <a:rPr lang="en-GB" dirty="0"/>
              <a:t>Other “Security” related activities  (</a:t>
            </a:r>
            <a:r>
              <a:rPr lang="en-GB" dirty="0" err="1" smtClean="0"/>
              <a:t>Tools,monitoring</a:t>
            </a:r>
            <a:r>
              <a:rPr lang="en-GB" dirty="0" smtClean="0"/>
              <a:t>, </a:t>
            </a:r>
            <a:r>
              <a:rPr lang="en-GB" dirty="0"/>
              <a:t>AAI, …) housed elsewhere in EOSC-hub</a:t>
            </a:r>
          </a:p>
          <a:p>
            <a:endParaRPr lang="en-US" dirty="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8</a:t>
            </a:fld>
            <a:endParaRPr lang="en-GB"/>
          </a:p>
        </p:txBody>
      </p:sp>
    </p:spTree>
    <p:extLst>
      <p:ext uri="{BB962C8B-B14F-4D97-AF65-F5344CB8AC3E}">
        <p14:creationId xmlns:p14="http://schemas.microsoft.com/office/powerpoint/2010/main" val="57843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EGI CSIRT F2F meetings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15-17 November 2017</a:t>
            </a:r>
          </a:p>
          <a:p>
            <a:pPr lvl="1"/>
            <a:r>
              <a:rPr lang="en-GB" dirty="0" smtClean="0"/>
              <a:t>Hosted by CSC, Helsinki</a:t>
            </a:r>
          </a:p>
          <a:p>
            <a:pPr lvl="1"/>
            <a:r>
              <a:rPr lang="en-GB" dirty="0" smtClean="0"/>
              <a:t>Urpo Kaila (EUDAT Security Officer)</a:t>
            </a:r>
          </a:p>
          <a:p>
            <a:r>
              <a:rPr lang="en-GB" dirty="0" smtClean="0"/>
              <a:t>Integration of EUDAT to CSIRT/IRTF</a:t>
            </a:r>
          </a:p>
          <a:p>
            <a:pPr lvl="1"/>
            <a:r>
              <a:rPr lang="en-GB" dirty="0" smtClean="0"/>
              <a:t>Ongoing collaboration of several years</a:t>
            </a:r>
            <a:endParaRPr lang="en-GB" dirty="0"/>
          </a:p>
          <a:p>
            <a:pPr lvl="1"/>
            <a:r>
              <a:rPr lang="en-GB" dirty="0" smtClean="0"/>
              <a:t> Spent several hours discussing plans for EOSC</a:t>
            </a:r>
          </a:p>
          <a:p>
            <a:pPr marL="0" indent="0">
              <a:buNone/>
            </a:pPr>
            <a:r>
              <a:rPr lang="en-GB" dirty="0" smtClean="0"/>
              <a:t>Next meeting at CERN – 29-31 Jan 2018</a:t>
            </a:r>
          </a:p>
          <a:p>
            <a:pPr lvl="1"/>
            <a:r>
              <a:rPr lang="en-GB" dirty="0" smtClean="0"/>
              <a:t>Urpo and Ralph Niederberger (FZJ) will attend</a:t>
            </a:r>
          </a:p>
          <a:p>
            <a:r>
              <a:rPr lang="en-GB" dirty="0" smtClean="0"/>
              <a:t>Get the work underway</a:t>
            </a:r>
          </a:p>
          <a:p>
            <a:r>
              <a:rPr lang="en-GB" dirty="0" smtClean="0"/>
              <a:t>Finalise </a:t>
            </a:r>
            <a:r>
              <a:rPr lang="en-GB" dirty="0"/>
              <a:t>year 1 plans </a:t>
            </a:r>
            <a:r>
              <a:rPr lang="mr-IN" dirty="0"/>
              <a:t>–</a:t>
            </a:r>
            <a:r>
              <a:rPr lang="en-GB" dirty="0"/>
              <a:t> especially 1</a:t>
            </a:r>
            <a:r>
              <a:rPr lang="en-GB" baseline="30000" dirty="0"/>
              <a:t>st</a:t>
            </a:r>
            <a:r>
              <a:rPr lang="en-GB" dirty="0"/>
              <a:t> 6 months</a:t>
            </a:r>
          </a:p>
          <a:p>
            <a:endParaRPr lang="en-GB" dirty="0" smtClean="0"/>
          </a:p>
        </p:txBody>
      </p:sp>
      <p:sp>
        <p:nvSpPr>
          <p:cNvPr id="4" name="Date Placeholder 3"/>
          <p:cNvSpPr>
            <a:spLocks noGrp="1"/>
          </p:cNvSpPr>
          <p:nvPr>
            <p:ph type="dt" sz="half" idx="10"/>
          </p:nvPr>
        </p:nvSpPr>
        <p:spPr/>
        <p:txBody>
          <a:bodyPr/>
          <a:lstStyle/>
          <a:p>
            <a:r>
              <a:rPr lang="en-GB" smtClean="0"/>
              <a:t>9/01/2018</a:t>
            </a:r>
            <a:endParaRPr lang="en-GB"/>
          </a:p>
        </p:txBody>
      </p:sp>
      <p:sp>
        <p:nvSpPr>
          <p:cNvPr id="5" name="Footer Placeholder 4"/>
          <p:cNvSpPr>
            <a:spLocks noGrp="1"/>
          </p:cNvSpPr>
          <p:nvPr>
            <p:ph type="ftr" sz="quarter" idx="11"/>
          </p:nvPr>
        </p:nvSpPr>
        <p:spPr/>
        <p:txBody>
          <a:bodyPr/>
          <a:lstStyle/>
          <a:p>
            <a:r>
              <a:rPr lang="en-GB" smtClean="0"/>
              <a:t>Kelsey, EOSC-hub T4.4</a:t>
            </a:r>
            <a:endParaRPr lang="en-GB"/>
          </a:p>
        </p:txBody>
      </p:sp>
      <p:sp>
        <p:nvSpPr>
          <p:cNvPr id="6" name="Slide Number Placeholder 5"/>
          <p:cNvSpPr>
            <a:spLocks noGrp="1"/>
          </p:cNvSpPr>
          <p:nvPr>
            <p:ph type="sldNum" sz="quarter" idx="12"/>
          </p:nvPr>
        </p:nvSpPr>
        <p:spPr/>
        <p:txBody>
          <a:bodyPr/>
          <a:lstStyle/>
          <a:p>
            <a:fld id="{BD1B51DC-6AB0-4ECC-A526-8831469422CC}" type="slidenum">
              <a:rPr lang="en-GB" smtClean="0"/>
              <a:t>9</a:t>
            </a:fld>
            <a:endParaRPr lang="en-GB"/>
          </a:p>
        </p:txBody>
      </p:sp>
    </p:spTree>
    <p:extLst>
      <p:ext uri="{BB962C8B-B14F-4D97-AF65-F5344CB8AC3E}">
        <p14:creationId xmlns:p14="http://schemas.microsoft.com/office/powerpoint/2010/main" val="3722682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587</Words>
  <Application>Microsoft Macintosh PowerPoint</Application>
  <PresentationFormat>On-screen Show (4:3)</PresentationFormat>
  <Paragraphs>123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Mangal</vt:lpstr>
      <vt:lpstr>Arial</vt:lpstr>
      <vt:lpstr>Office Theme</vt:lpstr>
      <vt:lpstr>EOSC-hub WP4.4 Security (ISM)</vt:lpstr>
      <vt:lpstr>PowerPoint Presentation</vt:lpstr>
      <vt:lpstr>PowerPoint Presentation</vt:lpstr>
      <vt:lpstr>PowerPoint Presentation</vt:lpstr>
      <vt:lpstr>PowerPoint Presentation</vt:lpstr>
      <vt:lpstr>PowerPoint Presentation</vt:lpstr>
      <vt:lpstr>Task 4.4: Information Security Management</vt:lpstr>
      <vt:lpstr>T4.4 (2)</vt:lpstr>
      <vt:lpstr>EGI CSIRT F2F meetings</vt:lpstr>
      <vt:lpstr>T4.4 – plans for 1st year</vt:lpstr>
      <vt:lpstr>T4.4 plans (2)</vt:lpstr>
      <vt:lpstr>T4.4 – plans (3)</vt:lpstr>
      <vt:lpstr>Deliverables</vt:lpstr>
      <vt:lpstr>Milestones?</vt:lpstr>
      <vt:lpstr>Questions?</vt:lpstr>
    </vt:vector>
  </TitlesOfParts>
  <Company>STFC</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EOSC-hub WP4.4 Security</dc:title>
  <dc:creator>David Kelsey</dc:creator>
  <cp:lastModifiedBy>David Kelsey</cp:lastModifiedBy>
  <cp:revision>26</cp:revision>
  <dcterms:created xsi:type="dcterms:W3CDTF">2017-12-13T11:26:58Z</dcterms:created>
  <dcterms:modified xsi:type="dcterms:W3CDTF">2018-01-09T13:28:06Z</dcterms:modified>
</cp:coreProperties>
</file>