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1" r:id="rId4"/>
    <p:sldId id="264" r:id="rId5"/>
    <p:sldId id="257" r:id="rId6"/>
    <p:sldId id="262" r:id="rId7"/>
    <p:sldId id="263" r:id="rId8"/>
    <p:sldId id="265" r:id="rId9"/>
    <p:sldId id="266" r:id="rId10"/>
    <p:sldId id="276" r:id="rId11"/>
    <p:sldId id="267" r:id="rId12"/>
    <p:sldId id="268" r:id="rId13"/>
    <p:sldId id="269" r:id="rId14"/>
    <p:sldId id="270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4668"/>
  </p:normalViewPr>
  <p:slideViewPr>
    <p:cSldViewPr snapToGrid="0" snapToObjects="1">
      <p:cViewPr varScale="1">
        <p:scale>
          <a:sx n="121" d="100"/>
          <a:sy n="121" d="100"/>
        </p:scale>
        <p:origin x="16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3164-4551-2449-B5A3-9451011F93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DAFDF-03BA-A148-8947-556E3EAFE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49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065A7-CB2E-B845-A3D8-8F579778A1DD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3EA8A-0C4C-8A4E-A8C1-8472304D5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8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6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39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nnensheet met opsomming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6178551"/>
            <a:ext cx="12192000" cy="679449"/>
          </a:xfrm>
          <a:prstGeom prst="rect">
            <a:avLst/>
          </a:prstGeom>
          <a:solidFill>
            <a:srgbClr val="7F7F7F"/>
          </a:solidFill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815976"/>
            <a:ext cx="12192000" cy="690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 descr="Logo DANS bovenschrif wit transparan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01" y="6203950"/>
            <a:ext cx="2302932" cy="65722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39700" y="152220"/>
            <a:ext cx="11933480" cy="8241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39700" y="1736725"/>
            <a:ext cx="11582400" cy="371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81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2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6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9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9241-642A-634B-A7ED-1986C1DB51A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CB50-AD49-F74F-A17D-E72A5BA1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ne.van.horik@dans.knaw.n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01299"/>
            <a:ext cx="9144000" cy="4056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EOSC-HUB Kick-off</a:t>
            </a:r>
            <a:br>
              <a:rPr lang="en-US" dirty="0" smtClean="0"/>
            </a:br>
            <a:r>
              <a:rPr lang="en-US" sz="4400" dirty="0" smtClean="0"/>
              <a:t>WP11 Training and Services for Service Operators, Researchers and Higher-Education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b="1" dirty="0" smtClean="0"/>
              <a:t>Task 11.1 Training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rogramme</a:t>
            </a:r>
            <a:r>
              <a:rPr lang="en-US" sz="4000" b="1" dirty="0" smtClean="0"/>
              <a:t> and online services for training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0979"/>
            <a:ext cx="9144000" cy="20311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Amsterdam, January 9, 2018</a:t>
            </a:r>
          </a:p>
          <a:p>
            <a:r>
              <a:rPr lang="en-US" dirty="0" smtClean="0">
                <a:hlinkClick r:id="rId2"/>
              </a:rPr>
              <a:t>rene.van.horik@dans.knaw.nl</a:t>
            </a:r>
            <a:endParaRPr lang="en-US" dirty="0" smtClean="0"/>
          </a:p>
          <a:p>
            <a:r>
              <a:rPr lang="en-US" dirty="0" smtClean="0"/>
              <a:t>DANS is “linked 3th party of </a:t>
            </a:r>
            <a:r>
              <a:rPr lang="en-US" dirty="0" err="1" smtClean="0"/>
              <a:t>SURFsara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</a:t>
            </a:r>
          </a:p>
          <a:p>
            <a:r>
              <a:rPr lang="en-US" dirty="0" smtClean="0"/>
              <a:t>Support the implementation of proper DMP for helping research communities to manage their research data efficiently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5628" y="3892245"/>
            <a:ext cx="7441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smtClean="0">
                <a:solidFill>
                  <a:srgbClr val="222222"/>
                </a:solidFill>
                <a:effectLst/>
                <a:latin typeface="arial" charset="0"/>
              </a:rPr>
              <a:t>A </a:t>
            </a:r>
            <a:r>
              <a:rPr lang="en-US" b="1" i="0" smtClean="0">
                <a:solidFill>
                  <a:srgbClr val="222222"/>
                </a:solidFill>
                <a:effectLst/>
                <a:latin typeface="arial" charset="0"/>
              </a:rPr>
              <a:t>data management plan</a:t>
            </a:r>
            <a:r>
              <a:rPr lang="en-US" b="0" i="0" smtClean="0">
                <a:solidFill>
                  <a:srgbClr val="222222"/>
                </a:solidFill>
                <a:effectLst/>
                <a:latin typeface="arial" charset="0"/>
              </a:rPr>
              <a:t> or DMP is a formal document that outlines how </a:t>
            </a:r>
            <a:r>
              <a:rPr lang="en-US" b="1" i="0" smtClean="0">
                <a:solidFill>
                  <a:srgbClr val="222222"/>
                </a:solidFill>
                <a:effectLst/>
                <a:latin typeface="arial" charset="0"/>
              </a:rPr>
              <a:t>data</a:t>
            </a:r>
            <a:r>
              <a:rPr lang="en-US" b="0" i="0" smtClean="0">
                <a:solidFill>
                  <a:srgbClr val="222222"/>
                </a:solidFill>
                <a:effectLst/>
                <a:latin typeface="arial" charset="0"/>
              </a:rPr>
              <a:t> are to be handled both during a research project, and after the project is completed.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 with WP5 (T5.3)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579638"/>
            <a:ext cx="109333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</a:rPr>
              <a:t>“The Data Management Planning (DMP) tool - a web-based service developed by EUDAT and </a:t>
            </a:r>
            <a:r>
              <a:rPr lang="en-US" sz="2800" dirty="0" err="1" smtClean="0">
                <a:effectLst/>
              </a:rPr>
              <a:t>OpenAIRE</a:t>
            </a:r>
            <a:r>
              <a:rPr lang="en-US" sz="2800" dirty="0" smtClean="0">
                <a:effectLst/>
              </a:rPr>
              <a:t> that guides users to define a </a:t>
            </a:r>
            <a:r>
              <a:rPr lang="en-US" sz="2800" dirty="0" err="1" smtClean="0">
                <a:effectLst/>
              </a:rPr>
              <a:t>customised</a:t>
            </a:r>
            <a:r>
              <a:rPr lang="en-US" sz="2800" dirty="0" smtClean="0">
                <a:effectLst/>
              </a:rPr>
              <a:t> data management plan for their research project. The service creates a H2020 compliant data management plan on the basis of answers to a series of questions related to a given research project and the related data used and/or produced. The generated Data Management Plan can be used as an attachment to the project documentation.”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82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84" y="175939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4" y="1501502"/>
            <a:ext cx="11130454" cy="4972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Activities:</a:t>
            </a:r>
            <a:r>
              <a:rPr lang="en-US" dirty="0"/>
              <a:t> </a:t>
            </a:r>
            <a:endParaRPr lang="en-US" b="0" dirty="0" smtClean="0">
              <a:effectLst/>
            </a:endParaRPr>
          </a:p>
          <a:p>
            <a:pPr fontAlgn="base"/>
            <a:r>
              <a:rPr lang="en-US" dirty="0"/>
              <a:t>Advocacy: Provide information about the </a:t>
            </a:r>
            <a:r>
              <a:rPr lang="en-US" i="1" dirty="0"/>
              <a:t>Why </a:t>
            </a:r>
            <a:r>
              <a:rPr lang="en-US" dirty="0"/>
              <a:t>and </a:t>
            </a:r>
            <a:r>
              <a:rPr lang="en-US" i="1" dirty="0"/>
              <a:t>How </a:t>
            </a:r>
            <a:r>
              <a:rPr lang="en-US" dirty="0"/>
              <a:t>of planning RDM and about the DMP review process of major researcher funders (in collaboration with </a:t>
            </a:r>
            <a:r>
              <a:rPr lang="en-US" dirty="0" err="1"/>
              <a:t>OpenAIRE</a:t>
            </a:r>
            <a:r>
              <a:rPr lang="en-US" dirty="0"/>
              <a:t>-Advance).  </a:t>
            </a:r>
          </a:p>
          <a:p>
            <a:pPr fontAlgn="base"/>
            <a:r>
              <a:rPr lang="en-US" dirty="0" smtClean="0"/>
              <a:t>Guidance</a:t>
            </a:r>
            <a:r>
              <a:rPr lang="en-US" dirty="0"/>
              <a:t>: Make information about data services from service providers, TS providers and CCs in the project available to project coordinators when writing a DMP.  </a:t>
            </a:r>
          </a:p>
          <a:p>
            <a:pPr fontAlgn="base"/>
            <a:r>
              <a:rPr lang="en-US" dirty="0" smtClean="0"/>
              <a:t>Disciplinary </a:t>
            </a:r>
            <a:r>
              <a:rPr lang="en-US" dirty="0"/>
              <a:t>support: Flesh out the information above by zooming in on different disciplines or research types such as experimental, observational, or modelling research, with different quantitative and qualitative data types.  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and Resources: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DANS </a:t>
            </a:r>
            <a:r>
              <a:rPr lang="mr-IN" dirty="0" smtClean="0"/>
              <a:t>–</a:t>
            </a:r>
            <a:r>
              <a:rPr lang="en-US" dirty="0" smtClean="0"/>
              <a:t> NL - 11 PM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CCFE </a:t>
            </a:r>
            <a:r>
              <a:rPr lang="mr-IN" dirty="0" smtClean="0"/>
              <a:t>–</a:t>
            </a:r>
            <a:r>
              <a:rPr lang="en-US" dirty="0" smtClean="0"/>
              <a:t> UK </a:t>
            </a:r>
            <a:r>
              <a:rPr lang="mr-IN" dirty="0" smtClean="0"/>
              <a:t>–</a:t>
            </a:r>
            <a:r>
              <a:rPr lang="en-US" dirty="0" smtClean="0"/>
              <a:t> 2 PM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Total: 13 PM</a:t>
            </a:r>
          </a:p>
        </p:txBody>
      </p:sp>
    </p:spTree>
    <p:extLst>
      <p:ext uri="{BB962C8B-B14F-4D97-AF65-F5344CB8AC3E}">
        <p14:creationId xmlns:p14="http://schemas.microsoft.com/office/powerpoint/2010/main" val="16760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28" y="84083"/>
            <a:ext cx="11887200" cy="77628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pic>
        <p:nvPicPr>
          <p:cNvPr id="1026" name="Picture 2" descr="https://lh3.googleusercontent.com/CMgHYj3kwe7-vRvNmxJpup1dJeD29qupzYAE1P-EFeedlC7ZAWiiUo5fEKduRKvUOmy9a7SeB9B0w8wMxe0dz6X7ZsfGpbE6icl2kpcDzo3DPnswWo_hO4GH67ukzqYmGjo5bdi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18" y="690507"/>
            <a:ext cx="996075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xqAhe36r0Xr8kjTY82vXcILYr8iblSO0W5pdP8zONFyGbAGl4DfrIAESIX7NaGzQnmHbPf1mMsCR67D2QndcdULKyeL9scVmdxyQutPEYrdAvSaiYtENL6jzoajuTG5E2Tn3Un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17" y="5019730"/>
            <a:ext cx="9960755" cy="15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3227" y="619688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227" y="40849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227" y="4672513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227" y="3492609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T11.2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6124"/>
            <a:ext cx="11887200" cy="51352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Task 11.2 Data Management Planning</a:t>
            </a:r>
            <a:endParaRPr lang="en-US" sz="3600" b="1" dirty="0"/>
          </a:p>
        </p:txBody>
      </p:sp>
      <p:pic>
        <p:nvPicPr>
          <p:cNvPr id="2054" name="Picture 6" descr="https://lh3.googleusercontent.com/FaawqxC2sbDWvugg0HmEKkf1RKhQykhKvmV4C5K1HAE_bKwcXDBW0xntZeDUi0_ao4vMximLg6OMlayFOnGPkKxTlrgBa-ZpX7BWcPhUGSAHDmmMC6yuxsGtROhhGKVeAfs5PRv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6"/>
          <a:stretch/>
        </p:blipFill>
        <p:spPr bwMode="auto">
          <a:xfrm>
            <a:off x="709447" y="3195636"/>
            <a:ext cx="9669517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4.googleusercontent.com/dhHPTYV0KUZXvDkM0cuANV1l9ZBt6BclOUzYpOEtTCgN62xZB8OpQn7OaDbDjCtIpna00w_52JQOFPkD_x9nPmFWWiaA4hlZMlHUUlDu5ujv61JInGKje2w2ocdcohyHtE3qXJ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89" y="756745"/>
            <a:ext cx="9890235" cy="32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72359" y="44396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LtCk2KEe2Pybq9TRgq3_aAjBfCuwa7Zq97pdosSaeMiVDMd_bpRfq0dg0MOECWgAXF15X0Jyldvkw4P-D_jAr780Im8aOgL4oq3ZxcopV947bxP-Z6r-ANcE--IIspw4qGCiT902Cee9Vj2l5imT8l_X0qh8m373rCfOLj72a4CECIIjGW25EvpSNO4ODaXIMNnasldA9vnHp8apapVDYMk8JLaWHaXzsp-PkBuUT3cjA774sWqiXatCCBP7uXZe0WvWFfKdDivd6Kwc8vCT8I9SoqlWzf0ANM6uDELjBXsou_L6wRjLRTsYjIUmzXgURyrbCbHD1qgLcRX7S8pSv1_ml9iS1Tkoou2D8Tb5Z_vOuhx8FxMYTDE1o7svpfZfsbVtYfIsCymSVDfXtVPWI3_e180gDK1dgzsNCXtmbsL1D7JDVFcKyfYAI7qfcUy7B-zWh2ncdvbMBIdiL87JVYNUz5yeBnWUJ3We0pnsL_07eAM30euX5v9g6ZiMV87h3VQpVGeYTJn5hLuYvgTjHCUfrx_8UbnzUKsw8u8fDZuCSN1M5dfk5rsLM845Cu6HVUGO0nJHIabbzr5mH6902KgFyu7lgoWExS0l7Yh1e69gLT_P=w1054-h597-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997660"/>
            <a:ext cx="9144000" cy="517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2"/>
          <p:cNvSpPr>
            <a:spLocks/>
          </p:cNvSpPr>
          <p:nvPr/>
        </p:nvSpPr>
        <p:spPr>
          <a:xfrm>
            <a:off x="3720000" y="4306270"/>
            <a:ext cx="2376000" cy="2376000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1400" dirty="0">
                <a:latin typeface="Verdana"/>
                <a:cs typeface="Verdana"/>
              </a:rPr>
              <a:t>Institute of Dutch Academy and Research </a:t>
            </a:r>
            <a:r>
              <a:rPr lang="en-GB" sz="1400" dirty="0"/>
              <a:t>F</a:t>
            </a:r>
            <a:r>
              <a:rPr lang="en-GB" sz="1400" dirty="0">
                <a:latin typeface="Verdana"/>
                <a:cs typeface="Verdana"/>
              </a:rPr>
              <a:t>unding </a:t>
            </a:r>
            <a:r>
              <a:rPr lang="en-GB" sz="1400" dirty="0"/>
              <a:t>O</a:t>
            </a:r>
            <a:r>
              <a:rPr lang="en-GB" sz="1400" dirty="0">
                <a:latin typeface="Verdana"/>
                <a:cs typeface="Verdana"/>
              </a:rPr>
              <a:t>rganisation (KNAW &amp; NWO) since 2005</a:t>
            </a:r>
          </a:p>
        </p:txBody>
      </p:sp>
      <p:sp>
        <p:nvSpPr>
          <p:cNvPr id="6" name="Oval 4"/>
          <p:cNvSpPr>
            <a:spLocks/>
          </p:cNvSpPr>
          <p:nvPr/>
        </p:nvSpPr>
        <p:spPr>
          <a:xfrm>
            <a:off x="7854360" y="4162270"/>
            <a:ext cx="2520000" cy="2520000"/>
          </a:xfrm>
          <a:prstGeom prst="ellipse">
            <a:avLst/>
          </a:prstGeom>
          <a:gradFill>
            <a:gsLst>
              <a:gs pos="0">
                <a:srgbClr val="00A7D4"/>
              </a:gs>
              <a:gs pos="100000">
                <a:schemeClr val="accent5">
                  <a:lumMod val="75000"/>
                </a:schemeClr>
              </a:gs>
            </a:gsLst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1400" dirty="0">
                <a:latin typeface="Verdana"/>
                <a:cs typeface="Verdana"/>
              </a:rPr>
              <a:t>First predecessor dates back to 1964 (Steinmetz Foundation), Historical Data Archive 1989</a:t>
            </a:r>
          </a:p>
        </p:txBody>
      </p:sp>
      <p:sp>
        <p:nvSpPr>
          <p:cNvPr id="7" name="Oval 5"/>
          <p:cNvSpPr>
            <a:spLocks/>
          </p:cNvSpPr>
          <p:nvPr/>
        </p:nvSpPr>
        <p:spPr>
          <a:xfrm>
            <a:off x="2574197" y="1283965"/>
            <a:ext cx="2592000" cy="2592000"/>
          </a:xfrm>
          <a:prstGeom prst="ellipse">
            <a:avLst/>
          </a:prstGeom>
          <a:gradFill flip="none" rotWithShape="1">
            <a:gsLst>
              <a:gs pos="43000">
                <a:srgbClr val="FF0000"/>
              </a:gs>
              <a:gs pos="100000">
                <a:srgbClr val="CCFFCC"/>
              </a:gs>
            </a:gsLst>
            <a:lin ang="4740000" scaled="0"/>
            <a:tileRect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dirty="0"/>
              <a:t>Mission: promote and provide permanent access to digital research </a:t>
            </a:r>
            <a:r>
              <a:rPr lang="en-GB" dirty="0"/>
              <a:t>resources</a:t>
            </a:r>
            <a:endParaRPr lang="en-GB" sz="1400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8901" y="0"/>
            <a:ext cx="1080000" cy="1080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620945" y="127914"/>
            <a:ext cx="7887956" cy="8241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sz="3600" dirty="0"/>
              <a:t>DANS is about keeping data FAIR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26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</a:t>
            </a:r>
          </a:p>
          <a:p>
            <a:r>
              <a:rPr lang="en-US" dirty="0"/>
              <a:t> </a:t>
            </a:r>
            <a:r>
              <a:rPr lang="en-US" dirty="0" smtClean="0"/>
              <a:t>Define and coordinate the annual training plans for supporting research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Expected impact: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Train people in research and academic </a:t>
            </a:r>
            <a:r>
              <a:rPr lang="en-US" dirty="0" err="1" smtClean="0"/>
              <a:t>organisations</a:t>
            </a:r>
            <a:r>
              <a:rPr lang="en-US" dirty="0" smtClean="0"/>
              <a:t> preventing lack of skilled and </a:t>
            </a:r>
            <a:r>
              <a:rPr lang="en-US" dirty="0" err="1" smtClean="0"/>
              <a:t>specialised</a:t>
            </a:r>
            <a:r>
              <a:rPr lang="en-US" dirty="0" smtClean="0"/>
              <a:t> infrastructure operators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Creation of a network of training experts including technology providers within and from outside the consortium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Delivery of trainings in different areas: common and other federated services, data management planning, federated services management, domain-specific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Maintain a catalogue of training events, training materials, deployable training environments (VMs, containers) and datasets. Contents will be produced by task 2, 3, 4 and 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Operate a federated IaaS cloud infrastructure (for specific training events)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Provide a system for deployment and configuration of training environments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Provide surveys and feedback forms to link training activities to CRM and continuous service improvement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(We will build upon existing output by EGI, EUDAT and </a:t>
            </a:r>
            <a:r>
              <a:rPr lang="en-GB" dirty="0" err="1" smtClean="0"/>
              <a:t>OpenAire</a:t>
            </a:r>
            <a:r>
              <a:rPr lang="en-US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1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and Resources: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DANS </a:t>
            </a:r>
            <a:r>
              <a:rPr lang="mr-IN" dirty="0" smtClean="0"/>
              <a:t>–</a:t>
            </a:r>
            <a:r>
              <a:rPr lang="en-US" dirty="0" smtClean="0"/>
              <a:t> NL - 4 PM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CESSNET </a:t>
            </a:r>
            <a:r>
              <a:rPr lang="mr-IN" dirty="0" smtClean="0"/>
              <a:t>–</a:t>
            </a:r>
            <a:r>
              <a:rPr lang="en-US" dirty="0" smtClean="0"/>
              <a:t> CZ </a:t>
            </a:r>
            <a:r>
              <a:rPr lang="mr-IN" dirty="0" smtClean="0"/>
              <a:t>–</a:t>
            </a:r>
            <a:r>
              <a:rPr lang="en-US" dirty="0" smtClean="0"/>
              <a:t> 2 PM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EGI.eu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NL </a:t>
            </a:r>
            <a:r>
              <a:rPr lang="mr-IN" dirty="0" smtClean="0"/>
              <a:t>–</a:t>
            </a:r>
            <a:r>
              <a:rPr lang="en-US" dirty="0" smtClean="0"/>
              <a:t> 2 PM?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JUELICH </a:t>
            </a:r>
            <a:r>
              <a:rPr lang="mr-IN" dirty="0" smtClean="0"/>
              <a:t>–</a:t>
            </a:r>
            <a:r>
              <a:rPr lang="en-US" dirty="0" smtClean="0"/>
              <a:t> DE </a:t>
            </a:r>
            <a:r>
              <a:rPr lang="mr-IN" dirty="0" smtClean="0"/>
              <a:t>–</a:t>
            </a:r>
            <a:r>
              <a:rPr lang="en-US" dirty="0" smtClean="0"/>
              <a:t> 3 PM?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IISAS </a:t>
            </a:r>
            <a:r>
              <a:rPr lang="mr-IN" dirty="0" smtClean="0"/>
              <a:t>–</a:t>
            </a:r>
            <a:r>
              <a:rPr lang="en-US" dirty="0" smtClean="0"/>
              <a:t> SK </a:t>
            </a:r>
            <a:r>
              <a:rPr lang="mr-IN" dirty="0" smtClean="0"/>
              <a:t>–</a:t>
            </a:r>
            <a:r>
              <a:rPr lang="en-US" dirty="0" smtClean="0"/>
              <a:t> 1 PM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INFN </a:t>
            </a:r>
            <a:r>
              <a:rPr lang="mr-IN" dirty="0" smtClean="0"/>
              <a:t>–</a:t>
            </a:r>
            <a:r>
              <a:rPr lang="en-US" dirty="0" smtClean="0"/>
              <a:t> IT </a:t>
            </a:r>
            <a:r>
              <a:rPr lang="mr-IN" dirty="0" smtClean="0"/>
              <a:t>–</a:t>
            </a:r>
            <a:r>
              <a:rPr lang="en-US" dirty="0" smtClean="0"/>
              <a:t> 6 PM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Total: 18 PM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66" y="365125"/>
            <a:ext cx="118872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Relevant Key Performance Indicators:</a:t>
            </a:r>
          </a:p>
          <a:p>
            <a:r>
              <a:rPr lang="en-US" dirty="0" smtClean="0"/>
              <a:t>KPI06: # training events 60 </a:t>
            </a:r>
            <a:r>
              <a:rPr lang="mr-IN" dirty="0" smtClean="0"/>
              <a:t>–</a:t>
            </a:r>
            <a:r>
              <a:rPr lang="en-US" dirty="0" smtClean="0"/>
              <a:t> 75 (so about 2 per month)</a:t>
            </a:r>
          </a:p>
          <a:p>
            <a:r>
              <a:rPr lang="en-US" dirty="0" smtClean="0"/>
              <a:t>KPI07: # trained people 725 </a:t>
            </a:r>
            <a:r>
              <a:rPr lang="mr-IN" dirty="0" smtClean="0"/>
              <a:t>–</a:t>
            </a:r>
            <a:r>
              <a:rPr lang="en-US" dirty="0" smtClean="0"/>
              <a:t> 975</a:t>
            </a:r>
          </a:p>
        </p:txBody>
      </p:sp>
    </p:spTree>
    <p:extLst>
      <p:ext uri="{BB962C8B-B14F-4D97-AF65-F5344CB8AC3E}">
        <p14:creationId xmlns:p14="http://schemas.microsoft.com/office/powerpoint/2010/main" val="1181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28" y="84083"/>
            <a:ext cx="11887200" cy="77628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pic>
        <p:nvPicPr>
          <p:cNvPr id="1026" name="Picture 2" descr="https://lh3.googleusercontent.com/CMgHYj3kwe7-vRvNmxJpup1dJeD29qupzYAE1P-EFeedlC7ZAWiiUo5fEKduRKvUOmy9a7SeB9B0w8wMxe0dz6X7ZsfGpbE6icl2kpcDzo3DPnswWo_hO4GH67ukzqYmGjo5bdi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18" y="690507"/>
            <a:ext cx="996075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xqAhe36r0Xr8kjTY82vXcILYr8iblSO0W5pdP8zONFyGbAGl4DfrIAESIX7NaGzQnmHbPf1mMsCR67D2QndcdULKyeL9scVmdxyQutPEYrdAvSaiYtENL6jzoajuTG5E2Tn3Un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17" y="5019730"/>
            <a:ext cx="9960755" cy="154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3227" y="619688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227" y="40849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227" y="4672513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227" y="276240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6124"/>
            <a:ext cx="11887200" cy="51352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Task 11.1 Training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and online services for training</a:t>
            </a:r>
            <a:endParaRPr lang="en-US" sz="3600" b="1" dirty="0"/>
          </a:p>
        </p:txBody>
      </p:sp>
      <p:pic>
        <p:nvPicPr>
          <p:cNvPr id="2054" name="Picture 6" descr="https://lh3.googleusercontent.com/FaawqxC2sbDWvugg0HmEKkf1RKhQykhKvmV4C5K1HAE_bKwcXDBW0xntZeDUi0_ao4vMximLg6OMlayFOnGPkKxTlrgBa-ZpX7BWcPhUGSAHDmmMC6yuxsGtROhhGKVeAfs5PRv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6"/>
          <a:stretch/>
        </p:blipFill>
        <p:spPr bwMode="auto">
          <a:xfrm>
            <a:off x="709447" y="3195636"/>
            <a:ext cx="9669517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4.googleusercontent.com/dhHPTYV0KUZXvDkM0cuANV1l9ZBt6BclOUzYpOEtTCgN62xZB8OpQn7OaDbDjCtIpna00w_52JQOFPkD_x9nPmFWWiaA4hlZMlHUUlDu5ujv61JInGKje2w2ocdcohyHtE3qXJ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89" y="756745"/>
            <a:ext cx="9890235" cy="32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56441" y="2185417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2359" y="443964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T11.1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529</Words>
  <Application>Microsoft Macintosh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Mangal</vt:lpstr>
      <vt:lpstr>Verdana</vt:lpstr>
      <vt:lpstr>Arial</vt:lpstr>
      <vt:lpstr>Arial</vt:lpstr>
      <vt:lpstr>Office Theme</vt:lpstr>
      <vt:lpstr>EOSC-HUB Kick-off WP11 Training and Services for Service Operators, Researchers and Higher-Education  Task 11.1 Training programme and online services for training  </vt:lpstr>
      <vt:lpstr>PowerPoint Presentation</vt:lpstr>
      <vt:lpstr>Task 11.1 Training programme and online services for training</vt:lpstr>
      <vt:lpstr>Task 11.1 Training programme and online services for training</vt:lpstr>
      <vt:lpstr>Task 11.1 Training programme and online services for training</vt:lpstr>
      <vt:lpstr>Task 11.1 Training programme and online services for training</vt:lpstr>
      <vt:lpstr>Task 11.1 Training programme and online services for training</vt:lpstr>
      <vt:lpstr>Task 11.1 Training programme and online services for training</vt:lpstr>
      <vt:lpstr>Task 11.1 Training programme and online services for training</vt:lpstr>
      <vt:lpstr>PowerPoint Presentation</vt:lpstr>
      <vt:lpstr>Task 11.2 Data Management Planning</vt:lpstr>
      <vt:lpstr>Task 11.2 Data Management Planning</vt:lpstr>
      <vt:lpstr>Task 11.2 Data Management Planning</vt:lpstr>
      <vt:lpstr>Task 11.2 Data Management Planning</vt:lpstr>
      <vt:lpstr>Task 11.2 Data Management Planning</vt:lpstr>
      <vt:lpstr>Task 11.2 Data Management Planning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EOSC-HUB Kick-off WP11 Training and Services for Service Operators, Researchers and Higher-Education  Task 11.1 Training programme and online services for training  </dc:title>
  <dc:creator>Rene van Horik</dc:creator>
  <cp:lastModifiedBy>Rene van Horik</cp:lastModifiedBy>
  <cp:revision>20</cp:revision>
  <cp:lastPrinted>2018-01-09T02:51:02Z</cp:lastPrinted>
  <dcterms:created xsi:type="dcterms:W3CDTF">2018-01-08T10:01:04Z</dcterms:created>
  <dcterms:modified xsi:type="dcterms:W3CDTF">2018-01-09T12:29:51Z</dcterms:modified>
</cp:coreProperties>
</file>