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7"/>
  </p:notesMasterIdLst>
  <p:sldIdLst>
    <p:sldId id="316" r:id="rId2"/>
    <p:sldId id="333" r:id="rId3"/>
    <p:sldId id="331" r:id="rId4"/>
    <p:sldId id="318" r:id="rId5"/>
    <p:sldId id="324" r:id="rId6"/>
    <p:sldId id="332" r:id="rId7"/>
    <p:sldId id="323" r:id="rId8"/>
    <p:sldId id="326" r:id="rId9"/>
    <p:sldId id="321" r:id="rId10"/>
    <p:sldId id="335" r:id="rId11"/>
    <p:sldId id="339" r:id="rId12"/>
    <p:sldId id="336" r:id="rId13"/>
    <p:sldId id="337" r:id="rId14"/>
    <p:sldId id="334" r:id="rId15"/>
    <p:sldId id="34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5FB"/>
    <a:srgbClr val="C9FABC"/>
    <a:srgbClr val="246889"/>
    <a:srgbClr val="FCF7BA"/>
    <a:srgbClr val="FED1B8"/>
    <a:srgbClr val="006699"/>
    <a:srgbClr val="0E71B4"/>
    <a:srgbClr val="F6BBFB"/>
    <a:srgbClr val="F7B034"/>
    <a:srgbClr val="109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09" autoAdjust="0"/>
    <p:restoredTop sz="92527" autoAdjust="0"/>
  </p:normalViewPr>
  <p:slideViewPr>
    <p:cSldViewPr>
      <p:cViewPr>
        <p:scale>
          <a:sx n="70" d="100"/>
          <a:sy n="70" d="100"/>
        </p:scale>
        <p:origin x="-165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0D696-3FDD-B64D-BCCD-A5C769FC78D6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00F2E-E6F6-584A-8B3A-823D09DC150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0F2E-E6F6-584A-8B3A-823D09DC15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33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0F2E-E6F6-584A-8B3A-823D09DC15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94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0F2E-E6F6-584A-8B3A-823D09DC15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46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0F2E-E6F6-584A-8B3A-823D09DC15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24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0F2E-E6F6-584A-8B3A-823D09DC15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49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0F2E-E6F6-584A-8B3A-823D09DC15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8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irs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690402"/>
            <a:ext cx="9144000" cy="2890727"/>
          </a:xfrm>
          <a:prstGeom prst="rect">
            <a:avLst/>
          </a:prstGeom>
          <a:solidFill>
            <a:srgbClr val="24688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3608" y="2153563"/>
            <a:ext cx="5110336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 i="0" baseline="0">
                <a:solidFill>
                  <a:schemeClr val="bg1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43608" y="2996952"/>
            <a:ext cx="6400800" cy="6019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500" b="0" i="0">
                <a:solidFill>
                  <a:schemeClr val="bg1"/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sub-</a:t>
            </a:r>
            <a:r>
              <a:rPr lang="it-IT" dirty="0" err="1" smtClean="0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13012" y="4725145"/>
            <a:ext cx="2735452" cy="3086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Name Surname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139954" y="5085184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Affiliation</a:t>
            </a:r>
          </a:p>
        </p:txBody>
      </p:sp>
      <p:sp>
        <p:nvSpPr>
          <p:cNvPr id="4" name="Rettangolo 3"/>
          <p:cNvSpPr/>
          <p:nvPr userDrawn="1"/>
        </p:nvSpPr>
        <p:spPr>
          <a:xfrm>
            <a:off x="1493912" y="6237312"/>
            <a:ext cx="5670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EOSC-hub receives funding from the European Union’s Horizon 2020 research and innovation </a:t>
            </a:r>
            <a:r>
              <a:rPr lang="en-US" sz="1000" kern="1200" dirty="0" err="1" smtClean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programme</a:t>
            </a:r>
            <a:r>
              <a:rPr lang="en-US" sz="1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 under grant agreement No. 777536.</a:t>
            </a:r>
            <a:endParaRPr lang="en-GB" sz="1000" kern="1200" dirty="0">
              <a:solidFill>
                <a:schemeClr val="tx1"/>
              </a:solidFill>
              <a:latin typeface="Alte DIN 1451 Mittelschrift" panose="020B0603020202020204" pitchFamily="34" charset="0"/>
              <a:ea typeface="+mn-ea"/>
              <a:cs typeface="+mn-cs"/>
            </a:endParaRP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2699"/>
            <a:ext cx="974228" cy="67765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8832"/>
            <a:ext cx="1500758" cy="915463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93"/>
            <a:ext cx="1493912" cy="118564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01455"/>
            <a:ext cx="1539080" cy="1051500"/>
          </a:xfrm>
          <a:prstGeom prst="rect">
            <a:avLst/>
          </a:prstGeom>
        </p:spPr>
      </p:pic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139953" y="5517232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Email </a:t>
            </a:r>
          </a:p>
        </p:txBody>
      </p:sp>
    </p:spTree>
    <p:extLst>
      <p:ext uri="{BB962C8B-B14F-4D97-AF65-F5344CB8AC3E}">
        <p14:creationId xmlns:p14="http://schemas.microsoft.com/office/powerpoint/2010/main" val="99350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 lIns="0"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4864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8280920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it-IT" dirty="0"/>
          </a:p>
        </p:txBody>
      </p:sp>
      <p:sp>
        <p:nvSpPr>
          <p:cNvPr id="12" name="Rettangolo 11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56792"/>
            <a:ext cx="8291264" cy="4608512"/>
          </a:xfrm>
          <a:prstGeom prst="rect">
            <a:avLst/>
          </a:prstGeom>
        </p:spPr>
        <p:txBody>
          <a:bodyPr/>
          <a:lstStyle>
            <a:lvl1pPr marL="263525" indent="-263525">
              <a:buSzPct val="10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19138" indent="-261938">
              <a:buSzPct val="100000"/>
              <a:buFont typeface="Arial" panose="020B0604020202020204" pitchFamily="34" charset="0"/>
              <a:buChar char="•"/>
              <a:defRPr lang="it-IT" sz="22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62050" indent="-247650">
              <a:buSzPct val="100000"/>
              <a:buFont typeface="Arial" panose="020B0604020202020204" pitchFamily="34" charset="0"/>
              <a:buChar char="•"/>
              <a:defRPr lang="it-IT" sz="2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17663" indent="-246063">
              <a:buSzPct val="100000"/>
              <a:buFont typeface="Arial" panose="020B0604020202020204" pitchFamily="34" charset="0"/>
              <a:buChar char="•"/>
              <a:defRPr lang="it-IT" sz="18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60575" indent="-231775">
              <a:buSzPct val="100000"/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8280920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56792"/>
            <a:ext cx="3970784" cy="4608512"/>
          </a:xfrm>
          <a:prstGeom prst="rect">
            <a:avLst/>
          </a:prstGeom>
        </p:spPr>
        <p:txBody>
          <a:bodyPr/>
          <a:lstStyle>
            <a:lvl1pPr marL="263525" indent="-263525">
              <a:buSzPct val="10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19138" indent="-261938">
              <a:buSzPct val="100000"/>
              <a:buFont typeface="Arial" panose="020B0604020202020204" pitchFamily="34" charset="0"/>
              <a:buChar char="•"/>
              <a:defRPr lang="it-IT" sz="22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62050" indent="-247650">
              <a:buSzPct val="100000"/>
              <a:buFont typeface="Arial" panose="020B0604020202020204" pitchFamily="34" charset="0"/>
              <a:buChar char="•"/>
              <a:defRPr lang="it-IT" sz="2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17663" indent="-246063">
              <a:buSzPct val="100000"/>
              <a:buFont typeface="Arial" panose="020B0604020202020204" pitchFamily="34" charset="0"/>
              <a:buChar char="•"/>
              <a:defRPr lang="it-IT" sz="18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60575" indent="-231775">
              <a:buSzPct val="100000"/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716016" y="1556792"/>
            <a:ext cx="4032448" cy="4608512"/>
          </a:xfrm>
          <a:prstGeom prst="rect">
            <a:avLst/>
          </a:prstGeom>
        </p:spPr>
        <p:txBody>
          <a:bodyPr/>
          <a:lstStyle>
            <a:lvl1pPr marL="263525" indent="-263525">
              <a:buSzPct val="10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19138" indent="-261938">
              <a:buSzPct val="100000"/>
              <a:buFont typeface="Arial" panose="020B0604020202020204" pitchFamily="34" charset="0"/>
              <a:buChar char="•"/>
              <a:defRPr lang="it-IT" sz="22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62050" indent="-247650">
              <a:buSzPct val="100000"/>
              <a:buFont typeface="Arial" panose="020B0604020202020204" pitchFamily="34" charset="0"/>
              <a:buChar char="•"/>
              <a:defRPr lang="it-IT" sz="2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17663" indent="-246063">
              <a:buSzPct val="100000"/>
              <a:buFont typeface="Arial" panose="020B0604020202020204" pitchFamily="34" charset="0"/>
              <a:buChar char="•"/>
              <a:defRPr lang="it-IT" sz="18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60575" indent="-231775">
              <a:buSzPct val="100000"/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4864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 lIns="0"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to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8280920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4864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 lIns="0"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3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09" r:id="rId3"/>
    <p:sldLayoutId id="2147483710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useppe.larocca@egi.e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docs.google.com/spreadsheets/d/1COZzwEArRexybn1zXx9D14vXNKWqAlH7mnWEWMuIZ0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egi.eu/display/EOSC/Milestones" TargetMode="External"/><Relationship Id="rId2" Type="http://schemas.openxmlformats.org/officeDocument/2006/relationships/hyperlink" Target="https://confluence.egi.eu/display/EOSC/Deliverabl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gi.eu/indico/category/211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nfluence.egi.eu/display/EOSC/AMB" TargetMode="External"/><Relationship Id="rId4" Type="http://schemas.openxmlformats.org/officeDocument/2006/relationships/hyperlink" Target="https://docs.google.com/spreadsheets/d/1e7mpWgoP45wLNz_OTZn31cekUckYAKxVSqhaexZChFU/edit#gid=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egi.eu/display/EOSC/Project+Result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gi.eu/indico/event/3511/overview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o.egi.eu/EOSC-hub-budget" TargetMode="External"/><Relationship Id="rId2" Type="http://schemas.openxmlformats.org/officeDocument/2006/relationships/hyperlink" Target="http://go.egi.eu/EOSC-hub-do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dico.egi.eu/indico/category/211/" TargetMode="External"/><Relationship Id="rId4" Type="http://schemas.openxmlformats.org/officeDocument/2006/relationships/hyperlink" Target="https://confluence.egi.eu/display/EOSC/Hom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egi.eu/display/EOSC/Home" TargetMode="External"/><Relationship Id="rId2" Type="http://schemas.openxmlformats.org/officeDocument/2006/relationships/hyperlink" Target="https://indico.egi.eu/indico/category/218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open?id=1ul7AvFc7uMhrNPMt04SQQf2jrHMrdL1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8136904" cy="1008112"/>
          </a:xfrm>
        </p:spPr>
        <p:txBody>
          <a:bodyPr>
            <a:normAutofit/>
          </a:bodyPr>
          <a:lstStyle/>
          <a:p>
            <a:r>
              <a:rPr lang="is-IS" dirty="0" smtClean="0"/>
              <a:t>WP11 – Training and Services for Service Operators, Researchers and Higher-Education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Giuseppe La Rocca</a:t>
            </a:r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139954" y="5166320"/>
            <a:ext cx="4608513" cy="350912"/>
          </a:xfrm>
        </p:spPr>
        <p:txBody>
          <a:bodyPr/>
          <a:lstStyle/>
          <a:p>
            <a:r>
              <a:rPr lang="en-US" sz="1800" dirty="0" smtClean="0"/>
              <a:t>EGI Foundation</a:t>
            </a:r>
            <a:endParaRPr lang="en-US" sz="1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139953" y="5598368"/>
            <a:ext cx="4608513" cy="350912"/>
          </a:xfrm>
        </p:spPr>
        <p:txBody>
          <a:bodyPr/>
          <a:lstStyle/>
          <a:p>
            <a:r>
              <a:rPr lang="en-US" sz="1800" dirty="0" smtClean="0">
                <a:hlinkClick r:id="rId3"/>
              </a:rPr>
              <a:t>giuseppe.larocca@egi.eu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763488" y="3403104"/>
            <a:ext cx="6400800" cy="601960"/>
          </a:xfrm>
        </p:spPr>
        <p:txBody>
          <a:bodyPr/>
          <a:lstStyle/>
          <a:p>
            <a:r>
              <a:rPr lang="en-US" sz="2000" dirty="0" smtClean="0"/>
              <a:t>EOSC-hub Kickoff, Amsterdam, January 2018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040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</a:t>
            </a:r>
            <a:r>
              <a:rPr lang="en-US" dirty="0" smtClean="0"/>
              <a:t>outcomes from the meeting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23528" y="1268760"/>
            <a:ext cx="8496944" cy="244827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Define a fine grained WP11 </a:t>
            </a:r>
            <a:r>
              <a:rPr lang="en-US" b="1" dirty="0" smtClean="0"/>
              <a:t>work plan</a:t>
            </a:r>
            <a:r>
              <a:rPr lang="en-US" dirty="0" smtClean="0"/>
              <a:t> M01-M12 to achieve milestones and deliverable as in the </a:t>
            </a:r>
            <a:r>
              <a:rPr lang="en-US" dirty="0" err="1" smtClean="0"/>
              <a:t>DoA</a:t>
            </a:r>
            <a:endParaRPr lang="en-US" dirty="0" smtClean="0"/>
          </a:p>
          <a:p>
            <a:pPr marL="912813" lvl="1" indent="-457200"/>
            <a:r>
              <a:rPr lang="en-US" sz="2400" dirty="0" smtClean="0"/>
              <a:t>Describe the activities by task</a:t>
            </a:r>
          </a:p>
          <a:p>
            <a:pPr marL="912813" lvl="1" indent="-457200"/>
            <a:r>
              <a:rPr lang="en-US" sz="2400" dirty="0" smtClean="0"/>
              <a:t>Store WP11 work plan in the </a:t>
            </a:r>
            <a:r>
              <a:rPr lang="en-US" sz="2400" dirty="0" smtClean="0">
                <a:hlinkClick r:id="rId2"/>
              </a:rPr>
              <a:t>shared folder</a:t>
            </a:r>
            <a:endParaRPr lang="en-US" sz="2400" dirty="0" smtClean="0"/>
          </a:p>
          <a:p>
            <a:pPr marL="912813" lvl="1" indent="-457200"/>
            <a:r>
              <a:rPr lang="en-US" sz="2400" b="1" u="sng" dirty="0" smtClean="0"/>
              <a:t>To be approved by the end of Jan</a:t>
            </a:r>
            <a:r>
              <a:rPr lang="en-US" sz="2000" u="sng" dirty="0" smtClean="0"/>
              <a:t/>
            </a:r>
            <a:br>
              <a:rPr lang="en-US" sz="2000" u="sng" dirty="0" smtClean="0"/>
            </a:br>
            <a:endParaRPr lang="en-US" sz="2000" u="sng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24807"/>
            <a:ext cx="8712968" cy="251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841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</a:t>
            </a:r>
            <a:r>
              <a:rPr lang="en-US" dirty="0" smtClean="0"/>
              <a:t>outcomes from the meeting (cont.)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23528" y="1268760"/>
            <a:ext cx="8640960" cy="4608512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GB" dirty="0" smtClean="0"/>
              <a:t>Preliminary definition of lead </a:t>
            </a:r>
            <a:r>
              <a:rPr lang="en-GB" b="1" dirty="0" smtClean="0"/>
              <a:t>authors</a:t>
            </a:r>
            <a:r>
              <a:rPr lang="en-GB" dirty="0" smtClean="0"/>
              <a:t> for </a:t>
            </a:r>
            <a:r>
              <a:rPr lang="en-GB" dirty="0"/>
              <a:t>each </a:t>
            </a:r>
            <a:r>
              <a:rPr lang="en-GB" b="1" dirty="0" smtClean="0"/>
              <a:t>deliverable</a:t>
            </a:r>
          </a:p>
          <a:p>
            <a:pPr marL="912813" lvl="1" indent="-457200"/>
            <a:r>
              <a:rPr lang="en-GB" sz="2400" dirty="0" smtClean="0"/>
              <a:t>Update the Deliverables in the Confluence page:  </a:t>
            </a:r>
            <a:r>
              <a:rPr lang="en-GB" sz="2400" dirty="0">
                <a:hlinkClick r:id="rId2"/>
              </a:rPr>
              <a:t>https://confluence.egi.eu/display/EOSC/Deliverables</a:t>
            </a:r>
            <a:endParaRPr lang="en-GB" sz="2400" dirty="0" smtClean="0"/>
          </a:p>
          <a:p>
            <a:pPr marL="912813" lvl="1" indent="-457200"/>
            <a:r>
              <a:rPr lang="en-GB" sz="2400" b="1" u="sng" dirty="0" smtClean="0"/>
              <a:t>To be approved by the end of Jan. 2018</a:t>
            </a:r>
            <a:r>
              <a:rPr lang="en-GB" sz="2000" b="1" u="sng" dirty="0" smtClean="0"/>
              <a:t/>
            </a:r>
            <a:br>
              <a:rPr lang="en-GB" sz="2000" b="1" u="sng" dirty="0" smtClean="0"/>
            </a:br>
            <a:endParaRPr lang="en-GB" sz="2000" b="1" u="sng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GB" dirty="0" smtClean="0"/>
              <a:t>Preliminary </a:t>
            </a:r>
            <a:r>
              <a:rPr lang="en-GB" dirty="0"/>
              <a:t>definition of lead </a:t>
            </a:r>
            <a:r>
              <a:rPr lang="en-GB" b="1" dirty="0"/>
              <a:t>authors</a:t>
            </a:r>
            <a:r>
              <a:rPr lang="en-GB" dirty="0"/>
              <a:t> for each </a:t>
            </a:r>
            <a:r>
              <a:rPr lang="en-GB" b="1" dirty="0"/>
              <a:t>Milestone</a:t>
            </a:r>
          </a:p>
          <a:p>
            <a:pPr marL="912813" lvl="1" indent="-457200"/>
            <a:r>
              <a:rPr lang="en-GB" sz="2400" dirty="0"/>
              <a:t>Update the </a:t>
            </a:r>
            <a:r>
              <a:rPr lang="en-GB" sz="2400" dirty="0" smtClean="0"/>
              <a:t>Milestones </a:t>
            </a:r>
            <a:r>
              <a:rPr lang="en-GB" sz="2400" dirty="0"/>
              <a:t>in the Confluence page:  </a:t>
            </a:r>
            <a:r>
              <a:rPr lang="en-GB" sz="2400" dirty="0">
                <a:hlinkClick r:id="rId3"/>
              </a:rPr>
              <a:t>https://confluence.egi.eu/display/EOSC/Milestones</a:t>
            </a:r>
            <a:r>
              <a:rPr lang="en-GB" sz="2400" dirty="0"/>
              <a:t> </a:t>
            </a:r>
          </a:p>
          <a:p>
            <a:pPr marL="912813" lvl="1" indent="-457200"/>
            <a:r>
              <a:rPr lang="en-GB" sz="2400" b="1" u="sng" dirty="0"/>
              <a:t>To be approved by the end of </a:t>
            </a:r>
            <a:r>
              <a:rPr lang="en-GB" sz="2400" b="1" u="sng" dirty="0" smtClean="0"/>
              <a:t>Jan. 2018</a:t>
            </a: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17501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23528" y="1268760"/>
            <a:ext cx="8291264" cy="4608512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GB" dirty="0" smtClean="0"/>
              <a:t>Define WP11 regular meetings in </a:t>
            </a:r>
            <a:r>
              <a:rPr lang="en-GB" dirty="0" err="1" smtClean="0"/>
              <a:t>Indico</a:t>
            </a:r>
            <a:r>
              <a:rPr lang="en-GB" dirty="0" smtClean="0"/>
              <a:t>:</a:t>
            </a:r>
          </a:p>
          <a:p>
            <a:pPr marL="912813" lvl="1" indent="-457200"/>
            <a:r>
              <a:rPr lang="en-GB" dirty="0">
                <a:hlinkClick r:id="rId3"/>
              </a:rPr>
              <a:t>https://indico.egi.eu/indico/category/211</a:t>
            </a:r>
            <a:r>
              <a:rPr lang="en-GB" dirty="0" smtClean="0">
                <a:hlinkClick r:id="rId3"/>
              </a:rPr>
              <a:t>/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GB" dirty="0"/>
              <a:t>Define preliminary </a:t>
            </a:r>
            <a:r>
              <a:rPr lang="en-GB" b="1" dirty="0"/>
              <a:t>Quality Metrics</a:t>
            </a:r>
            <a:r>
              <a:rPr lang="en-GB" dirty="0"/>
              <a:t> (5</a:t>
            </a:r>
            <a:r>
              <a:rPr lang="en-GB" dirty="0" smtClean="0"/>
              <a:t>) to facilitate WP11 daily work and register them in the </a:t>
            </a:r>
            <a:r>
              <a:rPr lang="en-GB" dirty="0" smtClean="0">
                <a:hlinkClick r:id="rId4"/>
              </a:rPr>
              <a:t>spreadsheet</a:t>
            </a:r>
            <a:endParaRPr lang="en-GB" dirty="0" smtClean="0"/>
          </a:p>
          <a:p>
            <a:pPr marL="912813" lvl="1" indent="-457200"/>
            <a:r>
              <a:rPr lang="en-GB" dirty="0" smtClean="0"/>
              <a:t>Some example:</a:t>
            </a:r>
          </a:p>
          <a:p>
            <a:pPr marL="0" indent="0">
              <a:buNone/>
            </a:pPr>
            <a:r>
              <a:rPr lang="en-US" sz="1800" dirty="0" smtClean="0"/>
              <a:t>		1</a:t>
            </a:r>
            <a:r>
              <a:rPr lang="en-US" sz="1800" dirty="0"/>
              <a:t>.) Number of training events supported (F2F, webinars</a:t>
            </a:r>
            <a:r>
              <a:rPr lang="en-US" sz="1800" dirty="0" smtClean="0"/>
              <a:t>) (60, 75)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		2</a:t>
            </a:r>
            <a:r>
              <a:rPr lang="en-US" sz="1800" dirty="0"/>
              <a:t>.) Number of training  modules </a:t>
            </a:r>
            <a:r>
              <a:rPr lang="en-US" sz="1800" dirty="0" smtClean="0"/>
              <a:t>produced 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		3</a:t>
            </a:r>
            <a:r>
              <a:rPr lang="en-US" sz="1800" dirty="0"/>
              <a:t>.) Number of trained </a:t>
            </a:r>
            <a:r>
              <a:rPr lang="en-US" sz="1800" dirty="0" smtClean="0"/>
              <a:t>users (725, 975)</a:t>
            </a:r>
            <a:br>
              <a:rPr lang="en-US" sz="1800" dirty="0" smtClean="0"/>
            </a:br>
            <a:endParaRPr lang="en-GB" sz="3200" dirty="0"/>
          </a:p>
          <a:p>
            <a:pPr marL="457200" indent="-457200">
              <a:buFont typeface="+mj-lt"/>
              <a:buAutoNum type="arabicPeriod" startAt="6"/>
            </a:pPr>
            <a:r>
              <a:rPr lang="en-GB" dirty="0" smtClean="0"/>
              <a:t>Define </a:t>
            </a:r>
            <a:r>
              <a:rPr lang="en-GB" b="1" dirty="0"/>
              <a:t>team membership</a:t>
            </a:r>
          </a:p>
          <a:p>
            <a:pPr marL="912813" lvl="1" indent="-457200"/>
            <a:r>
              <a:rPr lang="en-GB" dirty="0" smtClean="0"/>
              <a:t>Provide </a:t>
            </a:r>
            <a:r>
              <a:rPr lang="en-GB" dirty="0"/>
              <a:t>the "Primary Contact" </a:t>
            </a:r>
            <a:r>
              <a:rPr lang="en-GB" dirty="0" smtClean="0"/>
              <a:t>involved in each tasks.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Go to </a:t>
            </a:r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confluence.egi.eu/display/EOSC/AMB</a:t>
            </a:r>
            <a:endParaRPr lang="en-GB" dirty="0" smtClean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80920" cy="576064"/>
          </a:xfrm>
        </p:spPr>
        <p:txBody>
          <a:bodyPr/>
          <a:lstStyle/>
          <a:p>
            <a:r>
              <a:rPr lang="en-US" dirty="0"/>
              <a:t>Expected </a:t>
            </a:r>
            <a:r>
              <a:rPr lang="en-US" dirty="0" smtClean="0"/>
              <a:t>outcomes from the meeting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86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</a:t>
            </a:r>
            <a:r>
              <a:rPr lang="en-US" dirty="0" smtClean="0"/>
              <a:t>outcomes from the meeting (cont.)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23528" y="1268760"/>
            <a:ext cx="8291264" cy="4608512"/>
          </a:xfrm>
        </p:spPr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en-GB" dirty="0"/>
              <a:t>Identify the </a:t>
            </a:r>
            <a:r>
              <a:rPr lang="en-GB" b="1" dirty="0"/>
              <a:t>Key Exploitation Results (KERs)</a:t>
            </a:r>
          </a:p>
          <a:p>
            <a:pPr lvl="1"/>
            <a:r>
              <a:rPr lang="en-GB" dirty="0" smtClean="0"/>
              <a:t>Register KERs </a:t>
            </a:r>
            <a:r>
              <a:rPr lang="en-GB" dirty="0"/>
              <a:t>in the Catalogue of Project results: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confluence.egi.eu/display/EOSC/Project+Results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</a:t>
            </a:r>
            <a:r>
              <a:rPr lang="en-GB" dirty="0" smtClean="0"/>
              <a:t>Training platform and online service</a:t>
            </a:r>
          </a:p>
          <a:p>
            <a:pPr marL="457200" lvl="1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</a:t>
            </a:r>
            <a:r>
              <a:rPr lang="en-GB" dirty="0" smtClean="0"/>
              <a:t>Training material</a:t>
            </a:r>
            <a:endParaRPr lang="en-GB" dirty="0" smtClean="0"/>
          </a:p>
          <a:p>
            <a:pPr lvl="1"/>
            <a:endParaRPr lang="en-GB" dirty="0"/>
          </a:p>
          <a:p>
            <a:pPr marL="457200" indent="-457200">
              <a:buFont typeface="+mj-lt"/>
              <a:buAutoNum type="arabicPeriod" startAt="8"/>
            </a:pPr>
            <a:r>
              <a:rPr lang="en-GB" b="1" dirty="0"/>
              <a:t>EOSC-hub/</a:t>
            </a:r>
            <a:r>
              <a:rPr lang="en-GB" b="1" dirty="0" err="1"/>
              <a:t>OpenAIRE</a:t>
            </a:r>
            <a:r>
              <a:rPr lang="en-GB" b="1" dirty="0"/>
              <a:t> Advance </a:t>
            </a:r>
            <a:r>
              <a:rPr lang="en-GB" b="1" dirty="0" smtClean="0"/>
              <a:t>collaboration</a:t>
            </a:r>
          </a:p>
          <a:p>
            <a:pPr lvl="1"/>
            <a:r>
              <a:rPr lang="en-GB" sz="2400" dirty="0" smtClean="0"/>
              <a:t>Assessment </a:t>
            </a:r>
            <a:r>
              <a:rPr lang="en-GB" sz="2400" dirty="0"/>
              <a:t>and impact on the WP work </a:t>
            </a:r>
            <a:r>
              <a:rPr lang="en-GB" sz="2400" dirty="0" smtClean="0"/>
              <a:t>plan</a:t>
            </a:r>
          </a:p>
          <a:p>
            <a:pPr lvl="1"/>
            <a:r>
              <a:rPr lang="en-GB" sz="2400" dirty="0"/>
              <a:t>Information on how to store/present the outcome of the assessment will be provided soon.</a:t>
            </a:r>
            <a:br>
              <a:rPr lang="en-GB" sz="2400" dirty="0"/>
            </a:b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05550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EOSC-hub / OpenAIRE-Advance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268760"/>
            <a:ext cx="8507288" cy="4608512"/>
          </a:xfrm>
        </p:spPr>
        <p:txBody>
          <a:bodyPr>
            <a:noAutofit/>
          </a:bodyPr>
          <a:lstStyle/>
          <a:p>
            <a:r>
              <a:rPr lang="en-US" sz="2200" dirty="0" smtClean="0"/>
              <a:t>Complementary grants in EINFRA-12</a:t>
            </a:r>
          </a:p>
          <a:p>
            <a:pPr lvl="1"/>
            <a:r>
              <a:rPr lang="en-US" dirty="0" smtClean="0"/>
              <a:t>Mandated by the work </a:t>
            </a:r>
            <a:r>
              <a:rPr lang="en-US" dirty="0" err="1" smtClean="0"/>
              <a:t>programme</a:t>
            </a:r>
            <a:r>
              <a:rPr lang="en-US" dirty="0" smtClean="0"/>
              <a:t> to deliver joint activities</a:t>
            </a:r>
          </a:p>
          <a:p>
            <a:endParaRPr lang="en-US" sz="2200" dirty="0" smtClean="0"/>
          </a:p>
          <a:p>
            <a:r>
              <a:rPr lang="en-US" sz="2200" dirty="0" smtClean="0"/>
              <a:t>Initial preliminary joint activity plan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3"/>
              </a:rPr>
              <a:t>https://indico.egi.eu/indico/event/3511/</a:t>
            </a:r>
            <a:r>
              <a:rPr lang="en-US" dirty="0" smtClean="0">
                <a:hlinkClick r:id="rId3"/>
              </a:rPr>
              <a:t>overview</a:t>
            </a:r>
            <a:endParaRPr lang="en-US" dirty="0" smtClean="0"/>
          </a:p>
          <a:p>
            <a:endParaRPr lang="en-US" sz="2200" dirty="0" smtClean="0"/>
          </a:p>
          <a:p>
            <a:r>
              <a:rPr lang="en-US" sz="2200" dirty="0" smtClean="0"/>
              <a:t>Next steps:</a:t>
            </a:r>
          </a:p>
          <a:p>
            <a:pPr lvl="1"/>
            <a:r>
              <a:rPr lang="en-US" dirty="0" smtClean="0"/>
              <a:t>Jan (WP2/5/6/7/8/10): Prioritization of technical integration activities according to impact, demand (define use cases) and available effort in each task</a:t>
            </a:r>
          </a:p>
          <a:p>
            <a:pPr lvl="1"/>
            <a:r>
              <a:rPr lang="en-US" dirty="0" smtClean="0"/>
              <a:t>Feb: update of joint activity plan</a:t>
            </a:r>
          </a:p>
          <a:p>
            <a:pPr lvl="1"/>
            <a:r>
              <a:rPr lang="en-US" dirty="0" smtClean="0"/>
              <a:t>March: finalization of joint activity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46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links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http://go.egi.eu/</a:t>
            </a:r>
            <a:r>
              <a:rPr lang="en-US" b="1" dirty="0">
                <a:hlinkClick r:id="rId2"/>
              </a:rPr>
              <a:t>EOSC-hub-</a:t>
            </a:r>
            <a:r>
              <a:rPr lang="en-US" b="1" dirty="0" smtClean="0">
                <a:hlinkClick r:id="rId2"/>
              </a:rPr>
              <a:t>doa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>
                <a:hlinkClick r:id="rId3"/>
              </a:rPr>
              <a:t>http://go.egi.eu/EOSC-hub-</a:t>
            </a:r>
            <a:r>
              <a:rPr lang="en-US" dirty="0" smtClean="0">
                <a:hlinkClick r:id="rId3"/>
              </a:rPr>
              <a:t>budget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confluence.egi.eu/display/EOSC/Home</a:t>
            </a:r>
            <a:endParaRPr lang="en-US" dirty="0" smtClean="0"/>
          </a:p>
          <a:p>
            <a:r>
              <a:rPr lang="en-GB" dirty="0">
                <a:hlinkClick r:id="rId5"/>
              </a:rPr>
              <a:t>https://indico.egi.eu/indico/category/211</a:t>
            </a:r>
            <a:r>
              <a:rPr lang="en-GB" dirty="0" smtClean="0">
                <a:hlinkClick r:id="rId5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1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347A-A4C4-4208-8A91-27EF1628C4D0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 of the week</a:t>
            </a:r>
            <a:endParaRPr lang="en-GB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395536" y="1700808"/>
            <a:ext cx="8496944" cy="1224136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WP11 – Training</a:t>
            </a:r>
          </a:p>
          <a:p>
            <a:pPr marL="0" indent="0">
              <a:buNone/>
            </a:pPr>
            <a:r>
              <a:rPr lang="en-GB" dirty="0"/>
              <a:t>Tue 09/01 (13:30 – 15:00 CET</a:t>
            </a:r>
            <a:r>
              <a:rPr lang="en-GB" dirty="0" smtClean="0"/>
              <a:t>)</a:t>
            </a:r>
            <a:r>
              <a:rPr lang="en-GB" dirty="0"/>
              <a:t/>
            </a:r>
            <a:br>
              <a:rPr lang="en-GB" dirty="0"/>
            </a:br>
            <a:r>
              <a:rPr lang="en-GB" dirty="0" err="1" smtClean="0"/>
              <a:t>SURFSara</a:t>
            </a:r>
            <a:r>
              <a:rPr lang="en-GB" dirty="0" smtClean="0"/>
              <a:t> VK 3, Amsterdam Science Park</a:t>
            </a:r>
            <a:endParaRPr lang="en-GB" dirty="0"/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8" name="Segnaposto contenuto 4"/>
          <p:cNvSpPr txBox="1">
            <a:spLocks/>
          </p:cNvSpPr>
          <p:nvPr/>
        </p:nvSpPr>
        <p:spPr>
          <a:xfrm>
            <a:off x="395536" y="3140968"/>
            <a:ext cx="8496944" cy="12008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263525" indent="-263525" algn="l" defTabSz="4572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19138" indent="-261938" algn="l" defTabSz="4572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lang="it-IT" sz="22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62050" indent="-247650" algn="l" defTabSz="4572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lang="it-IT" sz="2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17663" indent="-246063" algn="l" defTabSz="4572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lang="it-IT" sz="18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60575" indent="-231775" algn="l" defTabSz="4572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/>
              <a:t>Training needs and plans (WP7, WP8, WP9, WP10, WP11)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Thu 11/01 (09:00 – 10:30 CET)</a:t>
            </a:r>
            <a:br>
              <a:rPr lang="en-GB" dirty="0" smtClean="0"/>
            </a:br>
            <a:r>
              <a:rPr lang="en-GB" dirty="0" smtClean="0"/>
              <a:t>CWI </a:t>
            </a:r>
            <a:r>
              <a:rPr lang="en-GB" dirty="0" err="1" smtClean="0"/>
              <a:t>Turingzaal</a:t>
            </a:r>
            <a:r>
              <a:rPr lang="en-GB" dirty="0" smtClean="0"/>
              <a:t>, Amsterdam Science Park</a:t>
            </a:r>
            <a:endParaRPr lang="en-GB" dirty="0"/>
          </a:p>
        </p:txBody>
      </p:sp>
      <p:sp>
        <p:nvSpPr>
          <p:cNvPr id="13" name="Segnaposto contenuto 4"/>
          <p:cNvSpPr txBox="1">
            <a:spLocks/>
          </p:cNvSpPr>
          <p:nvPr/>
        </p:nvSpPr>
        <p:spPr>
          <a:xfrm>
            <a:off x="395536" y="4581128"/>
            <a:ext cx="8496944" cy="12008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263525" indent="-263525" algn="l" defTabSz="4572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19138" indent="-261938" algn="l" defTabSz="4572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lang="it-IT" sz="22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62050" indent="-247650" algn="l" defTabSz="4572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lang="it-IT" sz="2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17663" indent="-246063" algn="l" defTabSz="4572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lang="it-IT" sz="18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60575" indent="-231775" algn="l" defTabSz="4572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/>
              <a:t>Technical Coordination and Training (WP10, WP11, other)</a:t>
            </a:r>
          </a:p>
          <a:p>
            <a:pPr marL="0" indent="0">
              <a:buNone/>
            </a:pPr>
            <a:r>
              <a:rPr lang="en-GB" dirty="0" smtClean="0"/>
              <a:t>Thu 11/01 (13:30 – 15:00 CET)</a:t>
            </a:r>
            <a:br>
              <a:rPr lang="en-GB" dirty="0" smtClean="0"/>
            </a:br>
            <a:r>
              <a:rPr lang="en-GB" dirty="0"/>
              <a:t>CWI </a:t>
            </a:r>
            <a:r>
              <a:rPr lang="en-GB" dirty="0" err="1"/>
              <a:t>Turingzaal</a:t>
            </a:r>
            <a:r>
              <a:rPr lang="en-GB"/>
              <a:t>, Amsterdam Science Park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53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4C72-F480-43D1-80E8-3BDA54C0DA72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EOSC-hub WPs</a:t>
            </a:r>
            <a:endParaRPr lang="en-GB" dirty="0"/>
          </a:p>
        </p:txBody>
      </p:sp>
      <p:pic>
        <p:nvPicPr>
          <p:cNvPr id="6" name="Immagine 5"/>
          <p:cNvPicPr/>
          <p:nvPr/>
        </p:nvPicPr>
        <p:blipFill>
          <a:blip r:embed="rId2"/>
          <a:stretch>
            <a:fillRect/>
          </a:stretch>
        </p:blipFill>
        <p:spPr>
          <a:xfrm>
            <a:off x="376248" y="1412776"/>
            <a:ext cx="8391504" cy="4603892"/>
          </a:xfrm>
          <a:prstGeom prst="rect">
            <a:avLst/>
          </a:prstGeom>
        </p:spPr>
      </p:pic>
      <p:sp>
        <p:nvSpPr>
          <p:cNvPr id="7" name="Ovale 6"/>
          <p:cNvSpPr/>
          <p:nvPr/>
        </p:nvSpPr>
        <p:spPr>
          <a:xfrm>
            <a:off x="7303377" y="1890648"/>
            <a:ext cx="1085047" cy="9164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66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WP11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8291264" cy="2952328"/>
          </a:xfrm>
        </p:spPr>
        <p:txBody>
          <a:bodyPr/>
          <a:lstStyle/>
          <a:p>
            <a:pPr algn="just"/>
            <a:r>
              <a:rPr lang="en-GB" dirty="0" smtClean="0"/>
              <a:t>WP11 </a:t>
            </a:r>
            <a:r>
              <a:rPr lang="en-GB" dirty="0"/>
              <a:t>is responsible to define and deliver a training programme to </a:t>
            </a:r>
            <a:r>
              <a:rPr lang="en-GB" b="1" dirty="0">
                <a:solidFill>
                  <a:srgbClr val="FF0000"/>
                </a:solidFill>
              </a:rPr>
              <a:t>foster</a:t>
            </a:r>
            <a:r>
              <a:rPr lang="en-GB" dirty="0"/>
              <a:t> the use of digital infrastructures, </a:t>
            </a:r>
            <a:r>
              <a:rPr lang="en-GB" b="1" dirty="0">
                <a:solidFill>
                  <a:srgbClr val="FF0000"/>
                </a:solidFill>
              </a:rPr>
              <a:t>promote</a:t>
            </a:r>
            <a:r>
              <a:rPr lang="en-GB" dirty="0"/>
              <a:t> the uptake of Open Science, and </a:t>
            </a:r>
            <a:r>
              <a:rPr lang="en-GB" b="1" dirty="0">
                <a:solidFill>
                  <a:srgbClr val="FF0000"/>
                </a:solidFill>
              </a:rPr>
              <a:t>support</a:t>
            </a:r>
            <a:r>
              <a:rPr lang="en-GB" dirty="0"/>
              <a:t> research Data Management Plans (</a:t>
            </a:r>
            <a:r>
              <a:rPr lang="en-GB" dirty="0" smtClean="0"/>
              <a:t>DPM</a:t>
            </a:r>
            <a:r>
              <a:rPr lang="en-GB" dirty="0"/>
              <a:t>)</a:t>
            </a:r>
            <a:endParaRPr lang="en-GB" dirty="0" smtClean="0"/>
          </a:p>
          <a:p>
            <a:pPr algn="just"/>
            <a:r>
              <a:rPr lang="en-GB" dirty="0" smtClean="0"/>
              <a:t>The training programme will stimulate the establishment of a </a:t>
            </a:r>
            <a:r>
              <a:rPr lang="en-GB" b="1" dirty="0" smtClean="0">
                <a:solidFill>
                  <a:srgbClr val="FF0000"/>
                </a:solidFill>
              </a:rPr>
              <a:t>“knowledge network”</a:t>
            </a:r>
            <a:r>
              <a:rPr lang="en-GB" dirty="0" smtClean="0"/>
              <a:t> of expertise</a:t>
            </a:r>
          </a:p>
          <a:p>
            <a:pPr algn="just"/>
            <a:endParaRPr lang="en-GB" dirty="0"/>
          </a:p>
          <a:p>
            <a:pPr algn="just"/>
            <a:endParaRPr lang="en-US" dirty="0"/>
          </a:p>
        </p:txBody>
      </p:sp>
      <p:sp>
        <p:nvSpPr>
          <p:cNvPr id="6" name="Freccia in giù 5"/>
          <p:cNvSpPr/>
          <p:nvPr/>
        </p:nvSpPr>
        <p:spPr>
          <a:xfrm>
            <a:off x="4283968" y="3501008"/>
            <a:ext cx="864096" cy="72008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7200" y="4293096"/>
            <a:ext cx="8291264" cy="2016224"/>
          </a:xfrm>
          <a:prstGeom prst="rect">
            <a:avLst/>
          </a:prstGeom>
        </p:spPr>
        <p:txBody>
          <a:bodyPr/>
          <a:lstStyle>
            <a:lvl1pPr marL="263525" indent="-263525" algn="l" defTabSz="4572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19138" indent="-261938" algn="l" defTabSz="4572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lang="it-IT" sz="22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62050" indent="-247650" algn="l" defTabSz="4572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lang="it-IT" sz="2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17663" indent="-246063" algn="l" defTabSz="4572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lang="it-IT" sz="18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60575" indent="-231775" algn="l" defTabSz="4572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dirty="0" smtClean="0"/>
              <a:t>WP11 </a:t>
            </a:r>
            <a:r>
              <a:rPr lang="en-GB" dirty="0"/>
              <a:t>will engage with </a:t>
            </a:r>
            <a:r>
              <a:rPr lang="en-GB" b="1" i="1" dirty="0"/>
              <a:t>“champion </a:t>
            </a:r>
            <a:r>
              <a:rPr lang="en-GB" b="1" i="1" dirty="0" smtClean="0"/>
              <a:t>users”</a:t>
            </a:r>
            <a:endParaRPr lang="en-GB" dirty="0"/>
          </a:p>
          <a:p>
            <a:pPr algn="just"/>
            <a:r>
              <a:rPr lang="en-GB" dirty="0" smtClean="0"/>
              <a:t>Support </a:t>
            </a:r>
            <a:r>
              <a:rPr lang="en-GB" dirty="0"/>
              <a:t>the training activities of end </a:t>
            </a:r>
            <a:r>
              <a:rPr lang="en-GB" dirty="0" smtClean="0"/>
              <a:t>users (WP8), Thematic </a:t>
            </a:r>
            <a:r>
              <a:rPr lang="en-GB" dirty="0"/>
              <a:t>Services providers (WP7</a:t>
            </a:r>
            <a:r>
              <a:rPr lang="en-GB" dirty="0" smtClean="0"/>
              <a:t>) and Business Pilots (WP9), and support </a:t>
            </a:r>
            <a:r>
              <a:rPr lang="en-GB" dirty="0"/>
              <a:t>Data Management Plans in collaboration with the </a:t>
            </a:r>
            <a:r>
              <a:rPr lang="en-GB" b="1" dirty="0" err="1" smtClean="0"/>
              <a:t>OpenAIRE</a:t>
            </a:r>
            <a:r>
              <a:rPr lang="en-GB" b="1" dirty="0" smtClean="0"/>
              <a:t>-Advance </a:t>
            </a:r>
            <a:r>
              <a:rPr lang="en-GB" dirty="0" smtClean="0"/>
              <a:t>project</a:t>
            </a:r>
          </a:p>
        </p:txBody>
      </p:sp>
    </p:spTree>
    <p:extLst>
      <p:ext uri="{BB962C8B-B14F-4D97-AF65-F5344CB8AC3E}">
        <p14:creationId xmlns:p14="http://schemas.microsoft.com/office/powerpoint/2010/main" val="198837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6D66-3252-4291-816D-0C2C6A6E0762}" type="datetime1">
              <a:rPr lang="en-US" smtClean="0"/>
              <a:t>1/9/2018</a:t>
            </a:fld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WP11 Tasks</a:t>
            </a:r>
            <a:endParaRPr lang="en-GB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8830816" cy="4608512"/>
          </a:xfrm>
        </p:spPr>
        <p:txBody>
          <a:bodyPr/>
          <a:lstStyle/>
          <a:p>
            <a:r>
              <a:rPr lang="en-GB" b="1" u="sng" dirty="0"/>
              <a:t>T11.1 Training programme and online services for training</a:t>
            </a:r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i="1" dirty="0" smtClean="0"/>
              <a:t>(</a:t>
            </a:r>
            <a:r>
              <a:rPr lang="en-GB" i="1" dirty="0"/>
              <a:t>Lead Partner: </a:t>
            </a:r>
            <a:r>
              <a:rPr lang="en-GB" dirty="0" smtClean="0"/>
              <a:t>DANS-KNAW</a:t>
            </a:r>
            <a:r>
              <a:rPr lang="en-GB" i="1" dirty="0"/>
              <a:t>)</a:t>
            </a:r>
            <a:endParaRPr lang="en-GB" dirty="0"/>
          </a:p>
          <a:p>
            <a:r>
              <a:rPr lang="en-GB" b="1" u="sng" dirty="0"/>
              <a:t>T11.2 Data Management Planning</a:t>
            </a:r>
            <a:r>
              <a:rPr lang="en-GB" b="1" dirty="0"/>
              <a:t> </a:t>
            </a:r>
            <a:endParaRPr lang="en-GB" b="1" dirty="0" smtClean="0"/>
          </a:p>
          <a:p>
            <a:pPr marL="0" indent="0">
              <a:buNone/>
            </a:pPr>
            <a:r>
              <a:rPr lang="en-GB" b="1" i="1" dirty="0"/>
              <a:t> </a:t>
            </a:r>
            <a:r>
              <a:rPr lang="en-GB" b="1" i="1" dirty="0" smtClean="0"/>
              <a:t>  </a:t>
            </a:r>
            <a:r>
              <a:rPr lang="en-GB" i="1" dirty="0" smtClean="0"/>
              <a:t>(</a:t>
            </a:r>
            <a:r>
              <a:rPr lang="en-GB" i="1" dirty="0"/>
              <a:t>Lead Partner: </a:t>
            </a:r>
            <a:r>
              <a:rPr lang="en-GB" i="1" dirty="0" smtClean="0"/>
              <a:t>DANS-KNAW) </a:t>
            </a:r>
            <a:endParaRPr lang="en-GB" dirty="0" smtClean="0"/>
          </a:p>
          <a:p>
            <a:r>
              <a:rPr lang="en-GB" b="1" u="sng" dirty="0" smtClean="0"/>
              <a:t>T11.3 Federated Service Management Training and Certification</a:t>
            </a:r>
            <a:r>
              <a:rPr lang="en-GB" i="1" dirty="0" smtClean="0"/>
              <a:t> </a:t>
            </a:r>
          </a:p>
          <a:p>
            <a:pPr marL="0" indent="0">
              <a:buNone/>
            </a:pPr>
            <a:r>
              <a:rPr lang="en-GB" i="1" dirty="0" smtClean="0"/>
              <a:t>   (Lead </a:t>
            </a:r>
            <a:r>
              <a:rPr lang="en-GB" i="1" dirty="0"/>
              <a:t>Partner: </a:t>
            </a:r>
            <a:r>
              <a:rPr lang="en-GB" i="1" dirty="0" smtClean="0"/>
              <a:t>EGI Foundation)</a:t>
            </a:r>
          </a:p>
          <a:p>
            <a:r>
              <a:rPr lang="en-GB" b="1" u="sng" dirty="0"/>
              <a:t>T11.4 Training about common and federated services </a:t>
            </a:r>
            <a:r>
              <a:rPr lang="en-GB" i="1" dirty="0" smtClean="0"/>
              <a:t>(</a:t>
            </a:r>
            <a:r>
              <a:rPr lang="en-GB" i="1" dirty="0"/>
              <a:t>Lead Partner: </a:t>
            </a:r>
            <a:r>
              <a:rPr lang="en-GB" i="1" dirty="0" smtClean="0"/>
              <a:t>EGI Foundation)</a:t>
            </a:r>
          </a:p>
          <a:p>
            <a:r>
              <a:rPr lang="en-GB" b="1" u="sng" dirty="0"/>
              <a:t>T11.5 Domain-specific training to data providers and data scientists</a:t>
            </a:r>
            <a:r>
              <a:rPr lang="en-GB" u="sng" dirty="0"/>
              <a:t> </a:t>
            </a:r>
            <a:endParaRPr lang="en-GB" u="sng" dirty="0" smtClean="0"/>
          </a:p>
          <a:p>
            <a:pPr marL="0" indent="0">
              <a:buNone/>
            </a:pPr>
            <a:r>
              <a:rPr lang="en-GB" i="1" dirty="0"/>
              <a:t> </a:t>
            </a:r>
            <a:r>
              <a:rPr lang="en-GB" i="1" dirty="0" smtClean="0"/>
              <a:t>  (</a:t>
            </a:r>
            <a:r>
              <a:rPr lang="en-GB" i="1" dirty="0"/>
              <a:t>Lead Partner: </a:t>
            </a:r>
            <a:r>
              <a:rPr lang="en-GB" i="1" dirty="0" smtClean="0"/>
              <a:t>EGI Foundation)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43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WP11 Task members and roles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0899153"/>
              </p:ext>
            </p:extLst>
          </p:nvPr>
        </p:nvGraphicFramePr>
        <p:xfrm>
          <a:off x="395120" y="1482824"/>
          <a:ext cx="8424936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304256"/>
                <a:gridCol w="51845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Task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Task leader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Deputy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T11.1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Rene van Horik  (DANS-KNAW)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Ilona  von Stein </a:t>
                      </a:r>
                      <a:r>
                        <a:rPr lang="en-US" sz="2000" baseline="0" dirty="0" smtClean="0"/>
                        <a:t>(DANS-KNAW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T11.2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Rene van Horik  (DANS-KNAW)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Ilona  von Stein</a:t>
                      </a:r>
                      <a:r>
                        <a:rPr lang="en-US" sz="2000" baseline="0" dirty="0" smtClean="0"/>
                        <a:t> (DANS-KNAW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T11.3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Sy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Holsinger</a:t>
                      </a:r>
                      <a:r>
                        <a:rPr lang="en-US" sz="2000" dirty="0" smtClean="0"/>
                        <a:t>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(EGI Foundation)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Małgorzata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Krakowian</a:t>
                      </a:r>
                      <a:r>
                        <a:rPr lang="en-US" sz="2000" dirty="0" smtClean="0"/>
                        <a:t>  (EGI Foundation)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T11.4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Yin Chen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(EGI Foundation)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Giuseppe La</a:t>
                      </a:r>
                      <a:r>
                        <a:rPr lang="en-US" sz="2000" baseline="0" dirty="0" smtClean="0"/>
                        <a:t> Rocca (EGI Foundation)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T11.5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Yin Chen 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(EGI Foundation)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Giuseppe La</a:t>
                      </a:r>
                      <a:r>
                        <a:rPr lang="en-US" sz="2000" baseline="0" dirty="0" smtClean="0"/>
                        <a:t> Rocca (EGI Foundation)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32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49012487"/>
              </p:ext>
            </p:extLst>
          </p:nvPr>
        </p:nvGraphicFramePr>
        <p:xfrm>
          <a:off x="251520" y="1556792"/>
          <a:ext cx="871296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1008112"/>
                <a:gridCol w="772331"/>
                <a:gridCol w="832350"/>
                <a:gridCol w="10596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Deliverable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Diss.</a:t>
                      </a:r>
                      <a:r>
                        <a:rPr lang="en-US" baseline="0" dirty="0" smtClean="0"/>
                        <a:t>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Due month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D11.1 Training materials about common services and thematic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DANS-KNAW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D11.4 Second</a:t>
                      </a:r>
                      <a:r>
                        <a:rPr lang="en-GB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on training activities, infrastructure and materials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EGI.eu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D11.2 Training materials about competence centre services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EGI.eu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D11.5 Updated training materials about common, thematic and</a:t>
                      </a:r>
                      <a:r>
                        <a:rPr lang="en-GB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thematic services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EGI.eu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D11.3 Updated training materials about common services, thematic and competence services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EGI.eu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M34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22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30716371"/>
              </p:ext>
            </p:extLst>
          </p:nvPr>
        </p:nvGraphicFramePr>
        <p:xfrm>
          <a:off x="323528" y="1340768"/>
          <a:ext cx="8435281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936104"/>
                <a:gridCol w="1080120"/>
                <a:gridCol w="27466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Milestone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Due 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Means of </a:t>
                      </a:r>
                      <a:r>
                        <a:rPr lang="en-US" dirty="0" smtClean="0"/>
                        <a:t>verificationM4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MS40</a:t>
                      </a:r>
                      <a:r>
                        <a:rPr lang="en-GB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M11.1  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 is defined for allocating financial support for trainers to attend f2f events</a:t>
                      </a:r>
                      <a:endParaRPr lang="en-GB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EGI.eu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Processes defined via internal project space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MS41 - M11.2 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Online services</a:t>
                      </a:r>
                      <a:r>
                        <a:rPr lang="en-GB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training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 services available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MS42 - M11.3 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 programme of first project  year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 programme online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MS43</a:t>
                      </a:r>
                      <a:r>
                        <a:rPr lang="en-GB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M11.4 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 programme of  second project year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DANS-KNAW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 programme online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MS44</a:t>
                      </a:r>
                      <a:r>
                        <a:rPr lang="en-GB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M11.5 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 programme of  third project year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 programme online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39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Collaborative tools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1520" y="1196752"/>
            <a:ext cx="8640960" cy="4608512"/>
          </a:xfrm>
        </p:spPr>
        <p:txBody>
          <a:bodyPr/>
          <a:lstStyle/>
          <a:p>
            <a:r>
              <a:rPr lang="en-US" b="1" u="sng" dirty="0" err="1" smtClean="0"/>
              <a:t>Indico</a:t>
            </a:r>
            <a:r>
              <a:rPr lang="en-US" b="1" u="sng" dirty="0" smtClean="0"/>
              <a:t> page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2"/>
              </a:rPr>
              <a:t>https://indico.egi.eu/indico/category/211/</a:t>
            </a:r>
            <a:r>
              <a:rPr lang="en-US" dirty="0" smtClean="0"/>
              <a:t> </a:t>
            </a:r>
          </a:p>
          <a:p>
            <a:r>
              <a:rPr lang="en-US" b="1" u="sng" dirty="0" smtClean="0"/>
              <a:t>EOSC-hub Confluence page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>
                <a:hlinkClick r:id="rId3"/>
              </a:rPr>
              <a:t>https://confluence.egi.eu/display/EOSC/Home</a:t>
            </a:r>
            <a:r>
              <a:rPr lang="en-US" dirty="0" smtClean="0"/>
              <a:t> </a:t>
            </a:r>
          </a:p>
          <a:p>
            <a:r>
              <a:rPr lang="en-US" b="1" u="sng" dirty="0" smtClean="0"/>
              <a:t>Mailing lists</a:t>
            </a:r>
            <a:r>
              <a:rPr lang="en-US" dirty="0" smtClean="0"/>
              <a:t> (in preparation):</a:t>
            </a:r>
          </a:p>
          <a:p>
            <a:pPr lvl="1"/>
            <a:r>
              <a:rPr lang="en-US" sz="2400" dirty="0"/>
              <a:t>EOSC-hub mailing lists to be ready by the </a:t>
            </a:r>
            <a:r>
              <a:rPr lang="en-US" sz="2400" dirty="0" err="1"/>
              <a:t>KoM</a:t>
            </a:r>
            <a:endParaRPr lang="en-US" sz="2400" dirty="0"/>
          </a:p>
          <a:p>
            <a:pPr lvl="1"/>
            <a:r>
              <a:rPr lang="en-US" dirty="0" smtClean="0"/>
              <a:t>Task mailing list will be created on request</a:t>
            </a:r>
          </a:p>
          <a:p>
            <a:r>
              <a:rPr lang="en-US" b="1" u="sng" dirty="0" smtClean="0"/>
              <a:t>EOSC-hub AMB</a:t>
            </a:r>
            <a:r>
              <a:rPr lang="en-US" u="sng" dirty="0" smtClean="0"/>
              <a:t> </a:t>
            </a:r>
            <a:r>
              <a:rPr lang="en-US" u="sng" dirty="0" smtClean="0">
                <a:hlinkClick r:id="rId4"/>
              </a:rPr>
              <a:t>folder</a:t>
            </a:r>
            <a:endParaRPr lang="en-US" u="sng" dirty="0" smtClean="0"/>
          </a:p>
          <a:p>
            <a:pPr lvl="1"/>
            <a:r>
              <a:rPr lang="en-GB" dirty="0"/>
              <a:t>We will use these tools to record the WP meeting </a:t>
            </a:r>
            <a:r>
              <a:rPr lang="en-GB" dirty="0" smtClean="0"/>
              <a:t>outputs</a:t>
            </a:r>
            <a:endParaRPr lang="en-US" dirty="0" smtClean="0"/>
          </a:p>
          <a:p>
            <a:r>
              <a:rPr lang="en-US" b="1" u="sng" dirty="0" smtClean="0"/>
              <a:t>Wiki</a:t>
            </a:r>
            <a:r>
              <a:rPr lang="en-US" dirty="0" smtClean="0"/>
              <a:t> (in preparation):</a:t>
            </a:r>
            <a:endParaRPr lang="en-US" dirty="0"/>
          </a:p>
          <a:p>
            <a:r>
              <a:rPr lang="en-US" b="1" dirty="0" smtClean="0"/>
              <a:t>All these tools will be provided under the EGI.eu domain. Switch to the EOSC-hub domain foreseen in Jan</a:t>
            </a:r>
          </a:p>
        </p:txBody>
      </p:sp>
    </p:spTree>
    <p:extLst>
      <p:ext uri="{BB962C8B-B14F-4D97-AF65-F5344CB8AC3E}">
        <p14:creationId xmlns:p14="http://schemas.microsoft.com/office/powerpoint/2010/main" val="23122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EMODnet_PPT_template" id="{94FD5FB4-A648-4C41-A45E-DC1B56821C8E}" vid="{6F891982-9957-D443-80E9-5627794D2B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EOSCHub_PPT</Template>
  <TotalTime>4661</TotalTime>
  <Words>757</Words>
  <Application>Microsoft Office PowerPoint</Application>
  <PresentationFormat>Presentazione su schermo (4:3)</PresentationFormat>
  <Paragraphs>195</Paragraphs>
  <Slides>15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Presentation1</vt:lpstr>
      <vt:lpstr>WP11 – Training and Services for Service Operators, Researchers and Higher-Education</vt:lpstr>
      <vt:lpstr>Agenda of the week</vt:lpstr>
      <vt:lpstr>EOSC-hub WPs</vt:lpstr>
      <vt:lpstr>Objectives of WP11</vt:lpstr>
      <vt:lpstr>WP11 Tasks</vt:lpstr>
      <vt:lpstr>WP11 Task members and roles</vt:lpstr>
      <vt:lpstr>Deliverables</vt:lpstr>
      <vt:lpstr>Milestones</vt:lpstr>
      <vt:lpstr>Collaborative tools</vt:lpstr>
      <vt:lpstr>Expected outcomes from the meeting</vt:lpstr>
      <vt:lpstr>Expected outcomes from the meeting (cont.)</vt:lpstr>
      <vt:lpstr>Expected outcomes from the meeting (cont.)</vt:lpstr>
      <vt:lpstr>Expected outcomes from the meeting (cont.)</vt:lpstr>
      <vt:lpstr>EOSC-hub / OpenAIRE-Advance</vt:lpstr>
      <vt:lpstr>Useful 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Sara</dc:creator>
  <cp:lastModifiedBy>larocca</cp:lastModifiedBy>
  <cp:revision>286</cp:revision>
  <dcterms:created xsi:type="dcterms:W3CDTF">2017-10-02T12:41:48Z</dcterms:created>
  <dcterms:modified xsi:type="dcterms:W3CDTF">2018-01-09T14:32:45Z</dcterms:modified>
</cp:coreProperties>
</file>