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2"/>
  </p:notesMasterIdLst>
  <p:sldIdLst>
    <p:sldId id="261" r:id="rId2"/>
    <p:sldId id="300" r:id="rId3"/>
    <p:sldId id="331" r:id="rId4"/>
    <p:sldId id="332" r:id="rId5"/>
    <p:sldId id="333" r:id="rId6"/>
    <p:sldId id="334" r:id="rId7"/>
    <p:sldId id="313" r:id="rId8"/>
    <p:sldId id="318" r:id="rId9"/>
    <p:sldId id="319" r:id="rId10"/>
    <p:sldId id="320" r:id="rId11"/>
    <p:sldId id="321" r:id="rId12"/>
    <p:sldId id="309" r:id="rId13"/>
    <p:sldId id="324" r:id="rId14"/>
    <p:sldId id="328" r:id="rId15"/>
    <p:sldId id="325" r:id="rId16"/>
    <p:sldId id="329" r:id="rId17"/>
    <p:sldId id="326" r:id="rId18"/>
    <p:sldId id="330" r:id="rId19"/>
    <p:sldId id="323" r:id="rId20"/>
    <p:sldId id="30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5FB"/>
    <a:srgbClr val="C9FABC"/>
    <a:srgbClr val="246889"/>
    <a:srgbClr val="FCF7BA"/>
    <a:srgbClr val="FED1B8"/>
    <a:srgbClr val="006699"/>
    <a:srgbClr val="0E71B4"/>
    <a:srgbClr val="F6BBFB"/>
    <a:srgbClr val="F7B034"/>
    <a:srgbClr val="10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43" autoAdjust="0"/>
    <p:restoredTop sz="50000" autoAdjust="0"/>
  </p:normalViewPr>
  <p:slideViewPr>
    <p:cSldViewPr>
      <p:cViewPr varScale="1">
        <p:scale>
          <a:sx n="96" d="100"/>
          <a:sy n="96" d="100"/>
        </p:scale>
        <p:origin x="1528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0F3A1-CF11-6244-A526-2D725DEAED5B}" type="doc">
      <dgm:prSet loTypeId="urn:microsoft.com/office/officeart/2009/layout/CircleArrowProcess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334935A-0E24-0A43-8835-137BFEABB85C}">
      <dgm:prSet phldrT="[Text]"/>
      <dgm:spPr/>
      <dgm:t>
        <a:bodyPr/>
        <a:lstStyle/>
        <a:p>
          <a:r>
            <a:rPr lang="en-GB" dirty="0" smtClean="0"/>
            <a:t>2012</a:t>
          </a:r>
          <a:endParaRPr lang="en-GB" dirty="0"/>
        </a:p>
      </dgm:t>
    </dgm:pt>
    <dgm:pt modelId="{9DA69929-778A-004A-B7AE-A1CD0C1FB96A}" type="parTrans" cxnId="{81DCCA3D-0259-FD48-A02B-8BBA29BCFE77}">
      <dgm:prSet/>
      <dgm:spPr/>
      <dgm:t>
        <a:bodyPr/>
        <a:lstStyle/>
        <a:p>
          <a:endParaRPr lang="en-GB"/>
        </a:p>
      </dgm:t>
    </dgm:pt>
    <dgm:pt modelId="{210318AC-8127-0048-8A95-F53A2EA19622}" type="sibTrans" cxnId="{81DCCA3D-0259-FD48-A02B-8BBA29BCFE77}">
      <dgm:prSet/>
      <dgm:spPr/>
      <dgm:t>
        <a:bodyPr/>
        <a:lstStyle/>
        <a:p>
          <a:endParaRPr lang="en-GB"/>
        </a:p>
      </dgm:t>
    </dgm:pt>
    <dgm:pt modelId="{547669CF-D243-CF4A-9ED3-0B4119D262F0}">
      <dgm:prSet phldrT="[Text]"/>
      <dgm:spPr/>
      <dgm:t>
        <a:bodyPr/>
        <a:lstStyle/>
        <a:p>
          <a:r>
            <a:rPr lang="en-GB" dirty="0" smtClean="0"/>
            <a:t>2013</a:t>
          </a:r>
          <a:endParaRPr lang="en-GB" dirty="0"/>
        </a:p>
      </dgm:t>
    </dgm:pt>
    <dgm:pt modelId="{B16CA411-D4F4-BF43-9757-E3F988C5AE17}" type="parTrans" cxnId="{43043D0E-1772-4D4F-ACDF-AD94D960E1B7}">
      <dgm:prSet/>
      <dgm:spPr/>
      <dgm:t>
        <a:bodyPr/>
        <a:lstStyle/>
        <a:p>
          <a:endParaRPr lang="en-GB"/>
        </a:p>
      </dgm:t>
    </dgm:pt>
    <dgm:pt modelId="{5B90BF49-46CE-694B-B677-B3D0A46F99FD}" type="sibTrans" cxnId="{43043D0E-1772-4D4F-ACDF-AD94D960E1B7}">
      <dgm:prSet/>
      <dgm:spPr/>
      <dgm:t>
        <a:bodyPr/>
        <a:lstStyle/>
        <a:p>
          <a:endParaRPr lang="en-GB"/>
        </a:p>
      </dgm:t>
    </dgm:pt>
    <dgm:pt modelId="{A0C7CDAF-B382-F440-9ECD-5C4E1949110F}">
      <dgm:prSet phldrT="[Text]"/>
      <dgm:spPr/>
      <dgm:t>
        <a:bodyPr/>
        <a:lstStyle/>
        <a:p>
          <a:r>
            <a:rPr lang="en-GB" dirty="0" smtClean="0"/>
            <a:t>2015</a:t>
          </a:r>
          <a:endParaRPr lang="en-GB" dirty="0"/>
        </a:p>
      </dgm:t>
    </dgm:pt>
    <dgm:pt modelId="{F98BBF40-EAFA-274D-BD82-FF4877640C1A}" type="parTrans" cxnId="{0F6A3D6C-7081-E54F-8E4D-84CF977657F2}">
      <dgm:prSet/>
      <dgm:spPr/>
      <dgm:t>
        <a:bodyPr/>
        <a:lstStyle/>
        <a:p>
          <a:endParaRPr lang="en-GB"/>
        </a:p>
      </dgm:t>
    </dgm:pt>
    <dgm:pt modelId="{076A5479-E371-0448-8829-CF4F96D356A0}" type="sibTrans" cxnId="{0F6A3D6C-7081-E54F-8E4D-84CF977657F2}">
      <dgm:prSet/>
      <dgm:spPr/>
      <dgm:t>
        <a:bodyPr/>
        <a:lstStyle/>
        <a:p>
          <a:endParaRPr lang="en-GB"/>
        </a:p>
      </dgm:t>
    </dgm:pt>
    <dgm:pt modelId="{31529B28-D069-2546-9574-475BCB6C4DCD}">
      <dgm:prSet phldrT="[Text]"/>
      <dgm:spPr/>
      <dgm:t>
        <a:bodyPr/>
        <a:lstStyle/>
        <a:p>
          <a:r>
            <a:rPr lang="en-GB" dirty="0" smtClean="0"/>
            <a:t>2017</a:t>
          </a:r>
          <a:endParaRPr lang="en-GB" dirty="0"/>
        </a:p>
      </dgm:t>
    </dgm:pt>
    <dgm:pt modelId="{E80BBBB8-F210-3B45-80CF-19577FD9F2E7}" type="parTrans" cxnId="{533AD4E2-3E93-0841-BC8E-8EEED322DB24}">
      <dgm:prSet/>
      <dgm:spPr/>
      <dgm:t>
        <a:bodyPr/>
        <a:lstStyle/>
        <a:p>
          <a:endParaRPr lang="en-GB"/>
        </a:p>
      </dgm:t>
    </dgm:pt>
    <dgm:pt modelId="{15CEF43A-ACE3-984E-A1E7-FEEAC4EB0096}" type="sibTrans" cxnId="{533AD4E2-3E93-0841-BC8E-8EEED322DB24}">
      <dgm:prSet/>
      <dgm:spPr/>
      <dgm:t>
        <a:bodyPr/>
        <a:lstStyle/>
        <a:p>
          <a:endParaRPr lang="en-GB"/>
        </a:p>
      </dgm:t>
    </dgm:pt>
    <dgm:pt modelId="{751F5A18-BD20-CE47-93E2-D64A6179F7E5}" type="pres">
      <dgm:prSet presAssocID="{C8A0F3A1-CF11-6244-A526-2D725DEAED5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AF552407-286A-E04C-8B54-E59A9201C3A8}" type="pres">
      <dgm:prSet presAssocID="{6334935A-0E24-0A43-8835-137BFEABB85C}" presName="Accent1" presStyleCnt="0"/>
      <dgm:spPr/>
      <dgm:t>
        <a:bodyPr/>
        <a:lstStyle/>
        <a:p>
          <a:endParaRPr lang="en-US"/>
        </a:p>
      </dgm:t>
    </dgm:pt>
    <dgm:pt modelId="{144730F1-9523-754F-9116-1D1B97ED2232}" type="pres">
      <dgm:prSet presAssocID="{6334935A-0E24-0A43-8835-137BFEABB85C}" presName="Accent" presStyleLbl="node1" presStyleIdx="0" presStyleCnt="4"/>
      <dgm:spPr/>
      <dgm:t>
        <a:bodyPr/>
        <a:lstStyle/>
        <a:p>
          <a:endParaRPr lang="en-US"/>
        </a:p>
      </dgm:t>
    </dgm:pt>
    <dgm:pt modelId="{4A21FC0C-F0C7-BF46-9314-C82923867760}" type="pres">
      <dgm:prSet presAssocID="{6334935A-0E24-0A43-8835-137BFEABB85C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EC1A88-1C64-1D44-A711-6E3FA2F0CB97}" type="pres">
      <dgm:prSet presAssocID="{547669CF-D243-CF4A-9ED3-0B4119D262F0}" presName="Accent2" presStyleCnt="0"/>
      <dgm:spPr/>
      <dgm:t>
        <a:bodyPr/>
        <a:lstStyle/>
        <a:p>
          <a:endParaRPr lang="en-US"/>
        </a:p>
      </dgm:t>
    </dgm:pt>
    <dgm:pt modelId="{31A004F2-5128-0A46-91FE-8AF950DD004C}" type="pres">
      <dgm:prSet presAssocID="{547669CF-D243-CF4A-9ED3-0B4119D262F0}" presName="Accent" presStyleLbl="node1" presStyleIdx="1" presStyleCnt="4"/>
      <dgm:spPr/>
      <dgm:t>
        <a:bodyPr/>
        <a:lstStyle/>
        <a:p>
          <a:endParaRPr lang="en-US"/>
        </a:p>
      </dgm:t>
    </dgm:pt>
    <dgm:pt modelId="{5E25FEBC-065E-5E41-A53D-13B3BAE914DA}" type="pres">
      <dgm:prSet presAssocID="{547669CF-D243-CF4A-9ED3-0B4119D262F0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FDCA76-CDD6-BD42-9CE0-6E9C68EC8D1B}" type="pres">
      <dgm:prSet presAssocID="{A0C7CDAF-B382-F440-9ECD-5C4E1949110F}" presName="Accent3" presStyleCnt="0"/>
      <dgm:spPr/>
      <dgm:t>
        <a:bodyPr/>
        <a:lstStyle/>
        <a:p>
          <a:endParaRPr lang="en-US"/>
        </a:p>
      </dgm:t>
    </dgm:pt>
    <dgm:pt modelId="{02F05AB4-6A08-F445-994B-ED7083674CA0}" type="pres">
      <dgm:prSet presAssocID="{A0C7CDAF-B382-F440-9ECD-5C4E1949110F}" presName="Accent" presStyleLbl="node1" presStyleIdx="2" presStyleCnt="4"/>
      <dgm:spPr/>
      <dgm:t>
        <a:bodyPr/>
        <a:lstStyle/>
        <a:p>
          <a:endParaRPr lang="en-US"/>
        </a:p>
      </dgm:t>
    </dgm:pt>
    <dgm:pt modelId="{2E222475-98F2-5F46-9A94-BECE891D7D9A}" type="pres">
      <dgm:prSet presAssocID="{A0C7CDAF-B382-F440-9ECD-5C4E1949110F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B82CE5-B4DD-3846-B41D-95406FC0219E}" type="pres">
      <dgm:prSet presAssocID="{31529B28-D069-2546-9574-475BCB6C4DCD}" presName="Accent4" presStyleCnt="0"/>
      <dgm:spPr/>
    </dgm:pt>
    <dgm:pt modelId="{AEA6B156-A923-464F-866E-F62ABA7790D6}" type="pres">
      <dgm:prSet presAssocID="{31529B28-D069-2546-9574-475BCB6C4DCD}" presName="Accent" presStyleLbl="node1" presStyleIdx="3" presStyleCnt="4"/>
      <dgm:spPr/>
      <dgm:t>
        <a:bodyPr/>
        <a:lstStyle/>
        <a:p>
          <a:endParaRPr lang="en-US"/>
        </a:p>
      </dgm:t>
    </dgm:pt>
    <dgm:pt modelId="{1E2D3A76-7C49-3F46-90A4-A65941EB8E6C}" type="pres">
      <dgm:prSet presAssocID="{31529B28-D069-2546-9574-475BCB6C4DCD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B8B3DF-7E32-FC41-8B68-341BDCEC51EE}" type="presOf" srcId="{C8A0F3A1-CF11-6244-A526-2D725DEAED5B}" destId="{751F5A18-BD20-CE47-93E2-D64A6179F7E5}" srcOrd="0" destOrd="0" presId="urn:microsoft.com/office/officeart/2009/layout/CircleArrowProcess"/>
    <dgm:cxn modelId="{FF5F2D4E-DF2D-954C-AFC3-EC67B6A9B9D7}" type="presOf" srcId="{A0C7CDAF-B382-F440-9ECD-5C4E1949110F}" destId="{2E222475-98F2-5F46-9A94-BECE891D7D9A}" srcOrd="0" destOrd="0" presId="urn:microsoft.com/office/officeart/2009/layout/CircleArrowProcess"/>
    <dgm:cxn modelId="{533AD4E2-3E93-0841-BC8E-8EEED322DB24}" srcId="{C8A0F3A1-CF11-6244-A526-2D725DEAED5B}" destId="{31529B28-D069-2546-9574-475BCB6C4DCD}" srcOrd="3" destOrd="0" parTransId="{E80BBBB8-F210-3B45-80CF-19577FD9F2E7}" sibTransId="{15CEF43A-ACE3-984E-A1E7-FEEAC4EB0096}"/>
    <dgm:cxn modelId="{95B4B3F5-A88A-B547-8C84-545CFC06A644}" type="presOf" srcId="{31529B28-D069-2546-9574-475BCB6C4DCD}" destId="{1E2D3A76-7C49-3F46-90A4-A65941EB8E6C}" srcOrd="0" destOrd="0" presId="urn:microsoft.com/office/officeart/2009/layout/CircleArrowProcess"/>
    <dgm:cxn modelId="{43043D0E-1772-4D4F-ACDF-AD94D960E1B7}" srcId="{C8A0F3A1-CF11-6244-A526-2D725DEAED5B}" destId="{547669CF-D243-CF4A-9ED3-0B4119D262F0}" srcOrd="1" destOrd="0" parTransId="{B16CA411-D4F4-BF43-9757-E3F988C5AE17}" sibTransId="{5B90BF49-46CE-694B-B677-B3D0A46F99FD}"/>
    <dgm:cxn modelId="{56DD4BE6-85FC-144B-9E73-ABF1CEA2FE3D}" type="presOf" srcId="{547669CF-D243-CF4A-9ED3-0B4119D262F0}" destId="{5E25FEBC-065E-5E41-A53D-13B3BAE914DA}" srcOrd="0" destOrd="0" presId="urn:microsoft.com/office/officeart/2009/layout/CircleArrowProcess"/>
    <dgm:cxn modelId="{81DCCA3D-0259-FD48-A02B-8BBA29BCFE77}" srcId="{C8A0F3A1-CF11-6244-A526-2D725DEAED5B}" destId="{6334935A-0E24-0A43-8835-137BFEABB85C}" srcOrd="0" destOrd="0" parTransId="{9DA69929-778A-004A-B7AE-A1CD0C1FB96A}" sibTransId="{210318AC-8127-0048-8A95-F53A2EA19622}"/>
    <dgm:cxn modelId="{0F6A3D6C-7081-E54F-8E4D-84CF977657F2}" srcId="{C8A0F3A1-CF11-6244-A526-2D725DEAED5B}" destId="{A0C7CDAF-B382-F440-9ECD-5C4E1949110F}" srcOrd="2" destOrd="0" parTransId="{F98BBF40-EAFA-274D-BD82-FF4877640C1A}" sibTransId="{076A5479-E371-0448-8829-CF4F96D356A0}"/>
    <dgm:cxn modelId="{26E76A3A-ED68-234C-8709-01DDA936969E}" type="presOf" srcId="{6334935A-0E24-0A43-8835-137BFEABB85C}" destId="{4A21FC0C-F0C7-BF46-9314-C82923867760}" srcOrd="0" destOrd="0" presId="urn:microsoft.com/office/officeart/2009/layout/CircleArrowProcess"/>
    <dgm:cxn modelId="{BA2286EC-C5CD-5746-B463-CD8D45D15EA4}" type="presParOf" srcId="{751F5A18-BD20-CE47-93E2-D64A6179F7E5}" destId="{AF552407-286A-E04C-8B54-E59A9201C3A8}" srcOrd="0" destOrd="0" presId="urn:microsoft.com/office/officeart/2009/layout/CircleArrowProcess"/>
    <dgm:cxn modelId="{74FC9821-276E-CC4E-A537-33FF0F114183}" type="presParOf" srcId="{AF552407-286A-E04C-8B54-E59A9201C3A8}" destId="{144730F1-9523-754F-9116-1D1B97ED2232}" srcOrd="0" destOrd="0" presId="urn:microsoft.com/office/officeart/2009/layout/CircleArrowProcess"/>
    <dgm:cxn modelId="{7C5ADFE2-B720-7746-A5C0-58B32B6F266F}" type="presParOf" srcId="{751F5A18-BD20-CE47-93E2-D64A6179F7E5}" destId="{4A21FC0C-F0C7-BF46-9314-C82923867760}" srcOrd="1" destOrd="0" presId="urn:microsoft.com/office/officeart/2009/layout/CircleArrowProcess"/>
    <dgm:cxn modelId="{2D0FC887-8827-3B40-9064-3F9C41FDA174}" type="presParOf" srcId="{751F5A18-BD20-CE47-93E2-D64A6179F7E5}" destId="{8DEC1A88-1C64-1D44-A711-6E3FA2F0CB97}" srcOrd="2" destOrd="0" presId="urn:microsoft.com/office/officeart/2009/layout/CircleArrowProcess"/>
    <dgm:cxn modelId="{095CEC86-8BCE-8B4E-9DBC-65E335B99CBF}" type="presParOf" srcId="{8DEC1A88-1C64-1D44-A711-6E3FA2F0CB97}" destId="{31A004F2-5128-0A46-91FE-8AF950DD004C}" srcOrd="0" destOrd="0" presId="urn:microsoft.com/office/officeart/2009/layout/CircleArrowProcess"/>
    <dgm:cxn modelId="{1B8439CD-E070-BB43-B63B-E250AB1D7DC6}" type="presParOf" srcId="{751F5A18-BD20-CE47-93E2-D64A6179F7E5}" destId="{5E25FEBC-065E-5E41-A53D-13B3BAE914DA}" srcOrd="3" destOrd="0" presId="urn:microsoft.com/office/officeart/2009/layout/CircleArrowProcess"/>
    <dgm:cxn modelId="{C2645282-0DED-F148-91F9-2C0CC7C6D881}" type="presParOf" srcId="{751F5A18-BD20-CE47-93E2-D64A6179F7E5}" destId="{E7FDCA76-CDD6-BD42-9CE0-6E9C68EC8D1B}" srcOrd="4" destOrd="0" presId="urn:microsoft.com/office/officeart/2009/layout/CircleArrowProcess"/>
    <dgm:cxn modelId="{3D9D3C5B-4130-174D-8A56-3B83443A15C5}" type="presParOf" srcId="{E7FDCA76-CDD6-BD42-9CE0-6E9C68EC8D1B}" destId="{02F05AB4-6A08-F445-994B-ED7083674CA0}" srcOrd="0" destOrd="0" presId="urn:microsoft.com/office/officeart/2009/layout/CircleArrowProcess"/>
    <dgm:cxn modelId="{7EAB91C1-4E07-8D40-8719-2C56ECECAC65}" type="presParOf" srcId="{751F5A18-BD20-CE47-93E2-D64A6179F7E5}" destId="{2E222475-98F2-5F46-9A94-BECE891D7D9A}" srcOrd="5" destOrd="0" presId="urn:microsoft.com/office/officeart/2009/layout/CircleArrowProcess"/>
    <dgm:cxn modelId="{8E2F2994-3FB4-B94E-9E93-E9770E79D7FD}" type="presParOf" srcId="{751F5A18-BD20-CE47-93E2-D64A6179F7E5}" destId="{C6B82CE5-B4DD-3846-B41D-95406FC0219E}" srcOrd="6" destOrd="0" presId="urn:microsoft.com/office/officeart/2009/layout/CircleArrowProcess"/>
    <dgm:cxn modelId="{14BF0D81-2EF8-9C4A-9ABB-4A848FE39204}" type="presParOf" srcId="{C6B82CE5-B4DD-3846-B41D-95406FC0219E}" destId="{AEA6B156-A923-464F-866E-F62ABA7790D6}" srcOrd="0" destOrd="0" presId="urn:microsoft.com/office/officeart/2009/layout/CircleArrowProcess"/>
    <dgm:cxn modelId="{6D87A61D-BC11-E445-8E5F-ACC25FB036A3}" type="presParOf" srcId="{751F5A18-BD20-CE47-93E2-D64A6179F7E5}" destId="{1E2D3A76-7C49-3F46-90A4-A65941EB8E6C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730F1-9523-754F-9116-1D1B97ED2232}">
      <dsp:nvSpPr>
        <dsp:cNvPr id="0" name=""/>
        <dsp:cNvSpPr/>
      </dsp:nvSpPr>
      <dsp:spPr>
        <a:xfrm>
          <a:off x="2381309" y="0"/>
          <a:ext cx="1846298" cy="184648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21FC0C-F0C7-BF46-9314-C82923867760}">
      <dsp:nvSpPr>
        <dsp:cNvPr id="0" name=""/>
        <dsp:cNvSpPr/>
      </dsp:nvSpPr>
      <dsp:spPr>
        <a:xfrm>
          <a:off x="2788943" y="668378"/>
          <a:ext cx="1030339" cy="51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2012</a:t>
          </a:r>
          <a:endParaRPr lang="en-GB" sz="3300" kern="1200" dirty="0"/>
        </a:p>
      </dsp:txBody>
      <dsp:txXfrm>
        <a:off x="2788943" y="668378"/>
        <a:ext cx="1030339" cy="515116"/>
      </dsp:txXfrm>
    </dsp:sp>
    <dsp:sp modelId="{31A004F2-5128-0A46-91FE-8AF950DD004C}">
      <dsp:nvSpPr>
        <dsp:cNvPr id="0" name=""/>
        <dsp:cNvSpPr/>
      </dsp:nvSpPr>
      <dsp:spPr>
        <a:xfrm>
          <a:off x="1868391" y="1061081"/>
          <a:ext cx="1846298" cy="184648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25FEBC-065E-5E41-A53D-13B3BAE914DA}">
      <dsp:nvSpPr>
        <dsp:cNvPr id="0" name=""/>
        <dsp:cNvSpPr/>
      </dsp:nvSpPr>
      <dsp:spPr>
        <a:xfrm>
          <a:off x="2273946" y="1731417"/>
          <a:ext cx="1030339" cy="51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2013</a:t>
          </a:r>
          <a:endParaRPr lang="en-GB" sz="3300" kern="1200" dirty="0"/>
        </a:p>
      </dsp:txBody>
      <dsp:txXfrm>
        <a:off x="2273946" y="1731417"/>
        <a:ext cx="1030339" cy="515116"/>
      </dsp:txXfrm>
    </dsp:sp>
    <dsp:sp modelId="{02F05AB4-6A08-F445-994B-ED7083674CA0}">
      <dsp:nvSpPr>
        <dsp:cNvPr id="0" name=""/>
        <dsp:cNvSpPr/>
      </dsp:nvSpPr>
      <dsp:spPr>
        <a:xfrm>
          <a:off x="2381309" y="2126079"/>
          <a:ext cx="1846298" cy="184648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222475-98F2-5F46-9A94-BECE891D7D9A}">
      <dsp:nvSpPr>
        <dsp:cNvPr id="0" name=""/>
        <dsp:cNvSpPr/>
      </dsp:nvSpPr>
      <dsp:spPr>
        <a:xfrm>
          <a:off x="2788943" y="2794457"/>
          <a:ext cx="1030339" cy="51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2015</a:t>
          </a:r>
          <a:endParaRPr lang="en-GB" sz="3300" kern="1200" dirty="0"/>
        </a:p>
      </dsp:txBody>
      <dsp:txXfrm>
        <a:off x="2788943" y="2794457"/>
        <a:ext cx="1030339" cy="515116"/>
      </dsp:txXfrm>
    </dsp:sp>
    <dsp:sp modelId="{AEA6B156-A923-464F-866E-F62ABA7790D6}">
      <dsp:nvSpPr>
        <dsp:cNvPr id="0" name=""/>
        <dsp:cNvSpPr/>
      </dsp:nvSpPr>
      <dsp:spPr>
        <a:xfrm>
          <a:off x="1999997" y="3309574"/>
          <a:ext cx="1586203" cy="158696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2D3A76-7C49-3F46-90A4-A65941EB8E6C}">
      <dsp:nvSpPr>
        <dsp:cNvPr id="0" name=""/>
        <dsp:cNvSpPr/>
      </dsp:nvSpPr>
      <dsp:spPr>
        <a:xfrm>
          <a:off x="2273946" y="3857497"/>
          <a:ext cx="1030339" cy="51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2017</a:t>
          </a:r>
          <a:endParaRPr lang="en-GB" sz="3300" kern="1200" dirty="0"/>
        </a:p>
      </dsp:txBody>
      <dsp:txXfrm>
        <a:off x="2273946" y="3857497"/>
        <a:ext cx="1030339" cy="515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D696-3FDD-B64D-BCCD-A5C769FC78D6}" type="datetimeFigureOut">
              <a:rPr lang="en-US" smtClean="0"/>
              <a:t>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00F2E-E6F6-584A-8B3A-823D09DC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7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690402"/>
            <a:ext cx="9144000" cy="2890727"/>
          </a:xfrm>
          <a:prstGeom prst="rect">
            <a:avLst/>
          </a:prstGeom>
          <a:solidFill>
            <a:srgbClr val="2468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2153563"/>
            <a:ext cx="511033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 baseline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2996952"/>
            <a:ext cx="6400800" cy="601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Sub-</a:t>
            </a:r>
            <a:r>
              <a:rPr lang="it-IT" dirty="0" err="1" smtClean="0"/>
              <a:t>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3012" y="4725145"/>
            <a:ext cx="2735452" cy="308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39954" y="5085184"/>
            <a:ext cx="4608513" cy="350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Affiliation</a:t>
            </a:r>
          </a:p>
        </p:txBody>
      </p:sp>
      <p:sp>
        <p:nvSpPr>
          <p:cNvPr id="4" name="Rettangolo 3"/>
          <p:cNvSpPr/>
          <p:nvPr userDrawn="1"/>
        </p:nvSpPr>
        <p:spPr>
          <a:xfrm>
            <a:off x="1493912" y="6237312"/>
            <a:ext cx="5670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EOSC-hub receives funding from the European Union’s Horizon 2020 research and innovation </a:t>
            </a:r>
            <a:r>
              <a:rPr lang="en-US" sz="1000" kern="1200" dirty="0" err="1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programme</a:t>
            </a:r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 under grant agreement No. 777536.</a:t>
            </a:r>
            <a:endParaRPr lang="en-GB" sz="1000" kern="1200" dirty="0">
              <a:solidFill>
                <a:schemeClr val="tx1"/>
              </a:solidFill>
              <a:latin typeface="Alte DIN 1451 Mittelschrift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72699"/>
            <a:ext cx="974228" cy="677652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53" y="5517232"/>
            <a:ext cx="4608513" cy="350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Email </a:t>
            </a:r>
          </a:p>
        </p:txBody>
      </p:sp>
    </p:spTree>
    <p:extLst>
      <p:ext uri="{BB962C8B-B14F-4D97-AF65-F5344CB8AC3E}">
        <p14:creationId xmlns:p14="http://schemas.microsoft.com/office/powerpoint/2010/main" val="99350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23528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11" name="Rettangolo 10"/>
          <p:cNvSpPr/>
          <p:nvPr userDrawn="1"/>
        </p:nvSpPr>
        <p:spPr>
          <a:xfrm>
            <a:off x="323528" y="476674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12" name="Rettangolo 11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022896"/>
            <a:ext cx="4038600" cy="4103267"/>
          </a:xfrm>
          <a:prstGeom prst="rect">
            <a:avLst/>
          </a:prstGeom>
        </p:spPr>
        <p:txBody>
          <a:bodyPr/>
          <a:lstStyle>
            <a:lvl1pPr marL="342900" indent="-342900">
              <a:buSzPct val="18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SzPct val="18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SzPct val="18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14500" indent="-342900">
              <a:buSzPct val="18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71700" indent="-342900">
              <a:buSzPct val="180000"/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022896"/>
            <a:ext cx="4038600" cy="41032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it-IT" sz="2400" b="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it-IT" sz="2400" b="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it-IT" sz="2400" b="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it-IT" sz="2400" b="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342900" algn="l" defTabSz="457200" rtl="0" eaLnBrk="1" latinLnBrk="0" hangingPunct="1">
              <a:spcBef>
                <a:spcPct val="20000"/>
              </a:spcBef>
              <a:buSzPct val="180000"/>
              <a:buFont typeface="Arial" panose="020B0604020202020204" pitchFamily="34" charset="0"/>
              <a:buChar char="•"/>
              <a:defRPr lang="en-US" sz="2400" b="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943123"/>
            <a:ext cx="8229600" cy="4078165"/>
          </a:xfrm>
          <a:prstGeom prst="rect">
            <a:avLst/>
          </a:prstGeom>
        </p:spPr>
        <p:txBody>
          <a:bodyPr vert="eaVert"/>
          <a:lstStyle>
            <a:lvl1pPr marL="2857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  <a:lvl2pPr marL="7429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2pPr>
            <a:lvl3pPr marL="12001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3pPr>
            <a:lvl4pPr marL="16573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4pPr>
            <a:lvl5pPr marL="2114550" indent="-285750">
              <a:buSzPct val="180000"/>
              <a:buFont typeface="Arial" panose="020B0604020202020204" pitchFamily="34" charset="0"/>
              <a:buChar char="•"/>
              <a:defRPr sz="24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DIN Next LT Pro" charset="0"/>
                <a:ea typeface="DIN Next LT Pro" charset="0"/>
                <a:cs typeface="DIN Next LT Pro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9" name="Rettangolo 8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4" r:id="rId2"/>
    <p:sldLayoutId id="2147483708" r:id="rId3"/>
    <p:sldLayoutId id="2147483709" r:id="rId4"/>
    <p:sldLayoutId id="2147483710" r:id="rId5"/>
    <p:sldLayoutId id="2147483707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3608" y="1937539"/>
            <a:ext cx="7488832" cy="1491461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EOSC-hub</a:t>
            </a:r>
            <a:br>
              <a:rPr lang="en-GB" sz="4000" dirty="0" smtClean="0"/>
            </a:br>
            <a:r>
              <a:rPr lang="en-US" sz="3100" b="0" dirty="0"/>
              <a:t>WP11.3 Federated Service Management Training and </a:t>
            </a:r>
            <a:r>
              <a:rPr lang="en-US" sz="3100" b="0" dirty="0" smtClean="0"/>
              <a:t>Certification (</a:t>
            </a:r>
            <a:r>
              <a:rPr lang="en-US" sz="3100" b="0" dirty="0" err="1" smtClean="0"/>
              <a:t>FitSM</a:t>
            </a:r>
            <a:r>
              <a:rPr lang="en-US" sz="3100" b="0" dirty="0" smtClean="0"/>
              <a:t>)</a:t>
            </a:r>
            <a:endParaRPr lang="en-GB" sz="31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4987280"/>
            <a:ext cx="8352928" cy="601960"/>
          </a:xfrm>
        </p:spPr>
        <p:txBody>
          <a:bodyPr/>
          <a:lstStyle/>
          <a:p>
            <a:pPr algn="ctr"/>
            <a:r>
              <a:rPr lang="en-GB" sz="1800" dirty="0" smtClean="0">
                <a:solidFill>
                  <a:schemeClr val="accent6">
                    <a:lumMod val="10000"/>
                  </a:schemeClr>
                </a:solidFill>
              </a:rPr>
              <a:t>EOSC-hub Kick-off Meeting, 9 Jan 2018, Amsterdam</a:t>
            </a:r>
            <a:endParaRPr lang="en-GB" sz="1800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GB" sz="18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2"/>
          </p:nvPr>
        </p:nvSpPr>
        <p:spPr>
          <a:xfrm>
            <a:off x="1835696" y="3645024"/>
            <a:ext cx="7056785" cy="864096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Sy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Holsinger</a:t>
            </a:r>
            <a:r>
              <a:rPr lang="en-US" sz="2000" dirty="0" smtClean="0">
                <a:solidFill>
                  <a:schemeClr val="bg1"/>
                </a:solidFill>
              </a:rPr>
              <a:t>, EGI Foundation </a:t>
            </a:r>
            <a:r>
              <a:rPr lang="mr-IN" sz="2000" dirty="0" smtClean="0">
                <a:solidFill>
                  <a:schemeClr val="bg1"/>
                </a:solidFill>
              </a:rPr>
              <a:t>–</a:t>
            </a:r>
            <a:r>
              <a:rPr lang="en-US" sz="2000" dirty="0" smtClean="0">
                <a:solidFill>
                  <a:schemeClr val="bg1"/>
                </a:solidFill>
              </a:rPr>
              <a:t> Senior Strategy and Policy Officer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WP1.3 CSI Leader/WP9 Manager/WP11.3 Task Leader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10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way for ITSM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7028" y="3029346"/>
            <a:ext cx="2711000" cy="292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‘Full’ commercial ITSM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8500" y="5188346"/>
            <a:ext cx="23932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No/little formal ITSM</a:t>
            </a:r>
            <a:endParaRPr lang="en-US"/>
          </a:p>
        </p:txBody>
      </p:sp>
      <p:pic>
        <p:nvPicPr>
          <p:cNvPr id="13" name="Picture 12" descr="aa05384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793" y="1844824"/>
            <a:ext cx="790972" cy="235452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86334" y="4199345"/>
            <a:ext cx="2640424" cy="175100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FitSM</a:t>
            </a:r>
            <a:r>
              <a:rPr lang="en-US" dirty="0" smtClean="0"/>
              <a:t> Solution</a:t>
            </a:r>
          </a:p>
          <a:p>
            <a:pPr algn="ctr"/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More achievable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More suitable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Path to ‘full’ ITSM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Freely available</a:t>
            </a:r>
            <a:endParaRPr lang="en-US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376680" y="5072971"/>
            <a:ext cx="2066921" cy="732293"/>
            <a:chOff x="6389865" y="5117073"/>
            <a:chExt cx="2622917" cy="929278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4167" y="5117073"/>
              <a:ext cx="687666" cy="92927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6389865" y="5284798"/>
              <a:ext cx="2622917" cy="468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mtClean="0">
                  <a:latin typeface="Arial" charset="0"/>
                  <a:cs typeface="Arial" charset="0"/>
                </a:rPr>
                <a:t>ISO</a:t>
              </a:r>
              <a:r>
                <a:rPr lang="en-GB">
                  <a:latin typeface="Arial" charset="0"/>
                  <a:cs typeface="Arial" charset="0"/>
                </a:rPr>
                <a:t>/IEC </a:t>
              </a:r>
              <a:r>
                <a:rPr lang="en-GB" smtClean="0">
                  <a:latin typeface="Arial" charset="0"/>
                  <a:cs typeface="Arial" charset="0"/>
                </a:rPr>
                <a:t>20000</a:t>
              </a:r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230542"/>
            <a:ext cx="1310009" cy="58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11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6046892" cy="576064"/>
          </a:xfrm>
        </p:spPr>
        <p:txBody>
          <a:bodyPr/>
          <a:lstStyle/>
          <a:p>
            <a:r>
              <a:rPr lang="en-US" dirty="0" err="1" smtClean="0"/>
              <a:t>FitSM</a:t>
            </a:r>
            <a:r>
              <a:rPr lang="en-US" dirty="0" smtClean="0"/>
              <a:t> Standard Family and Licenses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268760"/>
            <a:ext cx="9074258" cy="5055835"/>
            <a:chOff x="0" y="1635071"/>
            <a:chExt cx="9074258" cy="5055835"/>
          </a:xfrm>
        </p:grpSpPr>
        <p:grpSp>
          <p:nvGrpSpPr>
            <p:cNvPr id="18" name="Group 17"/>
            <p:cNvGrpSpPr/>
            <p:nvPr/>
          </p:nvGrpSpPr>
          <p:grpSpPr>
            <a:xfrm>
              <a:off x="1654931" y="1635071"/>
              <a:ext cx="6135665" cy="5055835"/>
              <a:chOff x="1662681" y="2142829"/>
              <a:chExt cx="5519460" cy="4548077"/>
            </a:xfrm>
          </p:grpSpPr>
          <p:sp>
            <p:nvSpPr>
              <p:cNvPr id="43" name="Legende mit Pfeil nach oben 40"/>
              <p:cNvSpPr/>
              <p:nvPr/>
            </p:nvSpPr>
            <p:spPr>
              <a:xfrm>
                <a:off x="1676017" y="4914634"/>
                <a:ext cx="5506124" cy="1776272"/>
              </a:xfrm>
              <a:prstGeom prst="upArrowCallout">
                <a:avLst>
                  <a:gd name="adj1" fmla="val 30626"/>
                  <a:gd name="adj2" fmla="val 25000"/>
                  <a:gd name="adj3" fmla="val 18308"/>
                  <a:gd name="adj4" fmla="val 76340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4" name="Rechteck 38"/>
              <p:cNvSpPr/>
              <p:nvPr/>
            </p:nvSpPr>
            <p:spPr>
              <a:xfrm>
                <a:off x="1662681" y="2142829"/>
                <a:ext cx="5519460" cy="269457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sz="1350"/>
              </a:p>
            </p:txBody>
          </p:sp>
          <p:sp>
            <p:nvSpPr>
              <p:cNvPr id="45" name="Rechteck 16"/>
              <p:cNvSpPr/>
              <p:nvPr/>
            </p:nvSpPr>
            <p:spPr>
              <a:xfrm>
                <a:off x="3379341" y="3247029"/>
                <a:ext cx="2160000" cy="540000"/>
              </a:xfrm>
              <a:prstGeom prst="rect">
                <a:avLst/>
              </a:prstGeom>
              <a:solidFill>
                <a:srgbClr val="12447E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FitSM-1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Requirements</a:t>
                </a:r>
              </a:p>
            </p:txBody>
          </p:sp>
          <p:sp>
            <p:nvSpPr>
              <p:cNvPr id="46" name="Rechteck 17"/>
              <p:cNvSpPr/>
              <p:nvPr/>
            </p:nvSpPr>
            <p:spPr>
              <a:xfrm>
                <a:off x="2015730" y="4124427"/>
                <a:ext cx="2160000" cy="540000"/>
              </a:xfrm>
              <a:prstGeom prst="rect">
                <a:avLst/>
              </a:prstGeom>
              <a:solidFill>
                <a:srgbClr val="12447E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FitSM-2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Objectives and activities</a:t>
                </a:r>
              </a:p>
            </p:txBody>
          </p:sp>
          <p:sp>
            <p:nvSpPr>
              <p:cNvPr id="47" name="Rechteck 18"/>
              <p:cNvSpPr/>
              <p:nvPr/>
            </p:nvSpPr>
            <p:spPr>
              <a:xfrm>
                <a:off x="4749296" y="4124427"/>
                <a:ext cx="2160000" cy="540000"/>
              </a:xfrm>
              <a:prstGeom prst="rect">
                <a:avLst/>
              </a:prstGeom>
              <a:solidFill>
                <a:srgbClr val="12447E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FitSM-3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Role model</a:t>
                </a:r>
              </a:p>
            </p:txBody>
          </p:sp>
          <p:sp>
            <p:nvSpPr>
              <p:cNvPr id="48" name="Rechteck 19"/>
              <p:cNvSpPr/>
              <p:nvPr/>
            </p:nvSpPr>
            <p:spPr>
              <a:xfrm>
                <a:off x="3649343" y="5700256"/>
                <a:ext cx="1620000" cy="810000"/>
              </a:xfrm>
              <a:prstGeom prst="rect">
                <a:avLst/>
              </a:prstGeom>
              <a:solidFill>
                <a:srgbClr val="105AA8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200" b="1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FitSM-5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Selected implementation guides</a:t>
                </a:r>
              </a:p>
            </p:txBody>
          </p:sp>
          <p:cxnSp>
            <p:nvCxnSpPr>
              <p:cNvPr id="49" name="Gewinkelte Verbindung 20"/>
              <p:cNvCxnSpPr>
                <a:stCxn id="44" idx="0"/>
                <a:endCxn id="43" idx="2"/>
              </p:cNvCxnSpPr>
              <p:nvPr/>
            </p:nvCxnSpPr>
            <p:spPr>
              <a:xfrm rot="5400000" flipH="1" flipV="1">
                <a:off x="3608837" y="3273923"/>
                <a:ext cx="337398" cy="136361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winkelte Verbindung 21"/>
              <p:cNvCxnSpPr>
                <a:stCxn id="45" idx="0"/>
                <a:endCxn id="43" idx="2"/>
              </p:cNvCxnSpPr>
              <p:nvPr/>
            </p:nvCxnSpPr>
            <p:spPr>
              <a:xfrm rot="16200000" flipV="1">
                <a:off x="4975620" y="3270751"/>
                <a:ext cx="337398" cy="1369955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hteck 23"/>
              <p:cNvSpPr/>
              <p:nvPr/>
            </p:nvSpPr>
            <p:spPr>
              <a:xfrm>
                <a:off x="3379342" y="2369630"/>
                <a:ext cx="2160000" cy="540000"/>
              </a:xfrm>
              <a:prstGeom prst="rect">
                <a:avLst/>
              </a:prstGeom>
              <a:solidFill>
                <a:srgbClr val="12447E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FitSM-0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Overview &amp; vocabulary</a:t>
                </a:r>
              </a:p>
            </p:txBody>
          </p:sp>
          <p:sp>
            <p:nvSpPr>
              <p:cNvPr id="52" name="Rechteck 24"/>
              <p:cNvSpPr/>
              <p:nvPr/>
            </p:nvSpPr>
            <p:spPr>
              <a:xfrm>
                <a:off x="1784693" y="5697018"/>
                <a:ext cx="1620000" cy="810000"/>
              </a:xfrm>
              <a:prstGeom prst="rect">
                <a:avLst/>
              </a:prstGeom>
              <a:solidFill>
                <a:srgbClr val="105AA8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200" b="1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FitSM-4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Selected templates and samples</a:t>
                </a:r>
              </a:p>
            </p:txBody>
          </p:sp>
          <p:sp>
            <p:nvSpPr>
              <p:cNvPr id="53" name="Rechteck 26"/>
              <p:cNvSpPr/>
              <p:nvPr/>
            </p:nvSpPr>
            <p:spPr>
              <a:xfrm>
                <a:off x="5476199" y="5700256"/>
                <a:ext cx="1620000" cy="810000"/>
              </a:xfrm>
              <a:prstGeom prst="rect">
                <a:avLst/>
              </a:prstGeom>
              <a:solidFill>
                <a:srgbClr val="105AA8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200" b="1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FitSM-6</a:t>
                </a:r>
              </a:p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Maturity and capability </a:t>
                </a:r>
                <a:r>
                  <a:rPr lang="en-GB" sz="1200" dirty="0" smtClean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assessment </a:t>
                </a:r>
                <a:r>
                  <a:rPr lang="en-GB" sz="1200" dirty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scheme</a:t>
                </a:r>
              </a:p>
            </p:txBody>
          </p:sp>
          <p:cxnSp>
            <p:nvCxnSpPr>
              <p:cNvPr id="54" name="Gewinkelte Verbindung 28"/>
              <p:cNvCxnSpPr>
                <a:stCxn id="50" idx="2"/>
                <a:endCxn id="43" idx="0"/>
              </p:cNvCxnSpPr>
              <p:nvPr/>
            </p:nvCxnSpPr>
            <p:spPr>
              <a:xfrm rot="5400000">
                <a:off x="4290644" y="3078330"/>
                <a:ext cx="337399" cy="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feld 35"/>
              <p:cNvSpPr txBox="1"/>
              <p:nvPr/>
            </p:nvSpPr>
            <p:spPr>
              <a:xfrm>
                <a:off x="1676016" y="5354605"/>
                <a:ext cx="1858201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350" b="1" i="1" dirty="0">
                    <a:solidFill>
                      <a:srgbClr val="12447E"/>
                    </a:solidFill>
                    <a:latin typeface="Helvetica Neue"/>
                    <a:cs typeface="Helvetica Neue"/>
                  </a:rPr>
                  <a:t>Implementation </a:t>
                </a:r>
                <a:r>
                  <a:rPr lang="de-DE" sz="1350" b="1" i="1" dirty="0" err="1">
                    <a:solidFill>
                      <a:srgbClr val="12447E"/>
                    </a:solidFill>
                    <a:latin typeface="Helvetica Neue"/>
                    <a:cs typeface="Helvetica Neue"/>
                  </a:rPr>
                  <a:t>aids</a:t>
                </a:r>
                <a:endParaRPr lang="de-DE" sz="1350" b="1" i="1" dirty="0">
                  <a:solidFill>
                    <a:srgbClr val="12447E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56" name="Textfeld 37"/>
              <p:cNvSpPr txBox="1"/>
              <p:nvPr/>
            </p:nvSpPr>
            <p:spPr>
              <a:xfrm>
                <a:off x="1676016" y="2156535"/>
                <a:ext cx="137730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350" b="1" i="1" dirty="0">
                    <a:solidFill>
                      <a:srgbClr val="12447E"/>
                    </a:solidFill>
                    <a:latin typeface="Helvetica Neue"/>
                    <a:cs typeface="Helvetica Neue"/>
                  </a:rPr>
                  <a:t>Core Standard</a:t>
                </a:r>
              </a:p>
            </p:txBody>
          </p:sp>
        </p:grpSp>
        <p:sp>
          <p:nvSpPr>
            <p:cNvPr id="19" name="Textfeld 28"/>
            <p:cNvSpPr txBox="1"/>
            <p:nvPr/>
          </p:nvSpPr>
          <p:spPr>
            <a:xfrm rot="16200000">
              <a:off x="-339896" y="2580197"/>
              <a:ext cx="13372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 smtClean="0">
                  <a:latin typeface="Arial Narrow" panose="020B0606020202030204" pitchFamily="34" charset="0"/>
                  <a:cs typeface="Arial" pitchFamily="34" charset="0"/>
                </a:rPr>
                <a:t>Normative</a:t>
              </a:r>
            </a:p>
          </p:txBody>
        </p:sp>
        <p:sp>
          <p:nvSpPr>
            <p:cNvPr id="20" name="Textfeld 28"/>
            <p:cNvSpPr txBox="1"/>
            <p:nvPr/>
          </p:nvSpPr>
          <p:spPr>
            <a:xfrm rot="16200000">
              <a:off x="-523533" y="4812451"/>
              <a:ext cx="1648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 smtClean="0">
                  <a:latin typeface="Arial Narrow" panose="020B0606020202030204" pitchFamily="34" charset="0"/>
                  <a:cs typeface="Arial" pitchFamily="34" charset="0"/>
                </a:rPr>
                <a:t>Informational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0" y="3649849"/>
              <a:ext cx="9074258" cy="1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2580405" y="1689193"/>
              <a:ext cx="5065860" cy="4967041"/>
              <a:chOff x="2580405" y="1689193"/>
              <a:chExt cx="5065860" cy="4967041"/>
            </a:xfrm>
          </p:grpSpPr>
          <p:pic>
            <p:nvPicPr>
              <p:cNvPr id="34" name="Inhaltsplatzhalter 4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89024" y="4337181"/>
                <a:ext cx="1131829" cy="396000"/>
              </a:xfrm>
              <a:prstGeom prst="rect">
                <a:avLst/>
              </a:prstGeom>
            </p:spPr>
          </p:pic>
          <p:pic>
            <p:nvPicPr>
              <p:cNvPr id="35" name="Inhaltsplatzhalter 4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14436" y="4339354"/>
                <a:ext cx="1131829" cy="396000"/>
              </a:xfrm>
              <a:prstGeom prst="rect">
                <a:avLst/>
              </a:prstGeom>
            </p:spPr>
          </p:pic>
          <p:pic>
            <p:nvPicPr>
              <p:cNvPr id="36" name="Inhaltsplatzhalter 4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80405" y="6260234"/>
                <a:ext cx="1131829" cy="396000"/>
              </a:xfrm>
              <a:prstGeom prst="rect">
                <a:avLst/>
              </a:prstGeom>
            </p:spPr>
          </p:pic>
          <p:pic>
            <p:nvPicPr>
              <p:cNvPr id="37" name="Inhaltsplatzhalter 4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83573" y="6257684"/>
                <a:ext cx="1131829" cy="396000"/>
              </a:xfrm>
              <a:prstGeom prst="rect">
                <a:avLst/>
              </a:prstGeom>
            </p:spPr>
          </p:pic>
          <p:pic>
            <p:nvPicPr>
              <p:cNvPr id="38" name="Grafik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39993" y="2706218"/>
                <a:ext cx="1131829" cy="396000"/>
              </a:xfrm>
              <a:prstGeom prst="rect">
                <a:avLst/>
              </a:prstGeom>
            </p:spPr>
          </p:pic>
          <p:pic>
            <p:nvPicPr>
              <p:cNvPr id="39" name="Grafik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14900" y="5219767"/>
                <a:ext cx="1131829" cy="396000"/>
              </a:xfrm>
              <a:prstGeom prst="rect">
                <a:avLst/>
              </a:prstGeom>
            </p:spPr>
          </p:pic>
          <p:pic>
            <p:nvPicPr>
              <p:cNvPr id="42" name="Inhaltsplatzhalter 4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64248" y="1689193"/>
                <a:ext cx="1131829" cy="39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731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12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FitSM</a:t>
            </a:r>
            <a:r>
              <a:rPr lang="en-US" dirty="0" smtClean="0"/>
              <a:t> Process Model</a:t>
            </a:r>
            <a:endParaRPr lang="en-US" dirty="0"/>
          </a:p>
        </p:txBody>
      </p:sp>
      <p:sp>
        <p:nvSpPr>
          <p:cNvPr id="10" name="Rechteck 18"/>
          <p:cNvSpPr/>
          <p:nvPr/>
        </p:nvSpPr>
        <p:spPr>
          <a:xfrm>
            <a:off x="2422659" y="6330650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Continual Service Improvement</a:t>
            </a:r>
            <a:endParaRPr lang="en-GB" sz="1400" b="1" dirty="0"/>
          </a:p>
        </p:txBody>
      </p:sp>
      <p:sp>
        <p:nvSpPr>
          <p:cNvPr id="15" name="Rechteck 6"/>
          <p:cNvSpPr/>
          <p:nvPr/>
        </p:nvSpPr>
        <p:spPr>
          <a:xfrm>
            <a:off x="2422659" y="1431325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Service Portfolio Management</a:t>
            </a:r>
            <a:endParaRPr lang="en-GB" sz="1400" b="1" dirty="0"/>
          </a:p>
        </p:txBody>
      </p:sp>
      <p:sp>
        <p:nvSpPr>
          <p:cNvPr id="16" name="Rechteck 7"/>
          <p:cNvSpPr/>
          <p:nvPr/>
        </p:nvSpPr>
        <p:spPr>
          <a:xfrm>
            <a:off x="2422659" y="1805426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Service Level Management</a:t>
            </a:r>
            <a:endParaRPr lang="en-GB" sz="1400" b="1" dirty="0"/>
          </a:p>
        </p:txBody>
      </p:sp>
      <p:sp>
        <p:nvSpPr>
          <p:cNvPr id="17" name="Rechteck 8"/>
          <p:cNvSpPr/>
          <p:nvPr/>
        </p:nvSpPr>
        <p:spPr>
          <a:xfrm>
            <a:off x="2422659" y="2193353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Service Reporting</a:t>
            </a:r>
            <a:endParaRPr lang="en-GB" sz="1400" b="1" dirty="0"/>
          </a:p>
        </p:txBody>
      </p:sp>
      <p:sp>
        <p:nvSpPr>
          <p:cNvPr id="18" name="Rechteck 9"/>
          <p:cNvSpPr/>
          <p:nvPr/>
        </p:nvSpPr>
        <p:spPr>
          <a:xfrm>
            <a:off x="2422659" y="2969207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Capacity Management</a:t>
            </a:r>
            <a:endParaRPr lang="en-GB" sz="1400" b="1" dirty="0"/>
          </a:p>
        </p:txBody>
      </p:sp>
      <p:sp>
        <p:nvSpPr>
          <p:cNvPr id="19" name="Rechteck 10"/>
          <p:cNvSpPr/>
          <p:nvPr/>
        </p:nvSpPr>
        <p:spPr>
          <a:xfrm>
            <a:off x="2422659" y="3343308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Information Security Management</a:t>
            </a:r>
            <a:endParaRPr lang="en-GB" sz="1400" b="1" dirty="0"/>
          </a:p>
        </p:txBody>
      </p:sp>
      <p:sp>
        <p:nvSpPr>
          <p:cNvPr id="20" name="Rechteck 11"/>
          <p:cNvSpPr/>
          <p:nvPr/>
        </p:nvSpPr>
        <p:spPr>
          <a:xfrm>
            <a:off x="2422659" y="3717409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GB" sz="1400" b="1" dirty="0" smtClean="0"/>
              <a:t>Customer Relationship </a:t>
            </a:r>
            <a:r>
              <a:rPr lang="en-GB" sz="1400" b="1" dirty="0" err="1" smtClean="0"/>
              <a:t>Mgmt</a:t>
            </a:r>
            <a:endParaRPr lang="en-GB" sz="1400" b="1" dirty="0"/>
          </a:p>
        </p:txBody>
      </p:sp>
      <p:sp>
        <p:nvSpPr>
          <p:cNvPr id="21" name="Rechteck 12"/>
          <p:cNvSpPr/>
          <p:nvPr/>
        </p:nvSpPr>
        <p:spPr>
          <a:xfrm>
            <a:off x="2422659" y="4091510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Supplier Relationship Management</a:t>
            </a:r>
            <a:endParaRPr lang="en-GB" sz="1400" b="1" dirty="0"/>
          </a:p>
        </p:txBody>
      </p:sp>
      <p:sp>
        <p:nvSpPr>
          <p:cNvPr id="22" name="Rechteck 13"/>
          <p:cNvSpPr/>
          <p:nvPr/>
        </p:nvSpPr>
        <p:spPr>
          <a:xfrm>
            <a:off x="2422659" y="4465611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GB" sz="1400" b="1" dirty="0" smtClean="0"/>
              <a:t>Incident and Service Request </a:t>
            </a:r>
            <a:r>
              <a:rPr lang="en-GB" sz="1400" b="1" dirty="0" err="1" smtClean="0"/>
              <a:t>Mgmt</a:t>
            </a:r>
            <a:r>
              <a:rPr lang="en-GB" sz="1400" b="1" dirty="0" smtClean="0"/>
              <a:t>	</a:t>
            </a:r>
            <a:endParaRPr lang="en-GB" sz="1400" b="1" dirty="0"/>
          </a:p>
        </p:txBody>
      </p:sp>
      <p:sp>
        <p:nvSpPr>
          <p:cNvPr id="23" name="Rechteck 14"/>
          <p:cNvSpPr/>
          <p:nvPr/>
        </p:nvSpPr>
        <p:spPr>
          <a:xfrm>
            <a:off x="2422659" y="4842733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Problem Management</a:t>
            </a:r>
            <a:endParaRPr lang="en-GB" sz="1400" b="1" dirty="0"/>
          </a:p>
        </p:txBody>
      </p:sp>
      <p:sp>
        <p:nvSpPr>
          <p:cNvPr id="24" name="Rechteck 15"/>
          <p:cNvSpPr/>
          <p:nvPr/>
        </p:nvSpPr>
        <p:spPr>
          <a:xfrm>
            <a:off x="2422659" y="5216834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Configuration Management</a:t>
            </a:r>
            <a:endParaRPr lang="en-GB" sz="1400" b="1" dirty="0"/>
          </a:p>
        </p:txBody>
      </p:sp>
      <p:sp>
        <p:nvSpPr>
          <p:cNvPr id="25" name="Rechteck 16"/>
          <p:cNvSpPr/>
          <p:nvPr/>
        </p:nvSpPr>
        <p:spPr>
          <a:xfrm>
            <a:off x="2422659" y="5584221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Change Management</a:t>
            </a:r>
            <a:endParaRPr lang="en-GB" sz="1400" b="1" dirty="0"/>
          </a:p>
        </p:txBody>
      </p:sp>
      <p:sp>
        <p:nvSpPr>
          <p:cNvPr id="26" name="Rechteck 17"/>
          <p:cNvSpPr/>
          <p:nvPr/>
        </p:nvSpPr>
        <p:spPr>
          <a:xfrm>
            <a:off x="2422659" y="5958322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Release and Deployment  </a:t>
            </a:r>
            <a:r>
              <a:rPr lang="en-GB" sz="1400" b="1" dirty="0" err="1" smtClean="0"/>
              <a:t>Mgmt</a:t>
            </a:r>
            <a:endParaRPr lang="en-GB" sz="1400" b="1" dirty="0"/>
          </a:p>
        </p:txBody>
      </p:sp>
      <p:sp>
        <p:nvSpPr>
          <p:cNvPr id="27" name="Rechteck 19"/>
          <p:cNvSpPr/>
          <p:nvPr/>
        </p:nvSpPr>
        <p:spPr>
          <a:xfrm>
            <a:off x="2422659" y="2581280"/>
            <a:ext cx="4057994" cy="256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 algn="ctr"/>
            <a:r>
              <a:rPr lang="en-GB" sz="1400" b="1" dirty="0" smtClean="0"/>
              <a:t>Service Availability and Continuity Management</a:t>
            </a:r>
            <a:endParaRPr lang="en-GB" sz="1400" b="1" dirty="0"/>
          </a:p>
        </p:txBody>
      </p:sp>
      <p:grpSp>
        <p:nvGrpSpPr>
          <p:cNvPr id="60" name="Group 59"/>
          <p:cNvGrpSpPr/>
          <p:nvPr/>
        </p:nvGrpSpPr>
        <p:grpSpPr>
          <a:xfrm>
            <a:off x="6822368" y="1477014"/>
            <a:ext cx="2020994" cy="2902904"/>
            <a:chOff x="6822368" y="1477014"/>
            <a:chExt cx="2020994" cy="2902904"/>
          </a:xfrm>
        </p:grpSpPr>
        <p:sp>
          <p:nvSpPr>
            <p:cNvPr id="28" name="TextBox 27"/>
            <p:cNvSpPr txBox="1"/>
            <p:nvPr/>
          </p:nvSpPr>
          <p:spPr>
            <a:xfrm>
              <a:off x="7282042" y="2698110"/>
              <a:ext cx="1561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More strategic</a:t>
              </a:r>
              <a:endParaRPr lang="en-US" dirty="0"/>
            </a:p>
          </p:txBody>
        </p:sp>
        <p:sp>
          <p:nvSpPr>
            <p:cNvPr id="30" name="Right Brace 29"/>
            <p:cNvSpPr/>
            <p:nvPr/>
          </p:nvSpPr>
          <p:spPr>
            <a:xfrm>
              <a:off x="6822368" y="1477014"/>
              <a:ext cx="247205" cy="2902904"/>
            </a:xfrm>
            <a:prstGeom prst="rightBrac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816436" y="4415474"/>
            <a:ext cx="2220060" cy="2154702"/>
            <a:chOff x="6816436" y="4415474"/>
            <a:chExt cx="2220060" cy="2154702"/>
          </a:xfrm>
        </p:grpSpPr>
        <p:sp>
          <p:nvSpPr>
            <p:cNvPr id="29" name="TextBox 28"/>
            <p:cNvSpPr txBox="1"/>
            <p:nvPr/>
          </p:nvSpPr>
          <p:spPr>
            <a:xfrm>
              <a:off x="7201175" y="5308159"/>
              <a:ext cx="1835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More operational</a:t>
              </a:r>
              <a:endParaRPr lang="en-US" dirty="0"/>
            </a:p>
          </p:txBody>
        </p:sp>
        <p:sp>
          <p:nvSpPr>
            <p:cNvPr id="31" name="Right Brace 30"/>
            <p:cNvSpPr/>
            <p:nvPr/>
          </p:nvSpPr>
          <p:spPr>
            <a:xfrm>
              <a:off x="6816436" y="4415474"/>
              <a:ext cx="279579" cy="2154702"/>
            </a:xfrm>
            <a:prstGeom prst="rightBrac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550276" y="1492451"/>
            <a:ext cx="2342204" cy="568397"/>
            <a:chOff x="6550276" y="1492451"/>
            <a:chExt cx="2342204" cy="568397"/>
          </a:xfrm>
        </p:grpSpPr>
        <p:sp>
          <p:nvSpPr>
            <p:cNvPr id="54" name="TextBox 53"/>
            <p:cNvSpPr txBox="1"/>
            <p:nvPr/>
          </p:nvSpPr>
          <p:spPr>
            <a:xfrm>
              <a:off x="7320896" y="1556792"/>
              <a:ext cx="1571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Most strategic</a:t>
              </a:r>
              <a:endParaRPr lang="en-US" dirty="0"/>
            </a:p>
          </p:txBody>
        </p:sp>
        <p:sp>
          <p:nvSpPr>
            <p:cNvPr id="56" name="Right Brace 55"/>
            <p:cNvSpPr/>
            <p:nvPr/>
          </p:nvSpPr>
          <p:spPr>
            <a:xfrm>
              <a:off x="6550276" y="1492451"/>
              <a:ext cx="202357" cy="568397"/>
            </a:xfrm>
            <a:prstGeom prst="rightBrac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6752633" y="1776649"/>
              <a:ext cx="448542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600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13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5760640" cy="576064"/>
          </a:xfrm>
        </p:spPr>
        <p:txBody>
          <a:bodyPr/>
          <a:lstStyle/>
          <a:p>
            <a:r>
              <a:rPr lang="en-US" dirty="0" smtClean="0"/>
              <a:t>FitSM-0: </a:t>
            </a:r>
            <a:r>
              <a:rPr lang="en-US" smtClean="0"/>
              <a:t>Overview and Vocabulary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57200" y="1400210"/>
            <a:ext cx="8229600" cy="4626019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FitSM-0 defines 70 important terms from the IT service 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anagement context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In alphabetical order:</a:t>
            </a:r>
          </a:p>
          <a:p>
            <a:pPr lvl="1"/>
            <a:endParaRPr lang="en-GB" dirty="0" smtClean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-121210" y="2927940"/>
            <a:ext cx="2823467" cy="3525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Accessibility of information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Activity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Assessment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Audit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Availability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Capability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Capacity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Change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Classification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Closure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Competence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Compliance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Confidentiality of information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Configuration baseline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Configuration item (CI)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Configuration management database (CMDB)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Continuity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Customer</a:t>
            </a: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1928221" y="2927940"/>
            <a:ext cx="3205604" cy="3525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Document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Effectiveness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Efficiency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Escalation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Federation member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Federator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Incident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Information security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Information security control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Information security event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Information security incident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Integrity of information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IT service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IT service management (ITSM)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Key performance indicator (KPI)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Known error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Management system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Maturity</a:t>
            </a: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4114132" y="2927940"/>
            <a:ext cx="2750692" cy="3525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Nonconformity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Operational level agreement (OLA)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Operational target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Policy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Post implementation review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Priority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Problem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Procedure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Process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Record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Release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Request for change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Risk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Role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acceptance criteria (SAC)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</a:t>
            </a:r>
            <a:r>
              <a:rPr lang="en-US" smtClean="0">
                <a:latin typeface="Calibri" charset="0"/>
                <a:ea typeface="Calibri" charset="0"/>
                <a:cs typeface="Calibri" charset="0"/>
              </a:rPr>
              <a:t>catalogue</a:t>
            </a:r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6204510" y="2927940"/>
            <a:ext cx="2719153" cy="3525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</a:t>
            </a:r>
            <a:r>
              <a:rPr lang="en-US" smtClean="0">
                <a:latin typeface="Calibri" charset="0"/>
                <a:ea typeface="Calibri" charset="0"/>
                <a:cs typeface="Calibri" charset="0"/>
              </a:rPr>
              <a:t>component</a:t>
            </a:r>
          </a:p>
          <a:p>
            <a:pPr lvl="1"/>
            <a:r>
              <a:rPr lang="en-US" smtClean="0">
                <a:latin typeface="Calibri" charset="0"/>
                <a:ea typeface="Calibri" charset="0"/>
                <a:cs typeface="Calibri" charset="0"/>
              </a:rPr>
              <a:t>Service 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design and transition package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level agreement (SLA)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management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management plan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management system (SMS)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portfolio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provider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report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request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Service target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Supplier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Top management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Underpinning agreement (UA)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Underpinning contract (UC)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User</a:t>
            </a:r>
          </a:p>
          <a:p>
            <a:pPr lvl="1"/>
            <a:r>
              <a:rPr lang="en-US">
                <a:latin typeface="Calibri" charset="0"/>
                <a:ea typeface="Calibri" charset="0"/>
                <a:cs typeface="Calibri" charset="0"/>
              </a:rPr>
              <a:t>Value</a:t>
            </a:r>
          </a:p>
        </p:txBody>
      </p:sp>
      <p:sp>
        <p:nvSpPr>
          <p:cNvPr id="16" name="Rechteck 9"/>
          <p:cNvSpPr/>
          <p:nvPr/>
        </p:nvSpPr>
        <p:spPr>
          <a:xfrm>
            <a:off x="264405" y="2829426"/>
            <a:ext cx="8659258" cy="3407886"/>
          </a:xfrm>
          <a:prstGeom prst="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14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3" y="620688"/>
            <a:ext cx="8476885" cy="576064"/>
          </a:xfrm>
        </p:spPr>
        <p:txBody>
          <a:bodyPr/>
          <a:lstStyle/>
          <a:p>
            <a:r>
              <a:rPr lang="en-US" dirty="0" smtClean="0"/>
              <a:t>Key concepts: Service vs. Service Component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457200" y="1539285"/>
            <a:ext cx="8229600" cy="4626019"/>
          </a:xfrm>
        </p:spPr>
        <p:txBody>
          <a:bodyPr>
            <a:normAutofit/>
          </a:bodyPr>
          <a:lstStyle/>
          <a:p>
            <a:r>
              <a:rPr lang="en-GB" sz="2200" dirty="0" smtClean="0">
                <a:latin typeface="Calibri" charset="0"/>
                <a:ea typeface="Calibri" charset="0"/>
                <a:cs typeface="Calibri" charset="0"/>
              </a:rPr>
              <a:t>A service usually provides value when taken on its own – unlike the specific service components they are composed of composed of different service components, which may:</a:t>
            </a:r>
          </a:p>
          <a:p>
            <a:pPr lvl="1"/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nable the service (</a:t>
            </a:r>
            <a:r>
              <a:rPr lang="en-GB" sz="2000" dirty="0" smtClean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enabling service components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);</a:t>
            </a:r>
          </a:p>
          <a:p>
            <a:pPr lvl="2"/>
            <a:r>
              <a:rPr lang="en-GB" sz="1800" dirty="0" smtClean="0">
                <a:latin typeface="Calibri" charset="0"/>
                <a:ea typeface="Calibri" charset="0"/>
                <a:cs typeface="Calibri" charset="0"/>
              </a:rPr>
              <a:t>What </a:t>
            </a:r>
            <a:r>
              <a:rPr lang="en-GB" sz="1800" dirty="0">
                <a:latin typeface="Calibri" charset="0"/>
                <a:ea typeface="Calibri" charset="0"/>
                <a:cs typeface="Calibri" charset="0"/>
              </a:rPr>
              <a:t>the customer has asked to </a:t>
            </a:r>
            <a:r>
              <a:rPr lang="en-GB" sz="1800" dirty="0" smtClean="0">
                <a:latin typeface="Calibri" charset="0"/>
                <a:ea typeface="Calibri" charset="0"/>
                <a:cs typeface="Calibri" charset="0"/>
              </a:rPr>
              <a:t>be provided</a:t>
            </a:r>
          </a:p>
          <a:p>
            <a:pPr lvl="1"/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nhance the service (</a:t>
            </a:r>
            <a:r>
              <a:rPr lang="en-GB" sz="2000" dirty="0" smtClean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enhancing service components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lvl="2"/>
            <a:r>
              <a:rPr lang="en-GB" sz="1800" dirty="0" smtClean="0">
                <a:latin typeface="Calibri" charset="0"/>
                <a:ea typeface="Calibri" charset="0"/>
                <a:cs typeface="Calibri" charset="0"/>
              </a:rPr>
              <a:t>Added to </a:t>
            </a:r>
            <a:r>
              <a:rPr lang="en-GB" sz="1800" dirty="0">
                <a:latin typeface="Calibri" charset="0"/>
                <a:ea typeface="Calibri" charset="0"/>
                <a:cs typeface="Calibri" charset="0"/>
              </a:rPr>
              <a:t>make </a:t>
            </a:r>
            <a:r>
              <a:rPr lang="en-GB" sz="1800" dirty="0" smtClean="0">
                <a:latin typeface="Calibri" charset="0"/>
                <a:ea typeface="Calibri" charset="0"/>
                <a:cs typeface="Calibri" charset="0"/>
              </a:rPr>
              <a:t>the service more </a:t>
            </a:r>
            <a:r>
              <a:rPr lang="en-GB" sz="1800" dirty="0">
                <a:latin typeface="Calibri" charset="0"/>
                <a:ea typeface="Calibri" charset="0"/>
                <a:cs typeface="Calibri" charset="0"/>
              </a:rPr>
              <a:t>attractive to the </a:t>
            </a:r>
            <a:r>
              <a:rPr lang="en-GB" sz="1800" dirty="0" smtClean="0">
                <a:latin typeface="Calibri" charset="0"/>
                <a:ea typeface="Calibri" charset="0"/>
                <a:cs typeface="Calibri" charset="0"/>
              </a:rPr>
              <a:t>customer</a:t>
            </a:r>
            <a:endParaRPr lang="en-GB" sz="2000" dirty="0" smtClean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24125" y="4149080"/>
            <a:ext cx="4315562" cy="1979262"/>
            <a:chOff x="2524125" y="4089300"/>
            <a:chExt cx="4315562" cy="1979262"/>
          </a:xfrm>
        </p:grpSpPr>
        <p:cxnSp>
          <p:nvCxnSpPr>
            <p:cNvPr id="19" name="Gerade Verbindung 24"/>
            <p:cNvCxnSpPr>
              <a:stCxn id="26" idx="0"/>
              <a:endCxn id="21" idx="4"/>
            </p:cNvCxnSpPr>
            <p:nvPr/>
          </p:nvCxnSpPr>
          <p:spPr>
            <a:xfrm flipV="1">
              <a:off x="2676525" y="4814501"/>
              <a:ext cx="1579544" cy="835291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2524125" y="4089300"/>
              <a:ext cx="4315562" cy="1979262"/>
              <a:chOff x="2524125" y="4089300"/>
              <a:chExt cx="4315562" cy="1979262"/>
            </a:xfrm>
          </p:grpSpPr>
          <p:pic>
            <p:nvPicPr>
              <p:cNvPr id="21" name="Picture 109" descr="m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043946" y="4089300"/>
                <a:ext cx="500945" cy="696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Rectangle 76"/>
              <p:cNvSpPr>
                <a:spLocks/>
              </p:cNvSpPr>
              <p:nvPr/>
            </p:nvSpPr>
            <p:spPr bwMode="auto">
              <a:xfrm>
                <a:off x="5749149" y="4823583"/>
                <a:ext cx="1090538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8" bIns="0">
                <a:spAutoFit/>
              </a:bodyPr>
              <a:lstStyle/>
              <a:p>
                <a:pPr marL="40182" algn="ctr"/>
                <a:r>
                  <a:rPr lang="en-US" b="1" dirty="0" smtClean="0">
                    <a:latin typeface="+mj-lt"/>
                    <a:sym typeface="Arial" charset="0"/>
                  </a:rPr>
                  <a:t>Customer</a:t>
                </a:r>
                <a:endParaRPr lang="en-US" b="1" dirty="0">
                  <a:latin typeface="+mj-lt"/>
                  <a:sym typeface="Arial" charset="0"/>
                </a:endParaRPr>
              </a:p>
            </p:txBody>
          </p:sp>
          <p:sp>
            <p:nvSpPr>
              <p:cNvPr id="23" name="Pfeil nach unten 12"/>
              <p:cNvSpPr/>
              <p:nvPr/>
            </p:nvSpPr>
            <p:spPr>
              <a:xfrm rot="16200000">
                <a:off x="5392956" y="4227280"/>
                <a:ext cx="374176" cy="462884"/>
              </a:xfrm>
              <a:prstGeom prst="downArrow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 algn="ctr">
                  <a:buFont typeface="Arial" panose="020B0604020202020204" pitchFamily="34" charset="0"/>
                  <a:buChar char="•"/>
                </a:pPr>
                <a:endParaRPr lang="de-DE" sz="14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Ellipse 5"/>
              <p:cNvSpPr/>
              <p:nvPr/>
            </p:nvSpPr>
            <p:spPr>
              <a:xfrm>
                <a:off x="3389294" y="4102943"/>
                <a:ext cx="1733550" cy="71155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dirty="0" smtClean="0">
                    <a:solidFill>
                      <a:schemeClr val="tx1"/>
                    </a:solidFill>
                  </a:rPr>
                  <a:t>Service</a:t>
                </a:r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hteck 10"/>
              <p:cNvSpPr/>
              <p:nvPr/>
            </p:nvSpPr>
            <p:spPr>
              <a:xfrm>
                <a:off x="2524125" y="5649792"/>
                <a:ext cx="304800" cy="418770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hteck 14"/>
              <p:cNvSpPr/>
              <p:nvPr/>
            </p:nvSpPr>
            <p:spPr>
              <a:xfrm>
                <a:off x="4056044" y="5649792"/>
                <a:ext cx="304800" cy="41877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hteck 15"/>
              <p:cNvSpPr/>
              <p:nvPr/>
            </p:nvSpPr>
            <p:spPr>
              <a:xfrm>
                <a:off x="2981325" y="5649792"/>
                <a:ext cx="304800" cy="418770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hteck 18"/>
              <p:cNvSpPr/>
              <p:nvPr/>
            </p:nvSpPr>
            <p:spPr>
              <a:xfrm>
                <a:off x="3438525" y="5649792"/>
                <a:ext cx="304800" cy="418770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hteck 20"/>
              <p:cNvSpPr/>
              <p:nvPr/>
            </p:nvSpPr>
            <p:spPr>
              <a:xfrm>
                <a:off x="4513244" y="5649792"/>
                <a:ext cx="304800" cy="41877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hteck 21"/>
              <p:cNvSpPr/>
              <p:nvPr/>
            </p:nvSpPr>
            <p:spPr>
              <a:xfrm>
                <a:off x="4970444" y="5649792"/>
                <a:ext cx="304800" cy="41877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hteck 22"/>
              <p:cNvSpPr/>
              <p:nvPr/>
            </p:nvSpPr>
            <p:spPr>
              <a:xfrm>
                <a:off x="5427644" y="5649792"/>
                <a:ext cx="304800" cy="41877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hteck 23"/>
              <p:cNvSpPr/>
              <p:nvPr/>
            </p:nvSpPr>
            <p:spPr>
              <a:xfrm>
                <a:off x="5884844" y="5649792"/>
                <a:ext cx="304800" cy="41877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Gerade Verbindung 25"/>
              <p:cNvCxnSpPr>
                <a:stCxn id="31" idx="0"/>
                <a:endCxn id="21" idx="4"/>
              </p:cNvCxnSpPr>
              <p:nvPr/>
            </p:nvCxnSpPr>
            <p:spPr>
              <a:xfrm flipV="1">
                <a:off x="3133725" y="4814501"/>
                <a:ext cx="1122344" cy="835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" name="Gerade Verbindung 28"/>
              <p:cNvCxnSpPr>
                <a:stCxn id="34" idx="0"/>
                <a:endCxn id="21" idx="4"/>
              </p:cNvCxnSpPr>
              <p:nvPr/>
            </p:nvCxnSpPr>
            <p:spPr>
              <a:xfrm flipV="1">
                <a:off x="3590925" y="4814501"/>
                <a:ext cx="665144" cy="835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5" name="Gerade Verbindung 30"/>
              <p:cNvCxnSpPr>
                <a:stCxn id="30" idx="0"/>
                <a:endCxn id="21" idx="4"/>
              </p:cNvCxnSpPr>
              <p:nvPr/>
            </p:nvCxnSpPr>
            <p:spPr>
              <a:xfrm flipV="1">
                <a:off x="4208444" y="4814501"/>
                <a:ext cx="47625" cy="835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Gerade Verbindung 33"/>
              <p:cNvCxnSpPr>
                <a:stCxn id="36" idx="0"/>
                <a:endCxn id="21" idx="4"/>
              </p:cNvCxnSpPr>
              <p:nvPr/>
            </p:nvCxnSpPr>
            <p:spPr>
              <a:xfrm flipH="1" flipV="1">
                <a:off x="4256069" y="4814501"/>
                <a:ext cx="409575" cy="835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Gerade Verbindung 36"/>
              <p:cNvCxnSpPr>
                <a:stCxn id="37" idx="0"/>
                <a:endCxn id="21" idx="4"/>
              </p:cNvCxnSpPr>
              <p:nvPr/>
            </p:nvCxnSpPr>
            <p:spPr>
              <a:xfrm flipH="1" flipV="1">
                <a:off x="4256069" y="4814501"/>
                <a:ext cx="866775" cy="835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" name="Gerade Verbindung 39"/>
              <p:cNvCxnSpPr>
                <a:stCxn id="38" idx="0"/>
                <a:endCxn id="21" idx="4"/>
              </p:cNvCxnSpPr>
              <p:nvPr/>
            </p:nvCxnSpPr>
            <p:spPr>
              <a:xfrm flipH="1" flipV="1">
                <a:off x="4256069" y="4814501"/>
                <a:ext cx="1323975" cy="835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" name="Gerade Verbindung 42"/>
              <p:cNvCxnSpPr>
                <a:stCxn id="39" idx="0"/>
                <a:endCxn id="21" idx="4"/>
              </p:cNvCxnSpPr>
              <p:nvPr/>
            </p:nvCxnSpPr>
            <p:spPr>
              <a:xfrm flipH="1" flipV="1">
                <a:off x="4256069" y="4814501"/>
                <a:ext cx="1781175" cy="835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287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15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3" y="620688"/>
            <a:ext cx="8476885" cy="576064"/>
          </a:xfrm>
        </p:spPr>
        <p:txBody>
          <a:bodyPr/>
          <a:lstStyle/>
          <a:p>
            <a:r>
              <a:rPr lang="en-US" dirty="0" smtClean="0"/>
              <a:t>Key concepts: Service Portfolio vs. Service Catalogue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57200" y="1696598"/>
            <a:ext cx="8229600" cy="4626019"/>
          </a:xfrm>
        </p:spPr>
        <p:txBody>
          <a:bodyPr/>
          <a:lstStyle/>
          <a:p>
            <a:r>
              <a:rPr lang="en-GB" smtClean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service portfolio is the basis for the service catalogue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72097" y="2351071"/>
            <a:ext cx="5752231" cy="3814233"/>
            <a:chOff x="1422051" y="2721935"/>
            <a:chExt cx="5752231" cy="38142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42"/>
            <a:stretch/>
          </p:blipFill>
          <p:spPr>
            <a:xfrm>
              <a:off x="1422051" y="2721935"/>
              <a:ext cx="4412601" cy="3814233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5879094" y="4724887"/>
              <a:ext cx="1295188" cy="1011282"/>
              <a:chOff x="5879094" y="4724887"/>
              <a:chExt cx="1295188" cy="1011282"/>
            </a:xfrm>
          </p:grpSpPr>
          <p:pic>
            <p:nvPicPr>
              <p:cNvPr id="14" name="Picture 109" descr="m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78541" y="4724887"/>
                <a:ext cx="500945" cy="696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76"/>
              <p:cNvSpPr>
                <a:spLocks/>
              </p:cNvSpPr>
              <p:nvPr/>
            </p:nvSpPr>
            <p:spPr bwMode="auto">
              <a:xfrm>
                <a:off x="6083744" y="5459170"/>
                <a:ext cx="1090538" cy="276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8" bIns="0">
                <a:spAutoFit/>
              </a:bodyPr>
              <a:lstStyle/>
              <a:p>
                <a:pPr marL="40182" algn="ctr"/>
                <a:r>
                  <a:rPr lang="en-US" b="1" dirty="0" smtClean="0">
                    <a:latin typeface="+mj-lt"/>
                    <a:sym typeface="Arial" charset="0"/>
                  </a:rPr>
                  <a:t>Customer</a:t>
                </a:r>
                <a:endParaRPr lang="en-US" b="1" dirty="0">
                  <a:latin typeface="+mj-lt"/>
                  <a:sym typeface="Arial" charset="0"/>
                </a:endParaRPr>
              </a:p>
            </p:txBody>
          </p:sp>
          <p:sp>
            <p:nvSpPr>
              <p:cNvPr id="16" name="Pfeil nach unten 12"/>
              <p:cNvSpPr/>
              <p:nvPr/>
            </p:nvSpPr>
            <p:spPr>
              <a:xfrm rot="16200000">
                <a:off x="5923448" y="4841759"/>
                <a:ext cx="374176" cy="462884"/>
              </a:xfrm>
              <a:prstGeom prst="downArrow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 algn="ctr">
                  <a:buFont typeface="Arial" panose="020B0604020202020204" pitchFamily="34" charset="0"/>
                  <a:buChar char="•"/>
                </a:pPr>
                <a:endParaRPr lang="de-DE" sz="1400" dirty="0" smtClean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62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16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3" y="620688"/>
            <a:ext cx="8476885" cy="576064"/>
          </a:xfrm>
        </p:spPr>
        <p:txBody>
          <a:bodyPr/>
          <a:lstStyle/>
          <a:p>
            <a:r>
              <a:rPr lang="en-US" dirty="0" smtClean="0"/>
              <a:t>Key concepts: SLA vs. OLA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74005" y="1646333"/>
            <a:ext cx="7438430" cy="4086923"/>
            <a:chOff x="874005" y="1960116"/>
            <a:chExt cx="7438430" cy="4086923"/>
          </a:xfrm>
        </p:grpSpPr>
        <p:sp>
          <p:nvSpPr>
            <p:cNvPr id="18" name="Rectangle 58"/>
            <p:cNvSpPr>
              <a:spLocks/>
            </p:cNvSpPr>
            <p:nvPr/>
          </p:nvSpPr>
          <p:spPr bwMode="auto">
            <a:xfrm>
              <a:off x="5038499" y="5469958"/>
              <a:ext cx="1903140" cy="482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9" name="Rectangle 12"/>
            <p:cNvSpPr>
              <a:spLocks/>
            </p:cNvSpPr>
            <p:nvPr/>
          </p:nvSpPr>
          <p:spPr bwMode="auto">
            <a:xfrm>
              <a:off x="1270350" y="5472190"/>
              <a:ext cx="3079626" cy="47997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0" name="Rectangle 1"/>
            <p:cNvSpPr>
              <a:spLocks/>
            </p:cNvSpPr>
            <p:nvPr/>
          </p:nvSpPr>
          <p:spPr bwMode="auto">
            <a:xfrm>
              <a:off x="933166" y="3641130"/>
              <a:ext cx="7329041" cy="122336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1" name="Line 2"/>
            <p:cNvSpPr>
              <a:spLocks noChangeShapeType="1"/>
            </p:cNvSpPr>
            <p:nvPr/>
          </p:nvSpPr>
          <p:spPr bwMode="auto">
            <a:xfrm flipH="1">
              <a:off x="4193617" y="2027089"/>
              <a:ext cx="6697" cy="23183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Line 3"/>
            <p:cNvSpPr>
              <a:spLocks noChangeShapeType="1"/>
            </p:cNvSpPr>
            <p:nvPr/>
          </p:nvSpPr>
          <p:spPr bwMode="auto">
            <a:xfrm flipH="1">
              <a:off x="1916547" y="2067272"/>
              <a:ext cx="1408658" cy="13617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5183697" y="2098526"/>
              <a:ext cx="1322710" cy="13115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Rectangle 9"/>
            <p:cNvSpPr>
              <a:spLocks/>
            </p:cNvSpPr>
            <p:nvPr/>
          </p:nvSpPr>
          <p:spPr bwMode="auto">
            <a:xfrm>
              <a:off x="2048260" y="2513757"/>
              <a:ext cx="4054078" cy="3661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endParaRPr lang="de-DE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5535213" y="4473823"/>
              <a:ext cx="3348" cy="13617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H="1">
              <a:off x="3732711" y="4429175"/>
              <a:ext cx="6697" cy="1555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" name="Rectangle 12"/>
            <p:cNvSpPr>
              <a:spLocks/>
            </p:cNvSpPr>
            <p:nvPr/>
          </p:nvSpPr>
          <p:spPr bwMode="auto">
            <a:xfrm>
              <a:off x="1210075" y="5564836"/>
              <a:ext cx="3079626" cy="479971"/>
            </a:xfrm>
            <a:prstGeom prst="rect">
              <a:avLst/>
            </a:prstGeom>
            <a:ln>
              <a:solidFill>
                <a:srgbClr val="8064A2"/>
              </a:solidFill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28" name="Rectangle 13"/>
            <p:cNvSpPr>
              <a:spLocks/>
            </p:cNvSpPr>
            <p:nvPr/>
          </p:nvSpPr>
          <p:spPr bwMode="auto">
            <a:xfrm>
              <a:off x="1210075" y="5692084"/>
              <a:ext cx="3074045" cy="2616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8" bIns="0">
              <a:spAutoFit/>
            </a:bodyPr>
            <a:lstStyle/>
            <a:p>
              <a:pPr marL="40182" algn="ctr"/>
              <a:r>
                <a:rPr lang="en-US" sz="1700" smtClean="0">
                  <a:latin typeface="+mj-lt"/>
                  <a:sym typeface="Arial" charset="0"/>
                </a:rPr>
                <a:t>Internal groups </a:t>
              </a:r>
              <a:r>
                <a:rPr lang="en-US" sz="1200" smtClean="0">
                  <a:latin typeface="+mj-lt"/>
                  <a:sym typeface="Arial" charset="0"/>
                </a:rPr>
                <a:t>or federation members</a:t>
              </a:r>
              <a:endParaRPr lang="en-US" sz="1200">
                <a:latin typeface="+mj-lt"/>
                <a:sym typeface="Arial" charset="0"/>
              </a:endParaRPr>
            </a:p>
          </p:txBody>
        </p:sp>
        <p:grpSp>
          <p:nvGrpSpPr>
            <p:cNvPr id="29" name="Group 14"/>
            <p:cNvGrpSpPr>
              <a:grpSpLocks/>
            </p:cNvGrpSpPr>
            <p:nvPr/>
          </p:nvGrpSpPr>
          <p:grpSpPr bwMode="auto">
            <a:xfrm>
              <a:off x="1225702" y="4637274"/>
              <a:ext cx="3458021" cy="611684"/>
              <a:chOff x="0" y="0"/>
              <a:chExt cx="3097" cy="547"/>
            </a:xfrm>
            <a:solidFill>
              <a:schemeClr val="tx2">
                <a:lumMod val="60000"/>
                <a:lumOff val="40000"/>
              </a:schemeClr>
            </a:solidFill>
          </p:grpSpPr>
          <p:grpSp>
            <p:nvGrpSpPr>
              <p:cNvPr id="60" name="Group 15"/>
              <p:cNvGrpSpPr>
                <a:grpSpLocks/>
              </p:cNvGrpSpPr>
              <p:nvPr/>
            </p:nvGrpSpPr>
            <p:grpSpPr bwMode="auto">
              <a:xfrm>
                <a:off x="116" y="0"/>
                <a:ext cx="2981" cy="407"/>
                <a:chOff x="0" y="0"/>
                <a:chExt cx="2981" cy="407"/>
              </a:xfrm>
              <a:grpFill/>
            </p:grpSpPr>
            <p:sp>
              <p:nvSpPr>
                <p:cNvPr id="67" name="Rectangle 16"/>
                <p:cNvSpPr>
                  <a:spLocks/>
                </p:cNvSpPr>
                <p:nvPr/>
              </p:nvSpPr>
              <p:spPr bwMode="auto">
                <a:xfrm>
                  <a:off x="0" y="0"/>
                  <a:ext cx="2981" cy="407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68" name="Rectangle 17"/>
                <p:cNvSpPr>
                  <a:spLocks/>
                </p:cNvSpPr>
                <p:nvPr/>
              </p:nvSpPr>
              <p:spPr bwMode="auto">
                <a:xfrm>
                  <a:off x="0" y="44"/>
                  <a:ext cx="0" cy="248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61" name="Group 18"/>
              <p:cNvGrpSpPr>
                <a:grpSpLocks/>
              </p:cNvGrpSpPr>
              <p:nvPr/>
            </p:nvGrpSpPr>
            <p:grpSpPr bwMode="auto">
              <a:xfrm>
                <a:off x="62" y="52"/>
                <a:ext cx="2981" cy="408"/>
                <a:chOff x="0" y="0"/>
                <a:chExt cx="2981" cy="407"/>
              </a:xfrm>
              <a:grpFill/>
            </p:grpSpPr>
            <p:sp>
              <p:nvSpPr>
                <p:cNvPr id="65" name="Rectangle 19"/>
                <p:cNvSpPr>
                  <a:spLocks/>
                </p:cNvSpPr>
                <p:nvPr/>
              </p:nvSpPr>
              <p:spPr bwMode="auto">
                <a:xfrm>
                  <a:off x="0" y="0"/>
                  <a:ext cx="2981" cy="407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66" name="Rectangle 20"/>
                <p:cNvSpPr>
                  <a:spLocks/>
                </p:cNvSpPr>
                <p:nvPr/>
              </p:nvSpPr>
              <p:spPr bwMode="auto">
                <a:xfrm>
                  <a:off x="0" y="44"/>
                  <a:ext cx="0" cy="247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62" name="Group 21"/>
              <p:cNvGrpSpPr>
                <a:grpSpLocks/>
              </p:cNvGrpSpPr>
              <p:nvPr/>
            </p:nvGrpSpPr>
            <p:grpSpPr bwMode="auto">
              <a:xfrm>
                <a:off x="0" y="139"/>
                <a:ext cx="2981" cy="408"/>
                <a:chOff x="0" y="0"/>
                <a:chExt cx="2981" cy="407"/>
              </a:xfrm>
              <a:grpFill/>
            </p:grpSpPr>
            <p:sp>
              <p:nvSpPr>
                <p:cNvPr id="63" name="Rectangle 22"/>
                <p:cNvSpPr>
                  <a:spLocks/>
                </p:cNvSpPr>
                <p:nvPr/>
              </p:nvSpPr>
              <p:spPr bwMode="auto">
                <a:xfrm>
                  <a:off x="0" y="0"/>
                  <a:ext cx="2981" cy="407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64" name="Rectangle 23"/>
                <p:cNvSpPr>
                  <a:spLocks/>
                </p:cNvSpPr>
                <p:nvPr/>
              </p:nvSpPr>
              <p:spPr bwMode="auto">
                <a:xfrm>
                  <a:off x="0" y="85"/>
                  <a:ext cx="2964" cy="220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57799" bIns="0">
                  <a:spAutoFit/>
                </a:bodyPr>
                <a:lstStyle/>
                <a:p>
                  <a:pPr marL="40182" algn="ctr">
                    <a:defRPr/>
                  </a:pPr>
                  <a:r>
                    <a:rPr lang="en-US" sz="1600" smtClean="0">
                      <a:solidFill>
                        <a:schemeClr val="bg1"/>
                      </a:solidFill>
                      <a:latin typeface="+mj-lt"/>
                      <a:sym typeface="Arial" charset="0"/>
                    </a:rPr>
                    <a:t>Operational level agreements (OLAs)</a:t>
                  </a:r>
                  <a:endParaRPr lang="en-US" sz="1600">
                    <a:solidFill>
                      <a:schemeClr val="bg1"/>
                    </a:solidFill>
                    <a:latin typeface="+mj-lt"/>
                    <a:sym typeface="Arial" charset="0"/>
                  </a:endParaRPr>
                </a:p>
              </p:txBody>
            </p:sp>
          </p:grpSp>
        </p:grp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>
              <a:off x="1923244" y="3511649"/>
              <a:ext cx="1334988" cy="988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64291" tIns="32146" rIns="64291" bIns="32146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 flipH="1">
              <a:off x="5563208" y="3523927"/>
              <a:ext cx="908596" cy="799207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4291" tIns="32146" rIns="64291" bIns="32146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Oval 40"/>
            <p:cNvSpPr>
              <a:spLocks/>
            </p:cNvSpPr>
            <p:nvPr/>
          </p:nvSpPr>
          <p:spPr bwMode="auto">
            <a:xfrm>
              <a:off x="1147478" y="3132138"/>
              <a:ext cx="1843980" cy="69316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de-DE" smtClean="0">
                  <a:latin typeface="+mj-lt"/>
                </a:rPr>
                <a:t>Service A</a:t>
              </a:r>
              <a:endParaRPr lang="de-DE">
                <a:latin typeface="+mj-lt"/>
              </a:endParaRPr>
            </a:p>
          </p:txBody>
        </p:sp>
        <p:grpSp>
          <p:nvGrpSpPr>
            <p:cNvPr id="33" name="Group 43"/>
            <p:cNvGrpSpPr>
              <a:grpSpLocks/>
            </p:cNvGrpSpPr>
            <p:nvPr/>
          </p:nvGrpSpPr>
          <p:grpSpPr bwMode="auto">
            <a:xfrm>
              <a:off x="3674905" y="4029571"/>
              <a:ext cx="2597097" cy="345614"/>
              <a:chOff x="0" y="0"/>
              <a:chExt cx="2326" cy="309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8" name="Rectangle 44"/>
              <p:cNvSpPr>
                <a:spLocks/>
              </p:cNvSpPr>
              <p:nvPr/>
            </p:nvSpPr>
            <p:spPr bwMode="auto">
              <a:xfrm>
                <a:off x="0" y="9"/>
                <a:ext cx="2326" cy="30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9" name="Rectangle 45"/>
              <p:cNvSpPr>
                <a:spLocks/>
              </p:cNvSpPr>
              <p:nvPr/>
            </p:nvSpPr>
            <p:spPr bwMode="auto">
              <a:xfrm>
                <a:off x="0" y="0"/>
                <a:ext cx="0" cy="248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/>
              <a:p>
                <a:endParaRPr lang="de-DE">
                  <a:latin typeface="+mj-lt"/>
                </a:endParaRPr>
              </a:p>
            </p:txBody>
          </p:sp>
        </p:grpSp>
        <p:grpSp>
          <p:nvGrpSpPr>
            <p:cNvPr id="34" name="Group 46"/>
            <p:cNvGrpSpPr>
              <a:grpSpLocks/>
            </p:cNvGrpSpPr>
            <p:nvPr/>
          </p:nvGrpSpPr>
          <p:grpSpPr bwMode="auto">
            <a:xfrm>
              <a:off x="3041820" y="4115695"/>
              <a:ext cx="2689771" cy="335548"/>
              <a:chOff x="0" y="-13"/>
              <a:chExt cx="2409" cy="3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6" name="Rectangle 47"/>
              <p:cNvSpPr>
                <a:spLocks/>
              </p:cNvSpPr>
              <p:nvPr/>
            </p:nvSpPr>
            <p:spPr bwMode="auto">
              <a:xfrm>
                <a:off x="83" y="-13"/>
                <a:ext cx="2326" cy="30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7" name="Rectangle 48"/>
              <p:cNvSpPr>
                <a:spLocks/>
              </p:cNvSpPr>
              <p:nvPr/>
            </p:nvSpPr>
            <p:spPr bwMode="auto">
              <a:xfrm>
                <a:off x="0" y="0"/>
                <a:ext cx="0" cy="248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/>
              <a:p>
                <a:endParaRPr lang="de-DE">
                  <a:latin typeface="+mj-lt"/>
                </a:endParaRPr>
              </a:p>
            </p:txBody>
          </p:sp>
        </p:grpSp>
        <p:grpSp>
          <p:nvGrpSpPr>
            <p:cNvPr id="35" name="Group 49"/>
            <p:cNvGrpSpPr>
              <a:grpSpLocks/>
            </p:cNvGrpSpPr>
            <p:nvPr/>
          </p:nvGrpSpPr>
          <p:grpSpPr bwMode="auto">
            <a:xfrm>
              <a:off x="2629813" y="4200700"/>
              <a:ext cx="2597097" cy="335548"/>
              <a:chOff x="21" y="-27"/>
              <a:chExt cx="2326" cy="3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4" name="Rectangle 50"/>
              <p:cNvSpPr>
                <a:spLocks/>
              </p:cNvSpPr>
              <p:nvPr/>
            </p:nvSpPr>
            <p:spPr bwMode="auto">
              <a:xfrm>
                <a:off x="21" y="-27"/>
                <a:ext cx="2326" cy="300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bIns="0"/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55" name="Rectangle 51"/>
              <p:cNvSpPr>
                <a:spLocks/>
              </p:cNvSpPr>
              <p:nvPr/>
            </p:nvSpPr>
            <p:spPr bwMode="auto">
              <a:xfrm>
                <a:off x="54" y="11"/>
                <a:ext cx="2293" cy="232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57799" bIns="0">
                <a:spAutoFit/>
              </a:bodyPr>
              <a:lstStyle/>
              <a:p>
                <a:pPr marL="40182" algn="ctr"/>
                <a:r>
                  <a:rPr lang="en-US" sz="1700" smtClean="0">
                    <a:latin typeface="+mj-lt"/>
                    <a:sym typeface="Arial" charset="0"/>
                  </a:rPr>
                  <a:t>Service components</a:t>
                </a:r>
                <a:endParaRPr lang="en-US" sz="1700">
                  <a:latin typeface="+mj-lt"/>
                  <a:sym typeface="Arial" charset="0"/>
                </a:endParaRPr>
              </a:p>
            </p:txBody>
          </p:sp>
        </p:grpSp>
        <p:sp>
          <p:nvSpPr>
            <p:cNvPr id="36" name="Rectangle 52"/>
            <p:cNvSpPr>
              <a:spLocks/>
            </p:cNvSpPr>
            <p:nvPr/>
          </p:nvSpPr>
          <p:spPr bwMode="auto">
            <a:xfrm>
              <a:off x="1984636" y="2589659"/>
              <a:ext cx="4054078" cy="3661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endParaRPr lang="de-DE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Rectangle 53"/>
            <p:cNvSpPr>
              <a:spLocks/>
            </p:cNvSpPr>
            <p:nvPr/>
          </p:nvSpPr>
          <p:spPr bwMode="auto">
            <a:xfrm>
              <a:off x="1929941" y="2665561"/>
              <a:ext cx="4049613" cy="3393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40182" algn="ctr"/>
              <a:r>
                <a:rPr lang="en-US">
                  <a:solidFill>
                    <a:schemeClr val="bg1"/>
                  </a:solidFill>
                  <a:latin typeface="+mj-lt"/>
                  <a:sym typeface="Arial" charset="0"/>
                </a:rPr>
                <a:t>Service level agreements (SLAs)</a:t>
              </a:r>
            </a:p>
          </p:txBody>
        </p:sp>
        <p:sp>
          <p:nvSpPr>
            <p:cNvPr id="38" name="Rectangle 55"/>
            <p:cNvSpPr>
              <a:spLocks/>
            </p:cNvSpPr>
            <p:nvPr/>
          </p:nvSpPr>
          <p:spPr bwMode="auto">
            <a:xfrm>
              <a:off x="874005" y="1960116"/>
              <a:ext cx="7438430" cy="3393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7859" tIns="17859" rIns="58497" bIns="17859" anchor="ctr"/>
            <a:lstStyle/>
            <a:p>
              <a:pPr marL="22323" algn="ctr"/>
              <a:r>
                <a:rPr lang="en-US" sz="1700" smtClean="0">
                  <a:latin typeface="+mj-lt"/>
                  <a:sym typeface="Arial" charset="0"/>
                </a:rPr>
                <a:t>Customer</a:t>
              </a:r>
              <a:endParaRPr lang="en-US" sz="1700">
                <a:latin typeface="+mj-lt"/>
                <a:sym typeface="Arial" charset="0"/>
              </a:endParaRPr>
            </a:p>
          </p:txBody>
        </p:sp>
        <p:sp>
          <p:nvSpPr>
            <p:cNvPr id="39" name="Rectangle 58"/>
            <p:cNvSpPr>
              <a:spLocks/>
            </p:cNvSpPr>
            <p:nvPr/>
          </p:nvSpPr>
          <p:spPr bwMode="auto">
            <a:xfrm>
              <a:off x="4998316" y="5564836"/>
              <a:ext cx="1903140" cy="4822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40" name="Rectangle 59"/>
            <p:cNvSpPr>
              <a:spLocks/>
            </p:cNvSpPr>
            <p:nvPr/>
          </p:nvSpPr>
          <p:spPr bwMode="auto">
            <a:xfrm>
              <a:off x="4998316" y="5692084"/>
              <a:ext cx="1898675" cy="2600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8" bIns="0">
              <a:spAutoFit/>
            </a:bodyPr>
            <a:lstStyle/>
            <a:p>
              <a:pPr marL="40182" algn="ctr"/>
              <a:r>
                <a:rPr lang="en-US" sz="1700">
                  <a:latin typeface="+mj-lt"/>
                  <a:sym typeface="Arial" charset="0"/>
                </a:rPr>
                <a:t>Suppliers</a:t>
              </a:r>
            </a:p>
          </p:txBody>
        </p:sp>
        <p:grpSp>
          <p:nvGrpSpPr>
            <p:cNvPr id="41" name="Group 60"/>
            <p:cNvGrpSpPr>
              <a:grpSpLocks/>
            </p:cNvGrpSpPr>
            <p:nvPr/>
          </p:nvGrpSpPr>
          <p:grpSpPr bwMode="auto">
            <a:xfrm>
              <a:off x="4991618" y="4772326"/>
              <a:ext cx="3174593" cy="473276"/>
              <a:chOff x="0" y="0"/>
              <a:chExt cx="1745" cy="423"/>
            </a:xfrm>
            <a:solidFill>
              <a:schemeClr val="tx2">
                <a:lumMod val="60000"/>
                <a:lumOff val="40000"/>
              </a:schemeClr>
            </a:solidFill>
          </p:grpSpPr>
          <p:grpSp>
            <p:nvGrpSpPr>
              <p:cNvPr id="45" name="Group 61"/>
              <p:cNvGrpSpPr>
                <a:grpSpLocks/>
              </p:cNvGrpSpPr>
              <p:nvPr/>
            </p:nvGrpSpPr>
            <p:grpSpPr bwMode="auto">
              <a:xfrm>
                <a:off x="71" y="0"/>
                <a:ext cx="1674" cy="327"/>
                <a:chOff x="0" y="0"/>
                <a:chExt cx="1674" cy="327"/>
              </a:xfrm>
              <a:grpFill/>
            </p:grpSpPr>
            <p:sp>
              <p:nvSpPr>
                <p:cNvPr id="52" name="Rectangle 62"/>
                <p:cNvSpPr>
                  <a:spLocks/>
                </p:cNvSpPr>
                <p:nvPr/>
              </p:nvSpPr>
              <p:spPr bwMode="auto">
                <a:xfrm>
                  <a:off x="0" y="0"/>
                  <a:ext cx="1674" cy="327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53" name="Rectangle 63"/>
                <p:cNvSpPr>
                  <a:spLocks/>
                </p:cNvSpPr>
                <p:nvPr/>
              </p:nvSpPr>
              <p:spPr bwMode="auto">
                <a:xfrm>
                  <a:off x="0" y="4"/>
                  <a:ext cx="0" cy="248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46" name="Group 64"/>
              <p:cNvGrpSpPr>
                <a:grpSpLocks/>
              </p:cNvGrpSpPr>
              <p:nvPr/>
            </p:nvGrpSpPr>
            <p:grpSpPr bwMode="auto">
              <a:xfrm>
                <a:off x="38" y="42"/>
                <a:ext cx="1674" cy="327"/>
                <a:chOff x="0" y="0"/>
                <a:chExt cx="1674" cy="327"/>
              </a:xfrm>
              <a:grpFill/>
            </p:grpSpPr>
            <p:sp>
              <p:nvSpPr>
                <p:cNvPr id="50" name="Rectangle 65"/>
                <p:cNvSpPr>
                  <a:spLocks/>
                </p:cNvSpPr>
                <p:nvPr/>
              </p:nvSpPr>
              <p:spPr bwMode="auto">
                <a:xfrm>
                  <a:off x="0" y="0"/>
                  <a:ext cx="1674" cy="327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51" name="Rectangle 66"/>
                <p:cNvSpPr>
                  <a:spLocks/>
                </p:cNvSpPr>
                <p:nvPr/>
              </p:nvSpPr>
              <p:spPr bwMode="auto">
                <a:xfrm>
                  <a:off x="0" y="4"/>
                  <a:ext cx="0" cy="248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47" name="Group 67"/>
              <p:cNvGrpSpPr>
                <a:grpSpLocks/>
              </p:cNvGrpSpPr>
              <p:nvPr/>
            </p:nvGrpSpPr>
            <p:grpSpPr bwMode="auto">
              <a:xfrm>
                <a:off x="0" y="94"/>
                <a:ext cx="1674" cy="329"/>
                <a:chOff x="0" y="0"/>
                <a:chExt cx="1674" cy="327"/>
              </a:xfrm>
              <a:grpFill/>
            </p:grpSpPr>
            <p:sp>
              <p:nvSpPr>
                <p:cNvPr id="48" name="Rectangle 68"/>
                <p:cNvSpPr>
                  <a:spLocks/>
                </p:cNvSpPr>
                <p:nvPr/>
              </p:nvSpPr>
              <p:spPr bwMode="auto">
                <a:xfrm>
                  <a:off x="0" y="0"/>
                  <a:ext cx="1674" cy="327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lang="de-DE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49" name="Rectangle 69"/>
                <p:cNvSpPr>
                  <a:spLocks/>
                </p:cNvSpPr>
                <p:nvPr/>
              </p:nvSpPr>
              <p:spPr bwMode="auto">
                <a:xfrm>
                  <a:off x="0" y="55"/>
                  <a:ext cx="1616" cy="232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57799" bIns="0">
                  <a:spAutoFit/>
                </a:bodyPr>
                <a:lstStyle/>
                <a:p>
                  <a:pPr marL="40182" algn="ctr">
                    <a:defRPr/>
                  </a:pPr>
                  <a:r>
                    <a:rPr lang="en-US" sz="1700" smtClean="0">
                      <a:solidFill>
                        <a:schemeClr val="bg1"/>
                      </a:solidFill>
                      <a:latin typeface="+mj-lt"/>
                      <a:sym typeface="Arial" charset="0"/>
                    </a:rPr>
                    <a:t>Underpinning agreements (UAs)</a:t>
                  </a:r>
                  <a:endParaRPr lang="en-US" sz="1700">
                    <a:solidFill>
                      <a:schemeClr val="bg1"/>
                    </a:solidFill>
                    <a:latin typeface="+mj-lt"/>
                    <a:sym typeface="Arial" charset="0"/>
                  </a:endParaRPr>
                </a:p>
              </p:txBody>
            </p:sp>
          </p:grpSp>
        </p:grpSp>
        <p:sp>
          <p:nvSpPr>
            <p:cNvPr id="42" name="Oval 71"/>
            <p:cNvSpPr>
              <a:spLocks/>
            </p:cNvSpPr>
            <p:nvPr/>
          </p:nvSpPr>
          <p:spPr bwMode="auto">
            <a:xfrm>
              <a:off x="3276092" y="3125441"/>
              <a:ext cx="1843980" cy="69428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de-DE" smtClean="0">
                  <a:latin typeface="+mj-lt"/>
                </a:rPr>
                <a:t>Service B</a:t>
              </a:r>
              <a:endParaRPr lang="de-DE">
                <a:latin typeface="+mj-lt"/>
              </a:endParaRPr>
            </a:p>
          </p:txBody>
        </p:sp>
        <p:sp>
          <p:nvSpPr>
            <p:cNvPr id="43" name="Oval 74"/>
            <p:cNvSpPr>
              <a:spLocks/>
            </p:cNvSpPr>
            <p:nvPr/>
          </p:nvSpPr>
          <p:spPr bwMode="auto">
            <a:xfrm>
              <a:off x="5404707" y="3119859"/>
              <a:ext cx="1845096" cy="69316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de-DE" smtClean="0">
                  <a:latin typeface="+mj-lt"/>
                </a:rPr>
                <a:t>Service C</a:t>
              </a:r>
              <a:endParaRPr lang="de-DE">
                <a:latin typeface="+mj-lt"/>
              </a:endParaRPr>
            </a:p>
          </p:txBody>
        </p:sp>
        <p:sp>
          <p:nvSpPr>
            <p:cNvPr id="44" name="Rectangle 76"/>
            <p:cNvSpPr>
              <a:spLocks/>
            </p:cNvSpPr>
            <p:nvPr/>
          </p:nvSpPr>
          <p:spPr bwMode="auto">
            <a:xfrm>
              <a:off x="7075674" y="3983806"/>
              <a:ext cx="1090538" cy="5190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8" bIns="0">
              <a:spAutoFit/>
            </a:bodyPr>
            <a:lstStyle/>
            <a:p>
              <a:pPr marL="40182" algn="r"/>
              <a:r>
                <a:rPr lang="en-US" sz="1700" smtClean="0">
                  <a:latin typeface="+mj-lt"/>
                  <a:sym typeface="Arial" charset="0"/>
                </a:rPr>
                <a:t>(IT) service </a:t>
              </a:r>
              <a:endParaRPr lang="en-US" sz="1700">
                <a:latin typeface="+mj-lt"/>
                <a:sym typeface="Arial" charset="0"/>
              </a:endParaRPr>
            </a:p>
            <a:p>
              <a:pPr marL="40182" algn="r"/>
              <a:r>
                <a:rPr lang="en-US" sz="1700">
                  <a:latin typeface="+mj-lt"/>
                  <a:sym typeface="Arial" charset="0"/>
                </a:rPr>
                <a:t>p</a:t>
              </a:r>
              <a:r>
                <a:rPr lang="en-US" sz="1700" smtClean="0">
                  <a:latin typeface="+mj-lt"/>
                  <a:sym typeface="Arial" charset="0"/>
                </a:rPr>
                <a:t>rovider</a:t>
              </a:r>
              <a:endParaRPr lang="en-US" sz="1700">
                <a:latin typeface="+mj-lt"/>
                <a:sym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32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17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FitSM-1: Requirements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57200" y="1696598"/>
            <a:ext cx="8229600" cy="4626019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FitSM-1 defines 85 requirements that should be fulfilled by an organisation (or federation) offering IT services </a:t>
            </a:r>
            <a:r>
              <a:rPr lang="en-GB" smtClean="0">
                <a:latin typeface="Calibri" charset="0"/>
                <a:ea typeface="Calibri" charset="0"/>
                <a:cs typeface="Calibri" charset="0"/>
              </a:rPr>
              <a:t>to customers</a:t>
            </a:r>
            <a:endParaRPr lang="en-GB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Compliance with the 85 requirements can be regarded as a "proof of effectiveness"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The 85 requirements are structured as follows:</a:t>
            </a:r>
          </a:p>
          <a:p>
            <a:pPr lvl="1"/>
            <a:r>
              <a:rPr lang="en-GB" sz="2400" dirty="0" smtClean="0">
                <a:latin typeface="Calibri" charset="0"/>
                <a:ea typeface="Calibri" charset="0"/>
                <a:cs typeface="Calibri" charset="0"/>
              </a:rPr>
              <a:t>16 general requirements (GR)</a:t>
            </a:r>
          </a:p>
          <a:p>
            <a:pPr lvl="1"/>
            <a:r>
              <a:rPr lang="en-GB" sz="2400" dirty="0" smtClean="0">
                <a:latin typeface="Calibri" charset="0"/>
                <a:ea typeface="Calibri" charset="0"/>
                <a:cs typeface="Calibri" charset="0"/>
              </a:rPr>
              <a:t>69 process-specific requirements (PR)</a:t>
            </a:r>
          </a:p>
          <a:p>
            <a:pPr lvl="2"/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Consideration of the 14 IT service management processes from the FitSM process model</a:t>
            </a:r>
          </a:p>
          <a:p>
            <a:pPr lvl="2"/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Between </a:t>
            </a:r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2 </a:t>
            </a:r>
            <a:r>
              <a:rPr lang="en-GB" sz="2000" dirty="0">
                <a:latin typeface="Calibri" charset="0"/>
                <a:ea typeface="Calibri" charset="0"/>
                <a:cs typeface="Calibri" charset="0"/>
              </a:rPr>
              <a:t>and 8 requirements per process</a:t>
            </a:r>
          </a:p>
        </p:txBody>
      </p:sp>
    </p:spTree>
    <p:extLst>
      <p:ext uri="{BB962C8B-B14F-4D97-AF65-F5344CB8AC3E}">
        <p14:creationId xmlns:p14="http://schemas.microsoft.com/office/powerpoint/2010/main" val="12750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18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72808" cy="576064"/>
          </a:xfrm>
        </p:spPr>
        <p:txBody>
          <a:bodyPr/>
          <a:lstStyle/>
          <a:p>
            <a:r>
              <a:rPr lang="en-GB" dirty="0" err="1" smtClean="0"/>
              <a:t>FitSM</a:t>
            </a:r>
            <a:r>
              <a:rPr lang="en-GB" dirty="0" smtClean="0"/>
              <a:t> Training and Certification Programme</a:t>
            </a:r>
            <a:endParaRPr lang="en-GB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8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626896"/>
              </p:ext>
            </p:extLst>
          </p:nvPr>
        </p:nvGraphicFramePr>
        <p:xfrm>
          <a:off x="457200" y="4882296"/>
          <a:ext cx="8229600" cy="131943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229600"/>
              </a:tblGrid>
              <a:tr h="278912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noProof="0" smtClean="0">
                          <a:effectLst/>
                        </a:rPr>
                        <a:t>Foundation Level</a:t>
                      </a:r>
                      <a:endParaRPr lang="en-GB" sz="1400" noProof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05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hteck 7"/>
          <p:cNvSpPr/>
          <p:nvPr/>
        </p:nvSpPr>
        <p:spPr>
          <a:xfrm>
            <a:off x="2190466" y="5328272"/>
            <a:ext cx="4763069" cy="682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/>
              <a:t>Foundation training in IT service management</a:t>
            </a:r>
            <a:endParaRPr lang="en-GB" b="1"/>
          </a:p>
        </p:txBody>
      </p:sp>
      <p:graphicFrame>
        <p:nvGraphicFramePr>
          <p:cNvPr id="10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56455"/>
              </p:ext>
            </p:extLst>
          </p:nvPr>
        </p:nvGraphicFramePr>
        <p:xfrm>
          <a:off x="457200" y="3219544"/>
          <a:ext cx="8229600" cy="131943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229600"/>
              </a:tblGrid>
              <a:tr h="278912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noProof="0" smtClean="0">
                          <a:effectLst/>
                        </a:rPr>
                        <a:t>Advanced Level</a:t>
                      </a:r>
                      <a:endParaRPr lang="en-GB" sz="1400" noProof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05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441421"/>
              </p:ext>
            </p:extLst>
          </p:nvPr>
        </p:nvGraphicFramePr>
        <p:xfrm>
          <a:off x="457200" y="1556792"/>
          <a:ext cx="8229600" cy="131943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229600"/>
              </a:tblGrid>
              <a:tr h="278912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400" noProof="0" smtClean="0">
                          <a:effectLst/>
                        </a:rPr>
                        <a:t>Expert</a:t>
                      </a:r>
                      <a:r>
                        <a:rPr lang="en-GB" sz="1400" baseline="0" noProof="0" smtClean="0">
                          <a:effectLst/>
                        </a:rPr>
                        <a:t> </a:t>
                      </a:r>
                      <a:r>
                        <a:rPr lang="en-GB" sz="1400" noProof="0" smtClean="0">
                          <a:effectLst/>
                        </a:rPr>
                        <a:t>Level</a:t>
                      </a:r>
                      <a:endParaRPr lang="en-GB" sz="1400" noProof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05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Rechteck 12"/>
          <p:cNvSpPr/>
          <p:nvPr/>
        </p:nvSpPr>
        <p:spPr>
          <a:xfrm>
            <a:off x="634620" y="2014141"/>
            <a:ext cx="4826380" cy="682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         Expert training in IT service management</a:t>
            </a:r>
            <a:endParaRPr lang="en-GB" b="1" dirty="0"/>
          </a:p>
        </p:txBody>
      </p:sp>
      <p:sp>
        <p:nvSpPr>
          <p:cNvPr id="14" name="Rechteck 13"/>
          <p:cNvSpPr/>
          <p:nvPr/>
        </p:nvSpPr>
        <p:spPr>
          <a:xfrm>
            <a:off x="634621" y="3681443"/>
            <a:ext cx="3841845" cy="6823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/>
              <a:t>Advanced training in</a:t>
            </a:r>
          </a:p>
          <a:p>
            <a:pPr algn="ctr"/>
            <a:r>
              <a:rPr lang="en-GB" b="1" smtClean="0"/>
              <a:t>service planning and delivery</a:t>
            </a:r>
            <a:endParaRPr lang="en-GB" b="1"/>
          </a:p>
        </p:txBody>
      </p:sp>
      <p:sp>
        <p:nvSpPr>
          <p:cNvPr id="15" name="Rechteck 14"/>
          <p:cNvSpPr/>
          <p:nvPr/>
        </p:nvSpPr>
        <p:spPr>
          <a:xfrm>
            <a:off x="4659573" y="3681443"/>
            <a:ext cx="3841845" cy="6823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/>
              <a:t>Advanced training in</a:t>
            </a:r>
          </a:p>
          <a:p>
            <a:pPr algn="ctr"/>
            <a:r>
              <a:rPr lang="en-GB" b="1" smtClean="0"/>
              <a:t>service operation and control</a:t>
            </a:r>
            <a:endParaRPr lang="en-GB" b="1"/>
          </a:p>
        </p:txBody>
      </p:sp>
      <p:sp>
        <p:nvSpPr>
          <p:cNvPr id="16" name="Pfeil nach unten 3"/>
          <p:cNvSpPr/>
          <p:nvPr/>
        </p:nvSpPr>
        <p:spPr>
          <a:xfrm rot="10800000">
            <a:off x="4384912" y="4579928"/>
            <a:ext cx="374176" cy="216083"/>
          </a:xfrm>
          <a:prstGeom prst="downArrow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7" name="Pfeil nach unten 15"/>
          <p:cNvSpPr/>
          <p:nvPr/>
        </p:nvSpPr>
        <p:spPr>
          <a:xfrm rot="10800000">
            <a:off x="4369557" y="2934241"/>
            <a:ext cx="374176" cy="216083"/>
          </a:xfrm>
          <a:prstGeom prst="downArrow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8" name="Rechteck 16"/>
          <p:cNvSpPr/>
          <p:nvPr/>
        </p:nvSpPr>
        <p:spPr>
          <a:xfrm>
            <a:off x="6844840" y="5716569"/>
            <a:ext cx="701539" cy="3882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en-US" sz="1400" b="1" smtClean="0">
                <a:solidFill>
                  <a:schemeClr val="tx1"/>
                </a:solidFill>
                <a:latin typeface="+mj-lt"/>
              </a:rPr>
              <a:t>1 day</a:t>
            </a:r>
            <a:endParaRPr lang="en-US" sz="1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hteck 17"/>
          <p:cNvSpPr/>
          <p:nvPr/>
        </p:nvSpPr>
        <p:spPr>
          <a:xfrm>
            <a:off x="4582705" y="3615642"/>
            <a:ext cx="701539" cy="3882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en-US" sz="1400" b="1">
                <a:solidFill>
                  <a:schemeClr val="tx1"/>
                </a:solidFill>
                <a:latin typeface="+mj-lt"/>
              </a:rPr>
              <a:t>2</a:t>
            </a:r>
            <a:r>
              <a:rPr lang="en-US" sz="1400" b="1" smtClean="0">
                <a:solidFill>
                  <a:schemeClr val="tx1"/>
                </a:solidFill>
                <a:latin typeface="+mj-lt"/>
              </a:rPr>
              <a:t> days</a:t>
            </a:r>
            <a:endParaRPr lang="en-US" sz="1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Rechteck 18"/>
          <p:cNvSpPr/>
          <p:nvPr/>
        </p:nvSpPr>
        <p:spPr>
          <a:xfrm>
            <a:off x="580027" y="3615642"/>
            <a:ext cx="701539" cy="3882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en-US" sz="1400" b="1">
                <a:solidFill>
                  <a:schemeClr val="tx1"/>
                </a:solidFill>
                <a:latin typeface="+mj-lt"/>
              </a:rPr>
              <a:t>2</a:t>
            </a:r>
            <a:r>
              <a:rPr lang="en-US" sz="1400" b="1" smtClean="0">
                <a:solidFill>
                  <a:schemeClr val="tx1"/>
                </a:solidFill>
                <a:latin typeface="+mj-lt"/>
              </a:rPr>
              <a:t> days</a:t>
            </a:r>
            <a:endParaRPr lang="en-US" sz="1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hteck 19"/>
          <p:cNvSpPr/>
          <p:nvPr/>
        </p:nvSpPr>
        <p:spPr>
          <a:xfrm>
            <a:off x="507455" y="1892564"/>
            <a:ext cx="701539" cy="3882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days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echteck 12"/>
          <p:cNvSpPr/>
          <p:nvPr/>
        </p:nvSpPr>
        <p:spPr>
          <a:xfrm>
            <a:off x="5987861" y="2014141"/>
            <a:ext cx="2559895" cy="682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       Expert Bridge</a:t>
            </a:r>
            <a:endParaRPr lang="en-GB" b="1" dirty="0"/>
          </a:p>
        </p:txBody>
      </p:sp>
      <p:sp>
        <p:nvSpPr>
          <p:cNvPr id="23" name="Rechteck 19"/>
          <p:cNvSpPr/>
          <p:nvPr/>
        </p:nvSpPr>
        <p:spPr>
          <a:xfrm>
            <a:off x="5667326" y="1892564"/>
            <a:ext cx="701539" cy="3882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days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Rechteck 16"/>
          <p:cNvSpPr/>
          <p:nvPr/>
        </p:nvSpPr>
        <p:spPr>
          <a:xfrm>
            <a:off x="7819571" y="1892564"/>
            <a:ext cx="1270002" cy="58901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291" tIns="32146" rIns="64291" bIns="32146" anchor="ctr"/>
          <a:lstStyle/>
          <a:p>
            <a:pPr algn="ctr">
              <a:defRPr/>
            </a:pPr>
            <a:r>
              <a:rPr lang="en-US" sz="1100" dirty="0" smtClean="0">
                <a:solidFill>
                  <a:schemeClr val="tx1"/>
                </a:solidFill>
                <a:latin typeface="+mj-lt"/>
              </a:rPr>
              <a:t>ITIL Expert, ISO/IEC 20000 consultant and auditor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4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19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620688"/>
            <a:ext cx="8784976" cy="576064"/>
          </a:xfrm>
        </p:spPr>
        <p:txBody>
          <a:bodyPr/>
          <a:lstStyle/>
          <a:p>
            <a:r>
              <a:rPr lang="en-US" smtClean="0"/>
              <a:t>Key ITSM activities </a:t>
            </a:r>
            <a:r>
              <a:rPr lang="en-US" dirty="0" smtClean="0"/>
              <a:t>and expected </a:t>
            </a:r>
            <a:r>
              <a:rPr lang="en-US" smtClean="0"/>
              <a:t>results for EOSC-hub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837834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WP1.3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Service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Management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System,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Continual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Improvement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ntegrated service management system (Confluence)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Conducted 2 audits (ITEMO) on the level </a:t>
            </a:r>
            <a:r>
              <a:rPr lang="en-US" sz="2000" dirty="0"/>
              <a:t>of conformity and effectiveness of service management processes </a:t>
            </a:r>
            <a:r>
              <a:rPr lang="en-US" sz="2000" dirty="0" smtClean="0"/>
              <a:t>according </a:t>
            </a:r>
            <a:r>
              <a:rPr lang="en-US" sz="2000" dirty="0"/>
              <a:t>to the </a:t>
            </a:r>
            <a:r>
              <a:rPr lang="en-US" sz="2000" dirty="0" err="1" smtClean="0"/>
              <a:t>FitSM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WP2.2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: Service roadmap,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Portfolio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Catalogue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Defined and managed Service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Portfolio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Published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Service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Catalogue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WP4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and WP5: Federated Service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Management and Tools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Established and operational service management processes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Implemented service management tools and support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WP11.3 </a:t>
            </a:r>
            <a:r>
              <a:rPr lang="en-US" b="1" dirty="0" err="1" smtClean="0">
                <a:latin typeface="Calibri" charset="0"/>
                <a:ea typeface="Calibri" charset="0"/>
                <a:cs typeface="Calibri" charset="0"/>
              </a:rPr>
              <a:t>FitSM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 Training and Certification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Delivered ~15 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FitSM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training courses and ~150 certificates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1st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course held 8-9 Jan 2018 (Foundation), 15+ participants 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2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237932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Partners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Budget and Task Activities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Deliverables and Milestones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 smtClean="0">
                <a:latin typeface="Calibri" charset="0"/>
                <a:ea typeface="Calibri" charset="0"/>
                <a:cs typeface="Calibri" charset="0"/>
              </a:rPr>
              <a:t>FitSM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 statistics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Additional info on </a:t>
            </a:r>
            <a:r>
              <a:rPr lang="en-US" sz="3200" dirty="0" err="1" smtClean="0">
                <a:latin typeface="Calibri" charset="0"/>
                <a:ea typeface="Calibri" charset="0"/>
                <a:cs typeface="Calibri" charset="0"/>
              </a:rPr>
              <a:t>FitSM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 (for reference)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4987280"/>
            <a:ext cx="8352928" cy="601960"/>
          </a:xfrm>
        </p:spPr>
        <p:txBody>
          <a:bodyPr/>
          <a:lstStyle/>
          <a:p>
            <a:pPr algn="ctr"/>
            <a:r>
              <a:rPr lang="en-GB" sz="1800" dirty="0">
                <a:solidFill>
                  <a:schemeClr val="accent6">
                    <a:lumMod val="10000"/>
                  </a:schemeClr>
                </a:solidFill>
              </a:rPr>
              <a:t>EOSC-hub Kick-off Meeting, 9 Jan 2018, </a:t>
            </a:r>
            <a:r>
              <a:rPr lang="en-GB" sz="1800" dirty="0" smtClean="0">
                <a:solidFill>
                  <a:schemeClr val="accent6">
                    <a:lumMod val="10000"/>
                  </a:schemeClr>
                </a:solidFill>
              </a:rPr>
              <a:t>Amsterdam</a:t>
            </a:r>
            <a:endParaRPr lang="en-GB" sz="18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23528" y="2253824"/>
            <a:ext cx="4877001" cy="13833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GB" smtClean="0"/>
              <a:t>Thanks!</a:t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3199307" y="2013608"/>
            <a:ext cx="5025558" cy="480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sy.holsinger@egi.eu</a:t>
            </a:r>
            <a:endParaRPr lang="en-GB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559" y="2832877"/>
            <a:ext cx="456934" cy="308091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3347864" y="2492896"/>
            <a:ext cx="502555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@</a:t>
            </a:r>
            <a:r>
              <a:rPr lang="en-GB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syholsinger</a:t>
            </a:r>
            <a:endParaRPr lang="en-GB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n-GB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@</a:t>
            </a:r>
            <a:r>
              <a:rPr lang="en-GB" sz="21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FitSM_Standard</a:t>
            </a:r>
            <a:endParaRPr lang="en-GB" sz="21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3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WP11.3 Members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2780928"/>
            <a:ext cx="321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WP11.3 Leader + </a:t>
            </a:r>
            <a:r>
              <a:rPr lang="en-US" b="1" dirty="0" err="1" smtClean="0">
                <a:solidFill>
                  <a:schemeClr val="tx2"/>
                </a:solidFill>
              </a:rPr>
              <a:t>FitSM</a:t>
            </a:r>
            <a:r>
              <a:rPr lang="en-US" b="1" dirty="0" smtClean="0">
                <a:solidFill>
                  <a:schemeClr val="tx2"/>
                </a:solidFill>
              </a:rPr>
              <a:t> Trainer</a:t>
            </a:r>
          </a:p>
          <a:p>
            <a:r>
              <a:rPr lang="en-US" b="1" dirty="0" err="1" smtClean="0"/>
              <a:t>Sy</a:t>
            </a:r>
            <a:r>
              <a:rPr lang="en-US" b="1" dirty="0" smtClean="0"/>
              <a:t> </a:t>
            </a:r>
            <a:r>
              <a:rPr lang="en-US" b="1" dirty="0" err="1" smtClean="0"/>
              <a:t>Holsinger</a:t>
            </a:r>
            <a:endParaRPr lang="en-US" b="1" dirty="0" smtClean="0"/>
          </a:p>
          <a:p>
            <a:r>
              <a:rPr lang="en-US" dirty="0" smtClean="0"/>
              <a:t>EGI Foundation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278092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WP11.3 Deputy </a:t>
            </a:r>
            <a:r>
              <a:rPr lang="en-US" b="1" dirty="0">
                <a:solidFill>
                  <a:schemeClr val="tx2"/>
                </a:solidFill>
              </a:rPr>
              <a:t>+ </a:t>
            </a:r>
            <a:r>
              <a:rPr lang="en-US" b="1" dirty="0" err="1" smtClean="0">
                <a:solidFill>
                  <a:schemeClr val="tx2"/>
                </a:solidFill>
              </a:rPr>
              <a:t>FitSM</a:t>
            </a:r>
            <a:r>
              <a:rPr lang="en-US" b="1" dirty="0" smtClean="0">
                <a:solidFill>
                  <a:schemeClr val="tx2"/>
                </a:solidFill>
              </a:rPr>
              <a:t> Trainer</a:t>
            </a:r>
          </a:p>
          <a:p>
            <a:r>
              <a:rPr lang="en-US" b="1" dirty="0" err="1"/>
              <a:t>Małgorzata</a:t>
            </a:r>
            <a:r>
              <a:rPr lang="en-US" b="1" dirty="0"/>
              <a:t> </a:t>
            </a:r>
            <a:r>
              <a:rPr lang="en-US" b="1" dirty="0" err="1" smtClean="0"/>
              <a:t>Krakowian</a:t>
            </a:r>
            <a:endParaRPr lang="en-US" b="1" dirty="0" smtClean="0"/>
          </a:p>
          <a:p>
            <a:r>
              <a:rPr lang="en-US" dirty="0" smtClean="0"/>
              <a:t>EGI Foundation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5385990"/>
            <a:ext cx="205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FitSM</a:t>
            </a:r>
            <a:r>
              <a:rPr lang="en-US" b="1" dirty="0" smtClean="0">
                <a:solidFill>
                  <a:schemeClr val="tx2"/>
                </a:solidFill>
              </a:rPr>
              <a:t> Trainer</a:t>
            </a:r>
          </a:p>
          <a:p>
            <a:r>
              <a:rPr lang="en-US" b="1" dirty="0" err="1" smtClean="0"/>
              <a:t>Gergely</a:t>
            </a:r>
            <a:r>
              <a:rPr lang="en-US" b="1" dirty="0" smtClean="0"/>
              <a:t> Sipos</a:t>
            </a:r>
            <a:endParaRPr lang="en-US" b="1" dirty="0"/>
          </a:p>
          <a:p>
            <a:r>
              <a:rPr lang="en-US" dirty="0"/>
              <a:t>EGI Foundation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5380906"/>
            <a:ext cx="205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FitSM</a:t>
            </a:r>
            <a:r>
              <a:rPr lang="en-US" b="1" dirty="0">
                <a:solidFill>
                  <a:schemeClr val="tx2"/>
                </a:solidFill>
              </a:rPr>
              <a:t> Trainer</a:t>
            </a:r>
          </a:p>
          <a:p>
            <a:r>
              <a:rPr lang="en-US" b="1" dirty="0" smtClean="0"/>
              <a:t>Giuseppe La Rocca</a:t>
            </a:r>
            <a:endParaRPr lang="en-US" b="1" dirty="0"/>
          </a:p>
          <a:p>
            <a:r>
              <a:rPr lang="en-US" dirty="0"/>
              <a:t>EGI Foundation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1268759"/>
            <a:ext cx="1512167" cy="1512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65" y="1268758"/>
            <a:ext cx="1512167" cy="15121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7" y="3877799"/>
            <a:ext cx="1512166" cy="1512166"/>
          </a:xfrm>
          <a:prstGeom prst="rect">
            <a:avLst/>
          </a:prstGeom>
        </p:spPr>
      </p:pic>
      <p:pic>
        <p:nvPicPr>
          <p:cNvPr id="18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65" y="3852299"/>
            <a:ext cx="1550573" cy="155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4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WP11.3 Budget and Activities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83783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b="1" dirty="0" smtClean="0">
                <a:latin typeface="Calibri" charset="0"/>
                <a:ea typeface="Calibri" charset="0"/>
                <a:cs typeface="Calibri" charset="0"/>
              </a:rPr>
              <a:t>Budget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200" dirty="0" smtClean="0">
                <a:latin typeface="Calibri" charset="0"/>
                <a:ea typeface="Calibri" charset="0"/>
                <a:cs typeface="Calibri" charset="0"/>
              </a:rPr>
              <a:t>6PM (2PM/</a:t>
            </a:r>
            <a:r>
              <a:rPr lang="en-GB" sz="2200" dirty="0" err="1" smtClean="0">
                <a:latin typeface="Calibri" charset="0"/>
                <a:ea typeface="Calibri" charset="0"/>
                <a:cs typeface="Calibri" charset="0"/>
              </a:rPr>
              <a:t>yr</a:t>
            </a:r>
            <a:r>
              <a:rPr lang="en-GB" sz="2200" dirty="0" smtClean="0">
                <a:latin typeface="Calibri" charset="0"/>
                <a:ea typeface="Calibri" charset="0"/>
                <a:cs typeface="Calibri" charset="0"/>
              </a:rPr>
              <a:t>) – EGI Foundation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b="1" dirty="0" smtClean="0">
                <a:latin typeface="Calibri" charset="0"/>
                <a:ea typeface="Calibri" charset="0"/>
                <a:cs typeface="Calibri" charset="0"/>
              </a:rPr>
              <a:t>Activities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200" dirty="0" smtClean="0">
                <a:latin typeface="Calibri" charset="0"/>
                <a:ea typeface="Calibri" charset="0"/>
                <a:cs typeface="Calibri" charset="0"/>
              </a:rPr>
              <a:t>Prepare and deliver </a:t>
            </a:r>
            <a:r>
              <a:rPr lang="en-GB" sz="2200" dirty="0" err="1" smtClean="0">
                <a:latin typeface="Calibri" charset="0"/>
                <a:ea typeface="Calibri" charset="0"/>
                <a:cs typeface="Calibri" charset="0"/>
              </a:rPr>
              <a:t>FitSM</a:t>
            </a:r>
            <a:r>
              <a:rPr lang="en-GB" sz="2200" dirty="0" smtClean="0">
                <a:latin typeface="Calibri" charset="0"/>
                <a:ea typeface="Calibri" charset="0"/>
                <a:cs typeface="Calibri" charset="0"/>
              </a:rPr>
              <a:t> trainings for any consortium member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200" dirty="0" smtClean="0">
                <a:latin typeface="Calibri" charset="0"/>
                <a:ea typeface="Calibri" charset="0"/>
                <a:cs typeface="Calibri" charset="0"/>
              </a:rPr>
              <a:t>Formal certification (at least Foundation) is covered by the project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200" dirty="0" smtClean="0">
                <a:latin typeface="Calibri" charset="0"/>
                <a:ea typeface="Calibri" charset="0"/>
                <a:cs typeface="Calibri" charset="0"/>
              </a:rPr>
              <a:t>Initial </a:t>
            </a:r>
            <a:r>
              <a:rPr lang="en-GB" sz="2200" dirty="0" err="1" smtClean="0">
                <a:latin typeface="Calibri" charset="0"/>
                <a:ea typeface="Calibri" charset="0"/>
                <a:cs typeface="Calibri" charset="0"/>
              </a:rPr>
              <a:t>DoA</a:t>
            </a:r>
            <a:r>
              <a:rPr lang="en-GB" sz="2200" dirty="0" smtClean="0">
                <a:latin typeface="Calibri" charset="0"/>
                <a:ea typeface="Calibri" charset="0"/>
                <a:cs typeface="Calibri" charset="0"/>
              </a:rPr>
              <a:t>: 2 Foundation, 2 Advanced and 1 Expert training per year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200" dirty="0" smtClean="0">
                <a:latin typeface="Calibri" charset="0"/>
                <a:ea typeface="Calibri" charset="0"/>
                <a:cs typeface="Calibri" charset="0"/>
              </a:rPr>
              <a:t>Update: initial focus to be on Foundation, then upper levels in 2</a:t>
            </a:r>
            <a:r>
              <a:rPr lang="en-GB" sz="2200" baseline="30000" dirty="0" smtClean="0">
                <a:latin typeface="Calibri" charset="0"/>
                <a:ea typeface="Calibri" charset="0"/>
                <a:cs typeface="Calibri" charset="0"/>
              </a:rPr>
              <a:t>nd</a:t>
            </a:r>
            <a:r>
              <a:rPr lang="en-GB" sz="2200" dirty="0" smtClean="0">
                <a:latin typeface="Calibri" charset="0"/>
                <a:ea typeface="Calibri" charset="0"/>
                <a:cs typeface="Calibri" charset="0"/>
              </a:rPr>
              <a:t> year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2100" dirty="0" smtClean="0">
                <a:latin typeface="Calibri" charset="0"/>
                <a:ea typeface="Calibri" charset="0"/>
                <a:cs typeface="Calibri" charset="0"/>
              </a:rPr>
              <a:t>Task KPI: 15 </a:t>
            </a:r>
            <a:r>
              <a:rPr lang="en-GB" sz="2100" dirty="0" err="1" smtClean="0">
                <a:latin typeface="Calibri" charset="0"/>
                <a:ea typeface="Calibri" charset="0"/>
                <a:cs typeface="Calibri" charset="0"/>
              </a:rPr>
              <a:t>FitSM</a:t>
            </a:r>
            <a:r>
              <a:rPr lang="en-GB" sz="2100" dirty="0" smtClean="0">
                <a:latin typeface="Calibri" charset="0"/>
                <a:ea typeface="Calibri" charset="0"/>
                <a:cs typeface="Calibri" charset="0"/>
              </a:rPr>
              <a:t> training courses and 150 certificates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GB" sz="1700" dirty="0" smtClean="0">
                <a:latin typeface="Calibri" charset="0"/>
                <a:ea typeface="Calibri" charset="0"/>
                <a:cs typeface="Calibri" charset="0"/>
              </a:rPr>
              <a:t>1st course held 8-9 Jan 2018 (Foundation), 15+ participants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2100" dirty="0" smtClean="0">
                <a:latin typeface="Calibri" charset="0"/>
                <a:ea typeface="Calibri" charset="0"/>
                <a:cs typeface="Calibri" charset="0"/>
              </a:rPr>
              <a:t>Contribute to Project KPIs: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GB" sz="1700" dirty="0" smtClean="0">
                <a:latin typeface="Calibri" charset="0"/>
                <a:ea typeface="Calibri" charset="0"/>
                <a:cs typeface="Calibri" charset="0"/>
              </a:rPr>
              <a:t>KPI06: #training events (60/75) + KPI07: # trained people (725/975)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2100" dirty="0" smtClean="0">
                <a:latin typeface="Calibri" charset="0"/>
                <a:ea typeface="Calibri" charset="0"/>
                <a:cs typeface="Calibri" charset="0"/>
              </a:rPr>
              <a:t>Contribute to Impact: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GB" sz="1500" dirty="0" smtClean="0">
                <a:latin typeface="Calibri" charset="0"/>
                <a:ea typeface="Calibri" charset="0"/>
                <a:cs typeface="Calibri" charset="0"/>
              </a:rPr>
              <a:t>Train people in research and academic organisations preventing lack of skilled and specialised infrastructure operators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200" dirty="0" smtClean="0">
                <a:latin typeface="Calibri" charset="0"/>
                <a:ea typeface="Calibri" charset="0"/>
                <a:cs typeface="Calibri" charset="0"/>
              </a:rPr>
              <a:t>Idea: Organize a “</a:t>
            </a:r>
            <a:r>
              <a:rPr lang="en-GB" sz="2200" dirty="0" err="1" smtClean="0">
                <a:latin typeface="Calibri" charset="0"/>
                <a:ea typeface="Calibri" charset="0"/>
                <a:cs typeface="Calibri" charset="0"/>
              </a:rPr>
              <a:t>FitSM</a:t>
            </a:r>
            <a:r>
              <a:rPr lang="en-GB" sz="2200" dirty="0" smtClean="0">
                <a:latin typeface="Calibri" charset="0"/>
                <a:ea typeface="Calibri" charset="0"/>
                <a:cs typeface="Calibri" charset="0"/>
              </a:rPr>
              <a:t> Implementation Experiences” Workshop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2200" dirty="0" smtClean="0">
                <a:latin typeface="Calibri" charset="0"/>
                <a:ea typeface="Calibri" charset="0"/>
                <a:cs typeface="Calibri" charset="0"/>
              </a:rPr>
              <a:t>Audits: WP1.3 to ensure audits are conducted of the EOSC-hub Service Management System according to </a:t>
            </a:r>
            <a:r>
              <a:rPr lang="en-GB" sz="2200" dirty="0" err="1" smtClean="0">
                <a:latin typeface="Calibri" charset="0"/>
                <a:ea typeface="Calibri" charset="0"/>
                <a:cs typeface="Calibri" charset="0"/>
              </a:rPr>
              <a:t>FitSM</a:t>
            </a:r>
            <a:endParaRPr lang="en-GB" sz="2200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5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5760640" cy="576064"/>
          </a:xfrm>
        </p:spPr>
        <p:txBody>
          <a:bodyPr/>
          <a:lstStyle/>
          <a:p>
            <a:r>
              <a:rPr lang="en-US" dirty="0" smtClean="0"/>
              <a:t>WP11.3 Deliverables </a:t>
            </a:r>
            <a:r>
              <a:rPr lang="en-US" smtClean="0"/>
              <a:t>and Milestones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83783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No dedicated deliverable or milestone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b="1" dirty="0" smtClean="0">
                <a:latin typeface="Calibri" charset="0"/>
                <a:ea typeface="Calibri" charset="0"/>
                <a:cs typeface="Calibri" charset="0"/>
              </a:rPr>
              <a:t>Contribution to existing ones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Deliverables: None Relevant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Milestones: MS42, MS43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Training programs for 1</a:t>
            </a:r>
            <a:r>
              <a:rPr lang="en-US" sz="2800" baseline="30000" dirty="0" smtClean="0">
                <a:latin typeface="Calibri" charset="0"/>
                <a:ea typeface="Calibri" charset="0"/>
                <a:cs typeface="Calibri" charset="0"/>
              </a:rPr>
              <a:t>st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and 2</a:t>
            </a:r>
            <a:r>
              <a:rPr lang="en-US" sz="2800" baseline="30000" dirty="0" smtClean="0">
                <a:latin typeface="Calibri" charset="0"/>
                <a:ea typeface="Calibri" charset="0"/>
                <a:cs typeface="Calibri" charset="0"/>
              </a:rPr>
              <a:t>nd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year</a:t>
            </a:r>
          </a:p>
        </p:txBody>
      </p:sp>
    </p:spTree>
    <p:extLst>
      <p:ext uri="{BB962C8B-B14F-4D97-AF65-F5344CB8AC3E}">
        <p14:creationId xmlns:p14="http://schemas.microsoft.com/office/powerpoint/2010/main" val="14999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6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5760640" cy="576064"/>
          </a:xfrm>
        </p:spPr>
        <p:txBody>
          <a:bodyPr/>
          <a:lstStyle/>
          <a:p>
            <a:r>
              <a:rPr lang="en-US" dirty="0" err="1" smtClean="0"/>
              <a:t>FitSM</a:t>
            </a:r>
            <a:r>
              <a:rPr lang="en-US" dirty="0" smtClean="0"/>
              <a:t> Statistics to date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9" y="1508448"/>
            <a:ext cx="4771003" cy="2424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508448"/>
            <a:ext cx="4033564" cy="24246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9" y="3933056"/>
            <a:ext cx="4852442" cy="29249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757" y="4050787"/>
            <a:ext cx="4356243" cy="261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7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2852936"/>
            <a:ext cx="6120680" cy="576064"/>
          </a:xfrm>
        </p:spPr>
        <p:txBody>
          <a:bodyPr/>
          <a:lstStyle/>
          <a:p>
            <a:r>
              <a:rPr lang="en-US" sz="3600" i="1" dirty="0" smtClean="0">
                <a:latin typeface="Calibri" charset="0"/>
                <a:ea typeface="Calibri" charset="0"/>
                <a:cs typeface="Calibri" charset="0"/>
              </a:rPr>
              <a:t>History </a:t>
            </a:r>
            <a:r>
              <a:rPr lang="en-US" sz="3600" i="1" smtClean="0">
                <a:latin typeface="Calibri" charset="0"/>
                <a:ea typeface="Calibri" charset="0"/>
                <a:cs typeface="Calibri" charset="0"/>
              </a:rPr>
              <a:t>and Overview of </a:t>
            </a:r>
            <a:r>
              <a:rPr lang="en-US" sz="3600" i="1" dirty="0" err="1" smtClean="0">
                <a:latin typeface="Calibri" charset="0"/>
                <a:ea typeface="Calibri" charset="0"/>
                <a:cs typeface="Calibri" charset="0"/>
              </a:rPr>
              <a:t>FitSM</a:t>
            </a:r>
            <a:endParaRPr lang="en-US" sz="360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8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</a:t>
            </a:r>
            <a:r>
              <a:rPr lang="en-US" dirty="0" err="1" smtClean="0"/>
              <a:t>FitSM</a:t>
            </a:r>
            <a:r>
              <a:rPr lang="en-US" dirty="0" smtClean="0"/>
              <a:t> standard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028318774"/>
              </p:ext>
            </p:extLst>
          </p:nvPr>
        </p:nvGraphicFramePr>
        <p:xfrm>
          <a:off x="1500336" y="1196752"/>
          <a:ext cx="6096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2564904"/>
            <a:ext cx="3419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Creation of </a:t>
            </a:r>
            <a:r>
              <a:rPr lang="en-GB" sz="1600" b="1" dirty="0" err="1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FitSM</a:t>
            </a:r>
            <a:endParaRPr lang="en-GB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Realization of market gap for lightweight approach</a:t>
            </a:r>
          </a:p>
          <a:p>
            <a:pPr algn="r"/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Formalised standard and training certification scheme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52120" y="1556792"/>
            <a:ext cx="3355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FedSM</a:t>
            </a:r>
            <a:r>
              <a:rPr lang="en-GB" sz="16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Project starts (FP7)</a:t>
            </a:r>
          </a:p>
          <a:p>
            <a:r>
              <a:rPr lang="en-GB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- Initial Goal: </a:t>
            </a:r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Help e-Infrastructures increase professional service delivery (Client partners: EGI, CSC, </a:t>
            </a:r>
            <a:r>
              <a:rPr lang="en-GB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PLGrid</a:t>
            </a:r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3501008"/>
            <a:ext cx="3491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Commercialization (</a:t>
            </a:r>
            <a:r>
              <a:rPr lang="en-GB" sz="1600" b="1" dirty="0" err="1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FedSM</a:t>
            </a:r>
            <a:r>
              <a:rPr lang="en-GB" sz="16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ends </a:t>
            </a:r>
            <a:r>
              <a:rPr lang="mr-IN" sz="16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</a:t>
            </a:r>
            <a:r>
              <a:rPr lang="en-GB" sz="16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Sept)</a:t>
            </a:r>
          </a:p>
          <a:p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Established ITEMO (non-profit to host </a:t>
            </a:r>
            <a:r>
              <a:rPr lang="en-GB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FitSM</a:t>
            </a:r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license and maintain standard)</a:t>
            </a:r>
          </a:p>
          <a:p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Contract Negotiation with Certification Authority (TUV SUD)</a:t>
            </a:r>
          </a:p>
          <a:p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Accreditation of training organisations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800054"/>
            <a:ext cx="341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Sustainability</a:t>
            </a:r>
          </a:p>
          <a:p>
            <a:pPr algn="r"/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~1000 certificates awarded</a:t>
            </a:r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- 15+ Accredited Training Organisations</a:t>
            </a:r>
          </a:p>
          <a:p>
            <a:pPr algn="r"/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New certification authority (ICO-Cert)</a:t>
            </a:r>
          </a:p>
        </p:txBody>
      </p:sp>
    </p:spTree>
    <p:extLst>
      <p:ext uri="{BB962C8B-B14F-4D97-AF65-F5344CB8AC3E}">
        <p14:creationId xmlns:p14="http://schemas.microsoft.com/office/powerpoint/2010/main" val="172604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9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FitSM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Inhaltsplatzhalter 3"/>
          <p:cNvSpPr>
            <a:spLocks noGrp="1"/>
          </p:cNvSpPr>
          <p:nvPr>
            <p:ph idx="1"/>
          </p:nvPr>
        </p:nvSpPr>
        <p:spPr>
          <a:xfrm>
            <a:off x="293913" y="1446918"/>
            <a:ext cx="8650516" cy="2657688"/>
          </a:xfrm>
        </p:spPr>
        <p:txBody>
          <a:bodyPr>
            <a:normAutofit/>
          </a:bodyPr>
          <a:lstStyle/>
          <a:p>
            <a:r>
              <a:rPr lang="en-US" sz="2300" noProof="0" dirty="0" smtClean="0">
                <a:latin typeface="Calibri" charset="0"/>
                <a:ea typeface="Calibri" charset="0"/>
                <a:cs typeface="Calibri" charset="0"/>
              </a:rPr>
              <a:t>Standards family for lightweight IT service management</a:t>
            </a:r>
          </a:p>
          <a:p>
            <a:r>
              <a:rPr lang="en-US" sz="2300" noProof="0" dirty="0" smtClean="0">
                <a:latin typeface="Calibri" charset="0"/>
                <a:ea typeface="Calibri" charset="0"/>
                <a:cs typeface="Calibri" charset="0"/>
              </a:rPr>
              <a:t>Suitable for IT service providers of any type and scale</a:t>
            </a:r>
          </a:p>
          <a:p>
            <a:r>
              <a:rPr lang="en-US" sz="2300" dirty="0" smtClean="0">
                <a:latin typeface="Calibri" charset="0"/>
                <a:ea typeface="Calibri" charset="0"/>
                <a:cs typeface="Calibri" charset="0"/>
              </a:rPr>
              <a:t>Main design principle: Keep it simple!</a:t>
            </a:r>
          </a:p>
          <a:p>
            <a:r>
              <a:rPr lang="en-US" sz="2300" dirty="0">
                <a:latin typeface="Calibri" charset="0"/>
                <a:ea typeface="Calibri" charset="0"/>
                <a:cs typeface="Calibri" charset="0"/>
              </a:rPr>
              <a:t>All FitSM parts are </a:t>
            </a:r>
            <a:r>
              <a:rPr lang="en-US" sz="2300" dirty="0" smtClean="0">
                <a:latin typeface="Calibri" charset="0"/>
                <a:ea typeface="Calibri" charset="0"/>
                <a:cs typeface="Calibri" charset="0"/>
              </a:rPr>
              <a:t>freely released </a:t>
            </a:r>
            <a:r>
              <a:rPr lang="en-US" sz="2300" dirty="0">
                <a:latin typeface="Calibri" charset="0"/>
                <a:ea typeface="Calibri" charset="0"/>
                <a:cs typeface="Calibri" charset="0"/>
              </a:rPr>
              <a:t>under Creative Commons </a:t>
            </a:r>
            <a:r>
              <a:rPr lang="en-US" sz="2300" dirty="0" smtClean="0">
                <a:latin typeface="Calibri" charset="0"/>
                <a:ea typeface="Calibri" charset="0"/>
                <a:cs typeface="Calibri" charset="0"/>
              </a:rPr>
              <a:t>licenses</a:t>
            </a:r>
          </a:p>
          <a:p>
            <a:r>
              <a:rPr lang="en-US" sz="2300" dirty="0" smtClean="0">
                <a:latin typeface="Calibri" charset="0"/>
                <a:ea typeface="Calibri" charset="0"/>
                <a:cs typeface="Calibri" charset="0"/>
              </a:rPr>
              <a:t>FitSM </a:t>
            </a:r>
            <a:r>
              <a:rPr lang="en-US" sz="2300" dirty="0">
                <a:latin typeface="Calibri" charset="0"/>
                <a:ea typeface="Calibri" charset="0"/>
                <a:cs typeface="Calibri" charset="0"/>
              </a:rPr>
              <a:t>is </a:t>
            </a:r>
            <a:r>
              <a:rPr lang="en-US" sz="2300" dirty="0" smtClean="0">
                <a:latin typeface="Calibri" charset="0"/>
                <a:ea typeface="Calibri" charset="0"/>
                <a:cs typeface="Calibri" charset="0"/>
              </a:rPr>
              <a:t>operated and managed </a:t>
            </a:r>
            <a:r>
              <a:rPr lang="en-US" sz="2300" dirty="0">
                <a:latin typeface="Calibri" charset="0"/>
                <a:ea typeface="Calibri" charset="0"/>
                <a:cs typeface="Calibri" charset="0"/>
              </a:rPr>
              <a:t>by </a:t>
            </a:r>
            <a:r>
              <a:rPr lang="en-US" sz="2300" dirty="0" smtClean="0">
                <a:latin typeface="Calibri" charset="0"/>
                <a:ea typeface="Calibri" charset="0"/>
                <a:cs typeface="Calibri" charset="0"/>
              </a:rPr>
              <a:t>ITEMO (non-profit)</a:t>
            </a:r>
          </a:p>
          <a:p>
            <a:r>
              <a:rPr lang="en-US" sz="2300" dirty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sz="2300" dirty="0" smtClean="0">
                <a:latin typeface="Calibri" charset="0"/>
                <a:ea typeface="Calibri" charset="0"/>
                <a:cs typeface="Calibri" charset="0"/>
              </a:rPr>
              <a:t>ertification </a:t>
            </a:r>
            <a:r>
              <a:rPr lang="en-US" sz="2300" dirty="0">
                <a:latin typeface="Calibri" charset="0"/>
                <a:ea typeface="Calibri" charset="0"/>
                <a:cs typeface="Calibri" charset="0"/>
              </a:rPr>
              <a:t>is provided through </a:t>
            </a:r>
            <a:r>
              <a:rPr lang="en-US" sz="2300" dirty="0" smtClean="0">
                <a:latin typeface="Calibri" charset="0"/>
                <a:ea typeface="Calibri" charset="0"/>
                <a:cs typeface="Calibri" charset="0"/>
              </a:rPr>
              <a:t>ICO-Cert</a:t>
            </a:r>
            <a:endParaRPr lang="en-US" sz="23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7776" y="4446074"/>
            <a:ext cx="1423789" cy="339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Bild 4" descr="ITEMO_logo_300_130_trans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35" y="4177176"/>
            <a:ext cx="2250009" cy="774692"/>
          </a:xfrm>
          <a:prstGeom prst="rect">
            <a:avLst/>
          </a:prstGeom>
        </p:spPr>
      </p:pic>
      <p:sp>
        <p:nvSpPr>
          <p:cNvPr id="20" name="Inhaltsplatzhalter 3"/>
          <p:cNvSpPr txBox="1">
            <a:spLocks/>
          </p:cNvSpPr>
          <p:nvPr/>
        </p:nvSpPr>
        <p:spPr>
          <a:xfrm>
            <a:off x="1055919" y="5156892"/>
            <a:ext cx="7105336" cy="1224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www.fitsm.eu</a:t>
            </a:r>
          </a:p>
          <a:p>
            <a:pPr marL="0" indent="0" algn="ctr">
              <a:buNone/>
            </a:pPr>
            <a:endParaRPr lang="en-US" sz="1800" i="1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Font typeface="Arial"/>
              <a:buNone/>
            </a:pPr>
            <a:r>
              <a:rPr lang="en-US" sz="1800" i="1" dirty="0" smtClean="0">
                <a:latin typeface="Calibri" charset="0"/>
                <a:ea typeface="Calibri" charset="0"/>
                <a:cs typeface="Calibri" charset="0"/>
              </a:rPr>
              <a:t>The development of FitSM was originally funded by the European Commission through an EC-FP7 project "FedSM“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184469"/>
            <a:ext cx="1093872" cy="8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MODnet_PPT_template" id="{94FD5FB4-A648-4C41-A45E-DC1B56821C8E}" vid="{6F891982-9957-D443-80E9-5627794D2B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EOSCHub_PPT</Template>
  <TotalTime>5249</TotalTime>
  <Words>1245</Words>
  <Application>Microsoft Macintosh PowerPoint</Application>
  <PresentationFormat>On-screen Show (4:3)</PresentationFormat>
  <Paragraphs>297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Alte DIN 1451 Mittelschrift</vt:lpstr>
      <vt:lpstr>Alte DIN 1451 Mittelschrift gepraegt</vt:lpstr>
      <vt:lpstr>Arial Narrow</vt:lpstr>
      <vt:lpstr>Calibri</vt:lpstr>
      <vt:lpstr>Calibri Light</vt:lpstr>
      <vt:lpstr>DIN Next LT Pro</vt:lpstr>
      <vt:lpstr>Helvetica Neue</vt:lpstr>
      <vt:lpstr>MS Gothic</vt:lpstr>
      <vt:lpstr>Open Sans</vt:lpstr>
      <vt:lpstr>Segoe UI</vt:lpstr>
      <vt:lpstr>Times New Roman</vt:lpstr>
      <vt:lpstr>Arial</vt:lpstr>
      <vt:lpstr>Presentation1</vt:lpstr>
      <vt:lpstr>EOSC-hub WP11.3 Federated Service Management Training and Certification (FitSM)</vt:lpstr>
      <vt:lpstr>Content Outline</vt:lpstr>
      <vt:lpstr>WP11.3 Members</vt:lpstr>
      <vt:lpstr>WP11.3 Budget and Activities</vt:lpstr>
      <vt:lpstr>WP11.3 Deliverables and Milestones</vt:lpstr>
      <vt:lpstr>FitSM Statistics to date</vt:lpstr>
      <vt:lpstr>History and Overview of FitSM</vt:lpstr>
      <vt:lpstr>History of the FitSM standard</vt:lpstr>
      <vt:lpstr>What is FitSM?</vt:lpstr>
      <vt:lpstr>Third way for ITSM</vt:lpstr>
      <vt:lpstr>FitSM Standard Family and Licenses</vt:lpstr>
      <vt:lpstr>FitSM Process Model</vt:lpstr>
      <vt:lpstr>FitSM-0: Overview and Vocabulary</vt:lpstr>
      <vt:lpstr>Key concepts: Service vs. Service Component</vt:lpstr>
      <vt:lpstr>Key concepts: Service Portfolio vs. Service Catalogue</vt:lpstr>
      <vt:lpstr>Key concepts: SLA vs. OLA</vt:lpstr>
      <vt:lpstr>FitSM-1: Requirements</vt:lpstr>
      <vt:lpstr>FitSM Training and Certification Programme</vt:lpstr>
      <vt:lpstr>Key ITSM activities and expected results for EOSC-hub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</dc:creator>
  <cp:lastModifiedBy>Microsoft Office User</cp:lastModifiedBy>
  <cp:revision>184</cp:revision>
  <dcterms:created xsi:type="dcterms:W3CDTF">2017-10-02T12:41:48Z</dcterms:created>
  <dcterms:modified xsi:type="dcterms:W3CDTF">2018-01-09T13:16:19Z</dcterms:modified>
</cp:coreProperties>
</file>