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2" r:id="rId5"/>
    <p:sldId id="266" r:id="rId6"/>
    <p:sldId id="267" r:id="rId7"/>
    <p:sldId id="268" r:id="rId8"/>
    <p:sldId id="277" r:id="rId9"/>
    <p:sldId id="275" r:id="rId10"/>
    <p:sldId id="258" r:id="rId11"/>
    <p:sldId id="263" r:id="rId12"/>
    <p:sldId id="264" r:id="rId13"/>
    <p:sldId id="265" r:id="rId14"/>
    <p:sldId id="269" r:id="rId15"/>
    <p:sldId id="281" r:id="rId16"/>
    <p:sldId id="260" r:id="rId17"/>
    <p:sldId id="261" r:id="rId18"/>
    <p:sldId id="271" r:id="rId19"/>
    <p:sldId id="272" r:id="rId20"/>
    <p:sldId id="273" r:id="rId21"/>
    <p:sldId id="274" r:id="rId22"/>
    <p:sldId id="276" r:id="rId23"/>
    <p:sldId id="280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087" autoAdjust="0"/>
  </p:normalViewPr>
  <p:slideViewPr>
    <p:cSldViewPr snapToGrid="0" snapToObjects="1">
      <p:cViewPr varScale="1">
        <p:scale>
          <a:sx n="138" d="100"/>
          <a:sy n="138" d="100"/>
        </p:scale>
        <p:origin x="-2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C071-C255-E54D-A8AB-F8C4AF121AA0}" type="datetimeFigureOut">
              <a:rPr lang="en-US" smtClean="0"/>
              <a:t>08/01/18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3C5E-3008-9246-9A68-CB9099BC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1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C071-C255-E54D-A8AB-F8C4AF121AA0}" type="datetimeFigureOut">
              <a:rPr lang="en-US" smtClean="0"/>
              <a:t>08/01/18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3C5E-3008-9246-9A68-CB9099BC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01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C071-C255-E54D-A8AB-F8C4AF121AA0}" type="datetimeFigureOut">
              <a:rPr lang="en-US" smtClean="0"/>
              <a:t>08/01/18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3C5E-3008-9246-9A68-CB9099BC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37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C071-C255-E54D-A8AB-F8C4AF121AA0}" type="datetimeFigureOut">
              <a:rPr lang="en-US" smtClean="0"/>
              <a:t>08/01/18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3C5E-3008-9246-9A68-CB9099BC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1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C071-C255-E54D-A8AB-F8C4AF121AA0}" type="datetimeFigureOut">
              <a:rPr lang="en-US" smtClean="0"/>
              <a:t>08/01/18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3C5E-3008-9246-9A68-CB9099BC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48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C071-C255-E54D-A8AB-F8C4AF121AA0}" type="datetimeFigureOut">
              <a:rPr lang="en-US" smtClean="0"/>
              <a:t>08/01/18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3C5E-3008-9246-9A68-CB9099BC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07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C071-C255-E54D-A8AB-F8C4AF121AA0}" type="datetimeFigureOut">
              <a:rPr lang="en-US" smtClean="0"/>
              <a:t>08/01/18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3C5E-3008-9246-9A68-CB9099BC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25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C071-C255-E54D-A8AB-F8C4AF121AA0}" type="datetimeFigureOut">
              <a:rPr lang="en-US" smtClean="0"/>
              <a:t>08/01/18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3C5E-3008-9246-9A68-CB9099BC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01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C071-C255-E54D-A8AB-F8C4AF121AA0}" type="datetimeFigureOut">
              <a:rPr lang="en-US" smtClean="0"/>
              <a:t>08/01/18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3C5E-3008-9246-9A68-CB9099BC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12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C071-C255-E54D-A8AB-F8C4AF121AA0}" type="datetimeFigureOut">
              <a:rPr lang="en-US" smtClean="0"/>
              <a:t>08/01/18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3C5E-3008-9246-9A68-CB9099BC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3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C071-C255-E54D-A8AB-F8C4AF121AA0}" type="datetimeFigureOut">
              <a:rPr lang="en-US" smtClean="0"/>
              <a:t>08/01/18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3C5E-3008-9246-9A68-CB9099BC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3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2C071-C255-E54D-A8AB-F8C4AF121AA0}" type="datetimeFigureOut">
              <a:rPr lang="en-US" smtClean="0"/>
              <a:t>08/01/18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73C5E-3008-9246-9A68-CB9099BC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03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yin.chen@egi.e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yin.chen@egi.eu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s://docs.google.com/spreadsheets/d/1vHu0T-o-sd72cVkPGOxUI0UFA2p96FtEJenqd5ZkXAU/edit?usp=sharing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s://docs.google.com/spreadsheets/d/1vHu0T-o-sd72cVkPGOxUI0UFA2p96FtEJenqd5ZkXAU/edit?usp=sharin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T11.4 Training about common and federated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81092"/>
            <a:ext cx="6400800" cy="138649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Leader</a:t>
            </a:r>
            <a:r>
              <a:rPr lang="en-US" sz="2000" dirty="0" smtClean="0"/>
              <a:t>: </a:t>
            </a:r>
            <a:r>
              <a:rPr lang="en-US" sz="2000" dirty="0" err="1" smtClean="0"/>
              <a:t>EGI.eu</a:t>
            </a:r>
            <a:endParaRPr lang="en-US" sz="2000" dirty="0" smtClean="0"/>
          </a:p>
          <a:p>
            <a:r>
              <a:rPr lang="en-US" sz="2000" b="1" dirty="0" smtClean="0"/>
              <a:t>Participants</a:t>
            </a:r>
            <a:r>
              <a:rPr lang="en-US" sz="2000" dirty="0" smtClean="0"/>
              <a:t>: </a:t>
            </a:r>
            <a:r>
              <a:rPr lang="en-GB" sz="2000" dirty="0"/>
              <a:t>CNRS, CYFRONET, GRNET, IASA, IISAS, INFN, </a:t>
            </a:r>
            <a:r>
              <a:rPr lang="en-GB" sz="2000" dirty="0" err="1"/>
              <a:t>SURFsara</a:t>
            </a:r>
            <a:r>
              <a:rPr lang="en-GB" sz="2000" dirty="0"/>
              <a:t>, CCFE</a:t>
            </a:r>
            <a:r>
              <a:rPr lang="en-GB" sz="2000" dirty="0" smtClean="0">
                <a:effectLst/>
              </a:rPr>
              <a:t> </a:t>
            </a:r>
          </a:p>
          <a:p>
            <a:r>
              <a:rPr lang="en-GB" sz="2000" b="1" dirty="0" smtClean="0"/>
              <a:t>Duration</a:t>
            </a:r>
            <a:r>
              <a:rPr lang="en-GB" sz="2000" dirty="0" smtClean="0"/>
              <a:t>: PM1</a:t>
            </a:r>
            <a:r>
              <a:rPr lang="en-GB" sz="2000" dirty="0"/>
              <a:t>-PM36</a:t>
            </a:r>
            <a:r>
              <a:rPr lang="en-GB" sz="2000" dirty="0" smtClean="0">
                <a:effectLst/>
              </a:rPr>
              <a:t>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316966" y="5412811"/>
            <a:ext cx="451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Dr</a:t>
            </a:r>
            <a:r>
              <a:rPr lang="en-US" dirty="0" smtClean="0"/>
              <a:t> Yin Chen, </a:t>
            </a:r>
            <a:r>
              <a:rPr lang="en-US" dirty="0" smtClean="0">
                <a:hlinkClick r:id="rId2"/>
              </a:rPr>
              <a:t>yin.chen@egi.eu</a:t>
            </a:r>
            <a:r>
              <a:rPr lang="en-US" dirty="0" smtClean="0"/>
              <a:t>, EGI Foundation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18375" y="5806375"/>
            <a:ext cx="4507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EOSC-Hub Kick-off, 9-11 Jan 2018, Amsterdam</a:t>
            </a:r>
          </a:p>
        </p:txBody>
      </p:sp>
    </p:spTree>
    <p:extLst>
      <p:ext uri="{BB962C8B-B14F-4D97-AF65-F5344CB8AC3E}">
        <p14:creationId xmlns:p14="http://schemas.microsoft.com/office/powerpoint/2010/main" val="2932788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Organisation</a:t>
            </a:r>
            <a:r>
              <a:rPr lang="en-US" dirty="0" smtClean="0"/>
              <a:t> of </a:t>
            </a:r>
            <a:r>
              <a:rPr lang="en-US" dirty="0" smtClean="0"/>
              <a:t>training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4383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Training plan</a:t>
            </a:r>
          </a:p>
          <a:p>
            <a:pPr lvl="1"/>
            <a:r>
              <a:rPr lang="en-US" dirty="0" smtClean="0"/>
              <a:t>Plan description</a:t>
            </a:r>
          </a:p>
          <a:p>
            <a:pPr lvl="1"/>
            <a:r>
              <a:rPr lang="en-US" dirty="0" smtClean="0"/>
              <a:t>Plan preparation check list</a:t>
            </a:r>
          </a:p>
          <a:p>
            <a:r>
              <a:rPr lang="en-US" dirty="0" smtClean="0"/>
              <a:t>Training delivery</a:t>
            </a:r>
          </a:p>
          <a:p>
            <a:pPr lvl="1"/>
            <a:r>
              <a:rPr lang="en-US" dirty="0" smtClean="0"/>
              <a:t>Event advertising and communication</a:t>
            </a:r>
          </a:p>
          <a:p>
            <a:pPr lvl="1"/>
            <a:r>
              <a:rPr lang="en-US" dirty="0" smtClean="0"/>
              <a:t>Training event organization</a:t>
            </a:r>
          </a:p>
          <a:p>
            <a:pPr lvl="1"/>
            <a:r>
              <a:rPr lang="en-US" dirty="0" smtClean="0"/>
              <a:t>Training and feedback collection</a:t>
            </a:r>
          </a:p>
          <a:p>
            <a:r>
              <a:rPr lang="en-US" dirty="0" smtClean="0"/>
              <a:t>Training evaluation</a:t>
            </a:r>
          </a:p>
          <a:p>
            <a:pPr lvl="1"/>
            <a:r>
              <a:rPr lang="en-US" dirty="0" smtClean="0"/>
              <a:t>Knowledge learning: e.g., exam/quiz results </a:t>
            </a:r>
          </a:p>
          <a:p>
            <a:pPr lvl="1"/>
            <a:r>
              <a:rPr lang="en-US" dirty="0" smtClean="0"/>
              <a:t>User Feedback: feedback analysis</a:t>
            </a:r>
          </a:p>
          <a:p>
            <a:pPr lvl="1"/>
            <a:r>
              <a:rPr lang="en-US" dirty="0" smtClean="0"/>
              <a:t>Impacts, e.g., service adoption, promote training to communities etc.</a:t>
            </a:r>
          </a:p>
          <a:p>
            <a:r>
              <a:rPr lang="en-US" dirty="0" smtClean="0"/>
              <a:t>Training Record Template (use tool such as Confluence)</a:t>
            </a:r>
          </a:p>
        </p:txBody>
      </p:sp>
    </p:spTree>
    <p:extLst>
      <p:ext uri="{BB962C8B-B14F-4D97-AF65-F5344CB8AC3E}">
        <p14:creationId xmlns:p14="http://schemas.microsoft.com/office/powerpoint/2010/main" val="2485260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Training Plan and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Training planning</a:t>
            </a:r>
            <a:r>
              <a:rPr lang="en-US" dirty="0" smtClean="0"/>
              <a:t>: Completion and Submission </a:t>
            </a:r>
            <a:r>
              <a:rPr lang="en-US" b="1" dirty="0" smtClean="0"/>
              <a:t>PLAN</a:t>
            </a:r>
            <a:r>
              <a:rPr lang="en-US" dirty="0" smtClean="0"/>
              <a:t> part, no later than 1 month prior to events</a:t>
            </a:r>
          </a:p>
          <a:p>
            <a:r>
              <a:rPr lang="en-US" b="1" dirty="0" smtClean="0"/>
              <a:t>Training Preparation</a:t>
            </a:r>
            <a:r>
              <a:rPr lang="en-US" dirty="0" smtClean="0"/>
              <a:t>: check-list and links</a:t>
            </a:r>
          </a:p>
          <a:p>
            <a:pPr lvl="1"/>
            <a:r>
              <a:rPr lang="en-US" dirty="0" smtClean="0"/>
              <a:t>Materials (VMs/containers/slides/guides): completed and reviewed</a:t>
            </a:r>
          </a:p>
          <a:p>
            <a:pPr lvl="1"/>
            <a:r>
              <a:rPr lang="en-US" dirty="0" smtClean="0"/>
              <a:t>Advertising message: completed and reviewed</a:t>
            </a:r>
          </a:p>
          <a:p>
            <a:pPr lvl="1"/>
            <a:r>
              <a:rPr lang="en-US" dirty="0" smtClean="0"/>
              <a:t>Event webpage: created and online</a:t>
            </a:r>
          </a:p>
          <a:p>
            <a:pPr lvl="1"/>
            <a:r>
              <a:rPr lang="en-US" dirty="0" smtClean="0"/>
              <a:t>Event is promoted via right communication channels: </a:t>
            </a:r>
          </a:p>
          <a:p>
            <a:pPr lvl="1"/>
            <a:r>
              <a:rPr lang="en-US" dirty="0" smtClean="0"/>
              <a:t>Event facilities: arranged</a:t>
            </a:r>
          </a:p>
          <a:p>
            <a:pPr lvl="1"/>
            <a:r>
              <a:rPr lang="en-US" dirty="0" smtClean="0"/>
              <a:t>Registration and logistic information: provided</a:t>
            </a:r>
          </a:p>
          <a:p>
            <a:pPr lvl="1"/>
            <a:r>
              <a:rPr lang="en-US" dirty="0" smtClean="0"/>
              <a:t>Request for trainees: provided</a:t>
            </a:r>
          </a:p>
          <a:p>
            <a:pPr lvl="1"/>
            <a:r>
              <a:rPr lang="en-US" dirty="0" smtClean="0"/>
              <a:t>Involved people: confirmed</a:t>
            </a:r>
          </a:p>
          <a:p>
            <a:pPr lvl="1"/>
            <a:r>
              <a:rPr lang="en-US" dirty="0" smtClean="0"/>
              <a:t>(Budget): approved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587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Pre-training activities</a:t>
            </a:r>
          </a:p>
          <a:p>
            <a:pPr lvl="1"/>
            <a:r>
              <a:rPr lang="en-US" dirty="0" smtClean="0"/>
              <a:t>Check with event facilities</a:t>
            </a:r>
          </a:p>
          <a:p>
            <a:r>
              <a:rPr lang="en-US" dirty="0" smtClean="0"/>
              <a:t>Training activities</a:t>
            </a:r>
            <a:endParaRPr lang="en-US" dirty="0"/>
          </a:p>
          <a:p>
            <a:r>
              <a:rPr lang="en-US" dirty="0" smtClean="0"/>
              <a:t>Post training activities:</a:t>
            </a:r>
          </a:p>
          <a:p>
            <a:pPr lvl="1"/>
            <a:r>
              <a:rPr lang="en-US" dirty="0" smtClean="0"/>
              <a:t>Upload materials to the event webpage</a:t>
            </a:r>
          </a:p>
          <a:p>
            <a:pPr lvl="1"/>
            <a:r>
              <a:rPr lang="en-US" dirty="0" smtClean="0"/>
              <a:t>Collect feedback forms</a:t>
            </a:r>
          </a:p>
          <a:p>
            <a:pPr lvl="1"/>
            <a:r>
              <a:rPr lang="en-US" dirty="0" smtClean="0"/>
              <a:t>Clean up e-Infra </a:t>
            </a:r>
            <a:r>
              <a:rPr lang="en-US" dirty="0" err="1" smtClean="0"/>
              <a:t>env</a:t>
            </a:r>
            <a:r>
              <a:rPr lang="en-US" dirty="0" smtClean="0"/>
              <a:t> after planned time</a:t>
            </a:r>
          </a:p>
          <a:p>
            <a:pPr lvl="1"/>
            <a:r>
              <a:rPr lang="en-US" dirty="0" smtClean="0"/>
              <a:t>Complete training record (template check list and links)</a:t>
            </a:r>
          </a:p>
        </p:txBody>
      </p:sp>
    </p:spTree>
    <p:extLst>
      <p:ext uri="{BB962C8B-B14F-4D97-AF65-F5344CB8AC3E}">
        <p14:creationId xmlns:p14="http://schemas.microsoft.com/office/powerpoint/2010/main" val="2582773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Recommend to create quiz or exam for each course</a:t>
            </a:r>
          </a:p>
          <a:p>
            <a:r>
              <a:rPr lang="en-US" dirty="0" err="1" smtClean="0"/>
              <a:t>Analyse</a:t>
            </a:r>
            <a:r>
              <a:rPr lang="en-US" dirty="0" smtClean="0"/>
              <a:t> training feedback</a:t>
            </a:r>
          </a:p>
          <a:p>
            <a:r>
              <a:rPr lang="en-US" dirty="0" smtClean="0"/>
              <a:t>Tracking of training impacts, e.g., adoption, coming back trainees, bring new trainees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724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and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921"/>
            <a:ext cx="8229600" cy="508826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Catalogue of training events, materials (</a:t>
            </a:r>
            <a:r>
              <a:rPr lang="en-US" dirty="0" smtClean="0">
                <a:solidFill>
                  <a:srgbClr val="FF0000"/>
                </a:solidFill>
              </a:rPr>
              <a:t>discuss with T11.1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Internal use</a:t>
            </a:r>
          </a:p>
          <a:p>
            <a:pPr lvl="1"/>
            <a:r>
              <a:rPr lang="en-US" dirty="0" smtClean="0"/>
              <a:t>Public use, e.g., towards a sustainable e-learning platform</a:t>
            </a:r>
          </a:p>
          <a:p>
            <a:r>
              <a:rPr lang="en-US" dirty="0" smtClean="0"/>
              <a:t>Training material template</a:t>
            </a:r>
          </a:p>
          <a:p>
            <a:pPr lvl="1"/>
            <a:r>
              <a:rPr lang="en-US" dirty="0" smtClean="0"/>
              <a:t>For wiki</a:t>
            </a:r>
          </a:p>
          <a:p>
            <a:pPr lvl="1"/>
            <a:r>
              <a:rPr lang="en-US" dirty="0" smtClean="0"/>
              <a:t>For slides</a:t>
            </a:r>
          </a:p>
          <a:p>
            <a:pPr lvl="1"/>
            <a:r>
              <a:rPr lang="en-US" dirty="0" smtClean="0"/>
              <a:t>For user manual/guidance</a:t>
            </a:r>
          </a:p>
          <a:p>
            <a:pPr lvl="1"/>
            <a:r>
              <a:rPr lang="en-US" dirty="0" smtClean="0"/>
              <a:t>For video</a:t>
            </a:r>
          </a:p>
          <a:p>
            <a:r>
              <a:rPr lang="en-US" dirty="0" smtClean="0"/>
              <a:t>Training record template (plan, preparation, delivery, evaluation)</a:t>
            </a:r>
          </a:p>
          <a:p>
            <a:r>
              <a:rPr lang="en-US" dirty="0" smtClean="0"/>
              <a:t>Training feedback form (</a:t>
            </a:r>
            <a:r>
              <a:rPr lang="en-US" dirty="0" smtClean="0">
                <a:solidFill>
                  <a:srgbClr val="FF0000"/>
                </a:solidFill>
              </a:rPr>
              <a:t>discuss with T11.1</a:t>
            </a:r>
            <a:r>
              <a:rPr lang="en-US" dirty="0" smtClean="0"/>
              <a:t>)</a:t>
            </a:r>
          </a:p>
          <a:p>
            <a:r>
              <a:rPr lang="en-US" dirty="0" smtClean="0"/>
              <a:t>Training event page</a:t>
            </a:r>
          </a:p>
          <a:p>
            <a:r>
              <a:rPr lang="en-US" dirty="0" smtClean="0"/>
              <a:t>Training advertising channels (WP7, 8, 9, communication team)</a:t>
            </a:r>
          </a:p>
          <a:p>
            <a:r>
              <a:rPr lang="en-US" dirty="0" smtClean="0"/>
              <a:t>Users database and training mailing list</a:t>
            </a:r>
          </a:p>
          <a:p>
            <a:r>
              <a:rPr lang="en-US" dirty="0" smtClean="0"/>
              <a:t>Trainers database</a:t>
            </a:r>
          </a:p>
        </p:txBody>
      </p:sp>
    </p:spTree>
    <p:extLst>
      <p:ext uri="{BB962C8B-B14F-4D97-AF65-F5344CB8AC3E}">
        <p14:creationId xmlns:p14="http://schemas.microsoft.com/office/powerpoint/2010/main" val="3269083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Questions and Comments?</a:t>
            </a:r>
          </a:p>
        </p:txBody>
      </p:sp>
    </p:spTree>
    <p:extLst>
      <p:ext uri="{BB962C8B-B14F-4D97-AF65-F5344CB8AC3E}">
        <p14:creationId xmlns:p14="http://schemas.microsoft.com/office/powerpoint/2010/main" val="109486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T11.5 Domain-specific training to data providers and data scientists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9779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Leader</a:t>
            </a:r>
            <a:r>
              <a:rPr lang="en-US" dirty="0" smtClean="0"/>
              <a:t>: </a:t>
            </a:r>
            <a:r>
              <a:rPr lang="en-US" dirty="0" err="1" smtClean="0"/>
              <a:t>EGI.eu</a:t>
            </a:r>
            <a:endParaRPr lang="en-US" dirty="0" smtClean="0"/>
          </a:p>
          <a:p>
            <a:r>
              <a:rPr lang="en-US" b="1" dirty="0" smtClean="0"/>
              <a:t>Participants</a:t>
            </a:r>
            <a:r>
              <a:rPr lang="en-US" dirty="0" smtClean="0"/>
              <a:t>: </a:t>
            </a:r>
            <a:r>
              <a:rPr lang="en-GB" dirty="0" smtClean="0"/>
              <a:t>ASTRON</a:t>
            </a:r>
            <a:r>
              <a:rPr lang="en-GB" dirty="0"/>
              <a:t>, CESNET, CIRMMP, CCMC, CNR, CNRS, CSC, DKRZ, EISCAT, EMBL-EBI, GFZ, GWDG, IFREMER, INFN, LNEC, MEEO, MTA-SZTAKI, MU, SNIC, </a:t>
            </a:r>
            <a:r>
              <a:rPr lang="en-GB" dirty="0" err="1"/>
              <a:t>Sinergise</a:t>
            </a:r>
            <a:r>
              <a:rPr lang="en-GB" dirty="0"/>
              <a:t>, </a:t>
            </a:r>
            <a:r>
              <a:rPr lang="en-GB" dirty="0" err="1"/>
              <a:t>SURFsara</a:t>
            </a:r>
            <a:r>
              <a:rPr lang="en-GB" dirty="0"/>
              <a:t>, </a:t>
            </a:r>
            <a:r>
              <a:rPr lang="en-GB" dirty="0" err="1"/>
              <a:t>Terradue</a:t>
            </a:r>
            <a:r>
              <a:rPr lang="en-GB" dirty="0"/>
              <a:t>, USE, ASGC</a:t>
            </a:r>
            <a:r>
              <a:rPr lang="en-GB" dirty="0" smtClean="0">
                <a:effectLst/>
              </a:rPr>
              <a:t> </a:t>
            </a:r>
          </a:p>
          <a:p>
            <a:r>
              <a:rPr lang="en-GB" b="1" dirty="0" smtClean="0"/>
              <a:t>Duration</a:t>
            </a:r>
            <a:r>
              <a:rPr lang="en-GB" dirty="0" smtClean="0"/>
              <a:t>: PM1</a:t>
            </a:r>
            <a:r>
              <a:rPr lang="en-GB" dirty="0"/>
              <a:t>-PM36</a:t>
            </a:r>
            <a:r>
              <a:rPr lang="en-GB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16966" y="5552955"/>
            <a:ext cx="451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Dr</a:t>
            </a:r>
            <a:r>
              <a:rPr lang="en-US" dirty="0" smtClean="0"/>
              <a:t> Yin Chen, </a:t>
            </a:r>
            <a:r>
              <a:rPr lang="en-US" dirty="0" smtClean="0">
                <a:hlinkClick r:id="rId2"/>
              </a:rPr>
              <a:t>yin.chen@egi.eu</a:t>
            </a:r>
            <a:r>
              <a:rPr lang="en-US" dirty="0" smtClean="0"/>
              <a:t>, EGI Foundation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18375" y="5955278"/>
            <a:ext cx="4507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EOSC-Hub Kick-off, 9-11 Jan 2018, Amsterdam</a:t>
            </a:r>
          </a:p>
        </p:txBody>
      </p:sp>
    </p:spTree>
    <p:extLst>
      <p:ext uri="{BB962C8B-B14F-4D97-AF65-F5344CB8AC3E}">
        <p14:creationId xmlns:p14="http://schemas.microsoft.com/office/powerpoint/2010/main" val="3847941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Task (Final </a:t>
            </a:r>
            <a:r>
              <a:rPr lang="en-US" dirty="0" err="1" smtClean="0"/>
              <a:t>DoW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8885"/>
            <a:ext cx="8229600" cy="5308107"/>
          </a:xfrm>
        </p:spPr>
        <p:txBody>
          <a:bodyPr>
            <a:normAutofit fontScale="85000" lnSpcReduction="10000"/>
          </a:bodyPr>
          <a:lstStyle/>
          <a:p>
            <a:r>
              <a:rPr lang="en-US" sz="2400" b="1" dirty="0" smtClean="0"/>
              <a:t>Objectives</a:t>
            </a:r>
            <a:r>
              <a:rPr lang="en-US" sz="2400" dirty="0" smtClean="0"/>
              <a:t>: </a:t>
            </a:r>
            <a:r>
              <a:rPr lang="en-GB" sz="2000" b="1" dirty="0" smtClean="0">
                <a:solidFill>
                  <a:srgbClr val="FF0000"/>
                </a:solidFill>
              </a:rPr>
              <a:t>Define and deliver training contents about</a:t>
            </a:r>
            <a:r>
              <a:rPr lang="en-GB" sz="2000" dirty="0" smtClean="0"/>
              <a:t> common federated services for supporting scientific activities of </a:t>
            </a:r>
            <a:r>
              <a:rPr lang="en-GB" sz="2000" dirty="0" smtClean="0"/>
              <a:t>TSs, </a:t>
            </a:r>
            <a:r>
              <a:rPr lang="en-GB" sz="2000" dirty="0" smtClean="0"/>
              <a:t>CCs and research communities (T11.4), and </a:t>
            </a:r>
            <a:r>
              <a:rPr lang="en-GB" sz="2000" b="1" dirty="0" smtClean="0">
                <a:solidFill>
                  <a:srgbClr val="FF0000"/>
                </a:solidFill>
              </a:rPr>
              <a:t>domain-specific training for data providers and data scientists (T11.5)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/>
              <a:t>Descriptions</a:t>
            </a:r>
            <a:r>
              <a:rPr lang="en-US" sz="2400" dirty="0" smtClean="0"/>
              <a:t>: Training content (VMs/containers/slides/guides) and events</a:t>
            </a:r>
          </a:p>
          <a:p>
            <a:pPr lvl="1"/>
            <a:r>
              <a:rPr lang="en-US" sz="2000" dirty="0" smtClean="0"/>
              <a:t>By CCs, e.g.:</a:t>
            </a:r>
          </a:p>
          <a:p>
            <a:pPr lvl="2"/>
            <a:r>
              <a:rPr lang="en-US" sz="1600" dirty="0" smtClean="0"/>
              <a:t>ELIXIR core data resources</a:t>
            </a:r>
          </a:p>
          <a:p>
            <a:pPr lvl="2"/>
            <a:r>
              <a:rPr lang="en-US" sz="1600" dirty="0" smtClean="0"/>
              <a:t>EISCAT Data portal</a:t>
            </a:r>
          </a:p>
          <a:p>
            <a:pPr lvl="2"/>
            <a:r>
              <a:rPr lang="en-US" sz="1600" dirty="0" smtClean="0"/>
              <a:t>ORFEUS-EIDA e-Infra for EIDA nodes and seismology researchers</a:t>
            </a:r>
          </a:p>
          <a:p>
            <a:pPr lvl="2"/>
            <a:r>
              <a:rPr lang="en-US" sz="1600" dirty="0" smtClean="0"/>
              <a:t>LOFAR data school</a:t>
            </a:r>
          </a:p>
          <a:p>
            <a:pPr lvl="2"/>
            <a:r>
              <a:rPr lang="en-US" sz="1600" dirty="0" smtClean="0"/>
              <a:t>Master classes about DMCC+</a:t>
            </a:r>
          </a:p>
          <a:p>
            <a:pPr lvl="2"/>
            <a:r>
              <a:rPr lang="en-US" sz="1600" dirty="0" smtClean="0"/>
              <a:t>ICOS Carbon Portal</a:t>
            </a:r>
          </a:p>
          <a:p>
            <a:pPr lvl="2"/>
            <a:r>
              <a:rPr lang="en-US" sz="1600" dirty="0" err="1" smtClean="0"/>
              <a:t>eLTER</a:t>
            </a:r>
            <a:r>
              <a:rPr lang="en-US" sz="1600" dirty="0" smtClean="0"/>
              <a:t> data management system</a:t>
            </a:r>
          </a:p>
          <a:p>
            <a:pPr lvl="1"/>
            <a:r>
              <a:rPr lang="en-US" sz="2000" dirty="0" smtClean="0"/>
              <a:t>By TS providers, e.g.:</a:t>
            </a:r>
          </a:p>
          <a:p>
            <a:pPr lvl="2"/>
            <a:r>
              <a:rPr lang="en-US" sz="1600" dirty="0" smtClean="0"/>
              <a:t>ENES: to organize 3 f2f workshops</a:t>
            </a:r>
          </a:p>
          <a:p>
            <a:pPr lvl="2"/>
            <a:r>
              <a:rPr lang="en-US" sz="1600" dirty="0" smtClean="0"/>
              <a:t>LNEC: to organize a summer school</a:t>
            </a:r>
          </a:p>
          <a:p>
            <a:pPr lvl="2"/>
            <a:r>
              <a:rPr lang="en-US" sz="1600" dirty="0" smtClean="0"/>
              <a:t>ESA: promote training events on the integrated services</a:t>
            </a:r>
          </a:p>
          <a:p>
            <a:pPr lvl="2"/>
            <a:r>
              <a:rPr lang="en-US" sz="1600" dirty="0" smtClean="0"/>
              <a:t>USE: provides trainings on PAIRQURS, Citizen Science Services, GBIF, GBIF, </a:t>
            </a:r>
            <a:r>
              <a:rPr lang="en-US" sz="1600" dirty="0" err="1" smtClean="0"/>
              <a:t>Digta</a:t>
            </a:r>
            <a:r>
              <a:rPr lang="en-US" sz="1600" dirty="0" err="1"/>
              <a:t>l</a:t>
            </a:r>
            <a:r>
              <a:rPr lang="en-US" sz="1600" dirty="0" smtClean="0"/>
              <a:t> Knowledge Preservation Framework, Remote Monitoring, Smart Sensor</a:t>
            </a:r>
          </a:p>
          <a:p>
            <a:r>
              <a:rPr lang="en-US" sz="2400" b="1" dirty="0" smtClean="0"/>
              <a:t>Milestones</a:t>
            </a:r>
            <a:r>
              <a:rPr lang="en-US" sz="2400" dirty="0" smtClean="0"/>
              <a:t>: </a:t>
            </a:r>
            <a:r>
              <a:rPr lang="en-US" sz="1800" dirty="0" smtClean="0"/>
              <a:t>Online Training </a:t>
            </a:r>
            <a:r>
              <a:rPr lang="en-US" sz="1800" dirty="0" err="1" smtClean="0"/>
              <a:t>Programme</a:t>
            </a:r>
            <a:r>
              <a:rPr lang="en-US" sz="1800" dirty="0" smtClean="0"/>
              <a:t> of 1/2 project year [M3/12]</a:t>
            </a:r>
            <a:endParaRPr lang="en-US" sz="2400" dirty="0" smtClean="0"/>
          </a:p>
          <a:p>
            <a:r>
              <a:rPr lang="en-US" sz="2400" b="1" dirty="0" smtClean="0"/>
              <a:t>Deliverables</a:t>
            </a:r>
            <a:r>
              <a:rPr lang="en-US" sz="2400" dirty="0" smtClean="0"/>
              <a:t>: </a:t>
            </a:r>
            <a:r>
              <a:rPr lang="en-US" sz="2400" dirty="0" smtClean="0"/>
              <a:t>Leads </a:t>
            </a:r>
            <a:r>
              <a:rPr lang="en-US" sz="2400" dirty="0" smtClean="0"/>
              <a:t>D11.2, contribute to D11.1, D11.3, D11.4, D11.5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3522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To </a:t>
            </a:r>
            <a:r>
              <a:rPr lang="en-US" dirty="0"/>
              <a:t>B</a:t>
            </a:r>
            <a:r>
              <a:rPr lang="en-US" dirty="0" smtClean="0"/>
              <a:t>e Clarified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6276"/>
            <a:ext cx="8229600" cy="519386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ITBC#1: Contacts and PMs of each party in </a:t>
            </a:r>
            <a:r>
              <a:rPr lang="en-US" dirty="0" smtClean="0"/>
              <a:t>T11.5? </a:t>
            </a:r>
            <a:r>
              <a:rPr lang="en-US" dirty="0" smtClean="0"/>
              <a:t>Are they already the contact points of </a:t>
            </a:r>
            <a:r>
              <a:rPr lang="en-US" dirty="0" smtClean="0"/>
              <a:t>TS, CCs WPs</a:t>
            </a:r>
            <a:r>
              <a:rPr lang="en-US" dirty="0" smtClean="0"/>
              <a:t>?</a:t>
            </a:r>
          </a:p>
          <a:p>
            <a:r>
              <a:rPr lang="en-US" dirty="0" smtClean="0"/>
              <a:t>ITBC#2: How to collaborate with the following activities in T11.1</a:t>
            </a:r>
          </a:p>
          <a:p>
            <a:pPr lvl="1"/>
            <a:r>
              <a:rPr lang="en-US" dirty="0" smtClean="0"/>
              <a:t>T11.1: Maintain a catalogue of training events, training materials …</a:t>
            </a:r>
          </a:p>
          <a:p>
            <a:pPr lvl="1"/>
            <a:r>
              <a:rPr lang="en-US" dirty="0" smtClean="0"/>
              <a:t>T11.1: Provide a system for deployment and configuration of training </a:t>
            </a:r>
            <a:r>
              <a:rPr lang="en-US" dirty="0" err="1" smtClean="0"/>
              <a:t>env</a:t>
            </a:r>
            <a:endParaRPr lang="en-US" dirty="0" smtClean="0"/>
          </a:p>
          <a:p>
            <a:pPr lvl="1"/>
            <a:r>
              <a:rPr lang="en-US" dirty="0" smtClean="0"/>
              <a:t>T11.1: Provide surveys and feedback forms</a:t>
            </a:r>
          </a:p>
          <a:p>
            <a:pPr lvl="1"/>
            <a:r>
              <a:rPr lang="en-US" dirty="0" smtClean="0"/>
              <a:t>T11.1: (9K  for training events)</a:t>
            </a:r>
          </a:p>
          <a:p>
            <a:r>
              <a:rPr lang="en-US" dirty="0" smtClean="0"/>
              <a:t>ITBC</a:t>
            </a:r>
            <a:r>
              <a:rPr lang="en-US" dirty="0" smtClean="0"/>
              <a:t>#3: Deliverables: which tasks? Which format?</a:t>
            </a:r>
          </a:p>
          <a:p>
            <a:pPr lvl="1"/>
            <a:r>
              <a:rPr lang="en-US" dirty="0" smtClean="0"/>
              <a:t>D11.1: Training materials about common services </a:t>
            </a:r>
            <a:r>
              <a:rPr lang="en-US" u="sng" dirty="0" smtClean="0"/>
              <a:t>and thematic Services</a:t>
            </a:r>
            <a:r>
              <a:rPr lang="en-US" dirty="0" smtClean="0"/>
              <a:t>; </a:t>
            </a:r>
            <a:r>
              <a:rPr lang="en-US" dirty="0" err="1" smtClean="0">
                <a:solidFill>
                  <a:srgbClr val="FF6600"/>
                </a:solidFill>
              </a:rPr>
              <a:t>Oth</a:t>
            </a:r>
            <a:r>
              <a:rPr lang="en-US" dirty="0" smtClean="0"/>
              <a:t>; M12: (first year training plan)</a:t>
            </a:r>
            <a:r>
              <a:rPr lang="en-US" b="1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-&gt; </a:t>
            </a:r>
            <a:r>
              <a:rPr lang="en-US" dirty="0" smtClean="0">
                <a:solidFill>
                  <a:srgbClr val="FF0000"/>
                </a:solidFill>
              </a:rPr>
              <a:t>T11.1, T11.4, T11.5</a:t>
            </a:r>
            <a:endParaRPr lang="en-US" b="1" dirty="0" smtClean="0"/>
          </a:p>
          <a:p>
            <a:pPr lvl="1"/>
            <a:r>
              <a:rPr lang="en-US" b="1" u="sng" dirty="0" smtClean="0"/>
              <a:t>D11.2: Training materials about competence center services</a:t>
            </a:r>
            <a:r>
              <a:rPr lang="en-US" b="1" u="sng" dirty="0"/>
              <a:t>;</a:t>
            </a:r>
            <a:r>
              <a:rPr lang="en-US" b="1" u="sng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R</a:t>
            </a:r>
            <a:r>
              <a:rPr lang="en-US" b="1" u="sng" dirty="0" smtClean="0"/>
              <a:t>; M24 </a:t>
            </a:r>
            <a:r>
              <a:rPr lang="en-US" b="1" u="sng" dirty="0" smtClean="0">
                <a:solidFill>
                  <a:srgbClr val="FF0000"/>
                </a:solidFill>
              </a:rPr>
              <a:t>-&gt; T11.5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D11.3</a:t>
            </a:r>
            <a:r>
              <a:rPr lang="en-US" dirty="0" smtClean="0"/>
              <a:t>: Updated Training materials about common service, </a:t>
            </a:r>
            <a:r>
              <a:rPr lang="en-US" u="sng" dirty="0" smtClean="0"/>
              <a:t>thematic and competence services</a:t>
            </a:r>
            <a:r>
              <a:rPr lang="en-US" dirty="0" smtClean="0"/>
              <a:t>; </a:t>
            </a:r>
            <a:r>
              <a:rPr lang="en-US" dirty="0" err="1" smtClean="0">
                <a:solidFill>
                  <a:srgbClr val="FF0000"/>
                </a:solidFill>
              </a:rPr>
              <a:t>Oth</a:t>
            </a:r>
            <a:r>
              <a:rPr lang="en-US" dirty="0" smtClean="0"/>
              <a:t>; M34; </a:t>
            </a:r>
            <a:r>
              <a:rPr lang="en-US" dirty="0" err="1" smtClean="0"/>
              <a:t>EGI.eu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-&gt; T11.1, </a:t>
            </a:r>
            <a:r>
              <a:rPr lang="en-US" dirty="0" smtClean="0">
                <a:solidFill>
                  <a:srgbClr val="FF0000"/>
                </a:solidFill>
              </a:rPr>
              <a:t>T11.4, T11.5</a:t>
            </a:r>
          </a:p>
          <a:p>
            <a:pPr lvl="1"/>
            <a:r>
              <a:rPr lang="en-US" dirty="0" smtClean="0"/>
              <a:t>D11.4: Second Report on training activities, infrastructure </a:t>
            </a:r>
            <a:r>
              <a:rPr lang="en-US" dirty="0"/>
              <a:t>and materials</a:t>
            </a:r>
            <a:r>
              <a:rPr lang="en-US" dirty="0" smtClean="0"/>
              <a:t>;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/>
              <a:t>; </a:t>
            </a:r>
            <a:r>
              <a:rPr lang="en-US" dirty="0" smtClean="0"/>
              <a:t>M24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-&gt; T11.1, </a:t>
            </a:r>
            <a:r>
              <a:rPr lang="en-US" dirty="0" smtClean="0">
                <a:solidFill>
                  <a:srgbClr val="FF0000"/>
                </a:solidFill>
              </a:rPr>
              <a:t>T11.4, T11.5</a:t>
            </a:r>
            <a:endParaRPr lang="en-US" b="1" dirty="0" smtClean="0"/>
          </a:p>
          <a:p>
            <a:pPr lvl="1"/>
            <a:r>
              <a:rPr lang="en-US" dirty="0" smtClean="0"/>
              <a:t>D11.5: Updated training materials about common, </a:t>
            </a:r>
            <a:r>
              <a:rPr lang="en-US" u="sng" dirty="0" smtClean="0"/>
              <a:t>thematic and competence services</a:t>
            </a:r>
            <a:r>
              <a:rPr lang="en-US" dirty="0" smtClean="0"/>
              <a:t>; </a:t>
            </a:r>
            <a:r>
              <a:rPr lang="en-US" dirty="0" err="1" smtClean="0">
                <a:solidFill>
                  <a:srgbClr val="FF0000"/>
                </a:solidFill>
              </a:rPr>
              <a:t>Oth</a:t>
            </a:r>
            <a:r>
              <a:rPr lang="en-US" dirty="0" smtClean="0"/>
              <a:t>; M34 </a:t>
            </a:r>
            <a:r>
              <a:rPr lang="en-US" dirty="0">
                <a:solidFill>
                  <a:srgbClr val="FF0000"/>
                </a:solidFill>
              </a:rPr>
              <a:t>-&gt; T11.1, T11.4, </a:t>
            </a:r>
            <a:r>
              <a:rPr lang="en-US" dirty="0" smtClean="0">
                <a:solidFill>
                  <a:srgbClr val="FF0000"/>
                </a:solidFill>
              </a:rPr>
              <a:t>T11.5</a:t>
            </a:r>
            <a:endParaRPr lang="en-US" dirty="0" smtClean="0"/>
          </a:p>
          <a:p>
            <a:r>
              <a:rPr lang="en-US" dirty="0" smtClean="0"/>
              <a:t>ITBC</a:t>
            </a:r>
            <a:r>
              <a:rPr lang="en-US" dirty="0" smtClean="0"/>
              <a:t>#4: Milestones in what formats?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955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548"/>
            <a:ext cx="8229600" cy="890749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Year Trainings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2313"/>
            <a:ext cx="8392922" cy="595489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Objectives</a:t>
            </a:r>
            <a:r>
              <a:rPr lang="en-US" sz="2400" dirty="0" smtClean="0"/>
              <a:t>: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Completion of training plan about TSs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Completion of first set of training </a:t>
            </a:r>
            <a:r>
              <a:rPr lang="en-US" sz="2000" dirty="0" smtClean="0"/>
              <a:t>contents about </a:t>
            </a:r>
            <a:r>
              <a:rPr lang="en-US" sz="2000" dirty="0" smtClean="0"/>
              <a:t>TSs</a:t>
            </a:r>
          </a:p>
          <a:p>
            <a:pPr>
              <a:lnSpc>
                <a:spcPct val="80000"/>
              </a:lnSpc>
            </a:pPr>
            <a:r>
              <a:rPr lang="en-US" sz="2400" b="1" dirty="0" smtClean="0">
                <a:solidFill>
                  <a:srgbClr val="215968"/>
                </a:solidFill>
              </a:rPr>
              <a:t>Main </a:t>
            </a:r>
            <a:r>
              <a:rPr lang="en-US" sz="2400" b="1" dirty="0" smtClean="0">
                <a:solidFill>
                  <a:srgbClr val="215968"/>
                </a:solidFill>
              </a:rPr>
              <a:t>Targeting Audience</a:t>
            </a:r>
            <a:r>
              <a:rPr lang="en-US" sz="2400" dirty="0" smtClean="0"/>
              <a:t>: 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Structured scientific communities linked to the CCs and TSs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Domain-specific data providers and data scientists 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400" b="1" dirty="0" smtClean="0">
                <a:solidFill>
                  <a:srgbClr val="215968"/>
                </a:solidFill>
              </a:rPr>
              <a:t>Time lines</a:t>
            </a:r>
            <a:r>
              <a:rPr lang="en-US" sz="2400" b="1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000" b="1" dirty="0" smtClean="0"/>
              <a:t>Plan</a:t>
            </a:r>
            <a:r>
              <a:rPr lang="en-US" sz="2000" dirty="0" smtClean="0"/>
              <a:t>: work with T11.1, schedule of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year </a:t>
            </a:r>
            <a:r>
              <a:rPr lang="en-US" sz="2000" dirty="0" smtClean="0"/>
              <a:t>TSs, CCs trainings </a:t>
            </a:r>
            <a:r>
              <a:rPr lang="en-US" sz="2000" dirty="0" smtClean="0"/>
              <a:t>by M3 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000" b="1" dirty="0" smtClean="0"/>
              <a:t>First set of training contents about TSs</a:t>
            </a:r>
            <a:r>
              <a:rPr lang="en-US" sz="2000" dirty="0" smtClean="0"/>
              <a:t>: </a:t>
            </a:r>
            <a:r>
              <a:rPr lang="en-US" sz="2000" dirty="0" smtClean="0"/>
              <a:t>by </a:t>
            </a:r>
            <a:r>
              <a:rPr lang="en-US" sz="2000" dirty="0" smtClean="0"/>
              <a:t>M12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400" b="1" dirty="0" smtClean="0">
                <a:solidFill>
                  <a:srgbClr val="215968"/>
                </a:solidFill>
              </a:rPr>
              <a:t>Training </a:t>
            </a:r>
            <a:r>
              <a:rPr lang="en-US" sz="2400" b="1" dirty="0" smtClean="0">
                <a:solidFill>
                  <a:srgbClr val="215968"/>
                </a:solidFill>
              </a:rPr>
              <a:t>Scope</a:t>
            </a:r>
            <a:r>
              <a:rPr lang="en-US" sz="2400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TSs services (9)</a:t>
            </a:r>
          </a:p>
          <a:p>
            <a:pPr>
              <a:lnSpc>
                <a:spcPct val="80000"/>
              </a:lnSpc>
            </a:pPr>
            <a:r>
              <a:rPr lang="en-US" sz="2400" b="1" dirty="0" smtClean="0">
                <a:solidFill>
                  <a:srgbClr val="215968"/>
                </a:solidFill>
              </a:rPr>
              <a:t>Formats</a:t>
            </a:r>
            <a:r>
              <a:rPr lang="en-US" sz="2400" dirty="0" smtClean="0"/>
              <a:t>: 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000" b="1" dirty="0" smtClean="0"/>
              <a:t>Contents </a:t>
            </a:r>
            <a:r>
              <a:rPr lang="en-US" sz="2000" b="1" dirty="0"/>
              <a:t>(Slides/Guidance/User manuals/Recordings/VMs/Containers</a:t>
            </a:r>
            <a:r>
              <a:rPr lang="en-US" sz="2000" b="1" dirty="0" smtClean="0"/>
              <a:t>)</a:t>
            </a:r>
            <a:r>
              <a:rPr lang="en-US" sz="2000" dirty="0" smtClean="0"/>
              <a:t>: each </a:t>
            </a:r>
            <a:r>
              <a:rPr lang="en-US" sz="2000" dirty="0" smtClean="0"/>
              <a:t>service should have, </a:t>
            </a:r>
            <a:r>
              <a:rPr lang="en-US" sz="2000" dirty="0" smtClean="0">
                <a:solidFill>
                  <a:srgbClr val="FF0000"/>
                </a:solidFill>
              </a:rPr>
              <a:t>need to discuss </a:t>
            </a:r>
            <a:r>
              <a:rPr lang="en-US" sz="2000" dirty="0" smtClean="0">
                <a:solidFill>
                  <a:srgbClr val="FF0000"/>
                </a:solidFill>
              </a:rPr>
              <a:t>with T11.1 which </a:t>
            </a:r>
            <a:r>
              <a:rPr lang="en-US" sz="2000" dirty="0" smtClean="0">
                <a:solidFill>
                  <a:srgbClr val="FF0000"/>
                </a:solidFill>
              </a:rPr>
              <a:t>platform to use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Depending </a:t>
            </a:r>
            <a:r>
              <a:rPr lang="en-US" sz="2000" dirty="0"/>
              <a:t>on </a:t>
            </a:r>
            <a:r>
              <a:rPr lang="en-US" sz="2000" dirty="0" smtClean="0"/>
              <a:t>TSs: </a:t>
            </a:r>
            <a:r>
              <a:rPr lang="en-US" sz="2000" dirty="0" smtClean="0"/>
              <a:t>Webinars,</a:t>
            </a:r>
            <a:r>
              <a:rPr lang="en-US" sz="2000" dirty="0" smtClean="0"/>
              <a:t> </a:t>
            </a:r>
            <a:r>
              <a:rPr lang="en-US" sz="2000" dirty="0" smtClean="0"/>
              <a:t>F2F trainings</a:t>
            </a:r>
            <a:r>
              <a:rPr lang="en-US" sz="2000" dirty="0" smtClean="0"/>
              <a:t>, summer schools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lvl="2">
              <a:lnSpc>
                <a:spcPct val="80000"/>
              </a:lnSpc>
            </a:pPr>
            <a:r>
              <a:rPr lang="en-US" sz="2000" dirty="0" smtClean="0"/>
              <a:t>Co</a:t>
            </a:r>
            <a:r>
              <a:rPr lang="en-US" sz="2000" dirty="0" smtClean="0"/>
              <a:t>-</a:t>
            </a:r>
            <a:r>
              <a:rPr lang="en-US" sz="2000" dirty="0" err="1" smtClean="0"/>
              <a:t>organise</a:t>
            </a:r>
            <a:r>
              <a:rPr lang="en-US" sz="2000" dirty="0"/>
              <a:t> </a:t>
            </a:r>
            <a:r>
              <a:rPr lang="en-US" sz="2000" dirty="0" smtClean="0"/>
              <a:t>with EOSC-Hub conferences: Apr, Nov?</a:t>
            </a:r>
            <a:r>
              <a:rPr lang="en-US" sz="2000" dirty="0" smtClean="0"/>
              <a:t>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6686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Task (</a:t>
            </a:r>
            <a:r>
              <a:rPr lang="en-US" dirty="0" err="1" smtClean="0"/>
              <a:t>DoW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2484"/>
            <a:ext cx="8229600" cy="4873680"/>
          </a:xfrm>
        </p:spPr>
        <p:txBody>
          <a:bodyPr>
            <a:normAutofit fontScale="85000" lnSpcReduction="10000"/>
          </a:bodyPr>
          <a:lstStyle/>
          <a:p>
            <a:r>
              <a:rPr lang="en-GB" sz="3300" b="1" dirty="0" smtClean="0"/>
              <a:t>Objectives</a:t>
            </a:r>
            <a:r>
              <a:rPr lang="en-GB" dirty="0" smtClean="0"/>
              <a:t>: Define and deliver training contents about common federated services for supporting scientific activities of TS, CCs and research communities</a:t>
            </a:r>
          </a:p>
          <a:p>
            <a:r>
              <a:rPr lang="en-GB" sz="3300" b="1" dirty="0" smtClean="0"/>
              <a:t>Descriptions</a:t>
            </a:r>
            <a:r>
              <a:rPr lang="en-GB" dirty="0" smtClean="0"/>
              <a:t>:</a:t>
            </a:r>
            <a:endParaRPr lang="en-GB" dirty="0"/>
          </a:p>
          <a:p>
            <a:pPr lvl="1"/>
            <a:r>
              <a:rPr lang="en-GB" dirty="0" smtClean="0"/>
              <a:t>Develop </a:t>
            </a:r>
            <a:r>
              <a:rPr lang="en-GB" dirty="0"/>
              <a:t>and deliver training content about the common/federation services </a:t>
            </a:r>
            <a:endParaRPr lang="en-GB" dirty="0" smtClean="0"/>
          </a:p>
          <a:p>
            <a:pPr lvl="1"/>
            <a:r>
              <a:rPr lang="en-GB" dirty="0" smtClean="0"/>
              <a:t>Relevant to TS and CCs, and external </a:t>
            </a:r>
            <a:r>
              <a:rPr lang="en-GB" dirty="0"/>
              <a:t>research </a:t>
            </a:r>
            <a:r>
              <a:rPr lang="en-GB" dirty="0" smtClean="0"/>
              <a:t>communities</a:t>
            </a:r>
          </a:p>
          <a:p>
            <a:pPr lvl="1"/>
            <a:r>
              <a:rPr lang="en-GB" dirty="0" smtClean="0"/>
              <a:t>Provide training about all services in </a:t>
            </a:r>
            <a:r>
              <a:rPr lang="en-GB" b="1" dirty="0" smtClean="0">
                <a:solidFill>
                  <a:srgbClr val="FF0000"/>
                </a:solidFill>
              </a:rPr>
              <a:t>Table 2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sz="3300" b="1" dirty="0" smtClean="0"/>
              <a:t>Milestones</a:t>
            </a:r>
            <a:r>
              <a:rPr lang="en-US" dirty="0" smtClean="0"/>
              <a:t>: </a:t>
            </a:r>
            <a:r>
              <a:rPr lang="en-US" sz="2600" dirty="0" smtClean="0"/>
              <a:t>Training </a:t>
            </a:r>
            <a:r>
              <a:rPr lang="en-US" sz="2600" dirty="0" err="1" smtClean="0"/>
              <a:t>Programme</a:t>
            </a:r>
            <a:r>
              <a:rPr lang="en-US" sz="2600" dirty="0" smtClean="0"/>
              <a:t> of 1/2 project year; M3/12; Training </a:t>
            </a:r>
            <a:r>
              <a:rPr lang="en-US" sz="2600" dirty="0" err="1" smtClean="0"/>
              <a:t>Programme</a:t>
            </a:r>
            <a:r>
              <a:rPr lang="en-US" sz="2600" dirty="0" smtClean="0"/>
              <a:t> online</a:t>
            </a:r>
          </a:p>
          <a:p>
            <a:r>
              <a:rPr lang="en-US" sz="3300" b="1" dirty="0" smtClean="0"/>
              <a:t>Deliverables</a:t>
            </a:r>
            <a:r>
              <a:rPr lang="en-US" sz="3300" dirty="0" smtClean="0"/>
              <a:t>: </a:t>
            </a:r>
            <a:r>
              <a:rPr lang="en-US" sz="2800" dirty="0" smtClean="0"/>
              <a:t>Contributed D11.1, D11.3, D11.4, D11.5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203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458"/>
            <a:ext cx="8229600" cy="819670"/>
          </a:xfrm>
        </p:spPr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Year Trainings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08"/>
            <a:ext cx="8229600" cy="591827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b="1" dirty="0" smtClean="0">
                <a:solidFill>
                  <a:srgbClr val="215968"/>
                </a:solidFill>
              </a:rPr>
              <a:t>Objectives</a:t>
            </a:r>
            <a:r>
              <a:rPr lang="en-US" sz="2000" dirty="0" smtClean="0"/>
              <a:t>: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Delivery of TSs trainings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Completion of training contents of CCs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Main Targeting Audience</a:t>
            </a:r>
            <a:r>
              <a:rPr lang="en-US" sz="1800" dirty="0" smtClean="0"/>
              <a:t>: 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Structured </a:t>
            </a:r>
            <a:r>
              <a:rPr lang="en-US" sz="2000" dirty="0"/>
              <a:t>scientific communities linked to the CCs and TSs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Domain-specific data providers and data scientists 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400" b="1" dirty="0" smtClean="0">
                <a:solidFill>
                  <a:srgbClr val="215968"/>
                </a:solidFill>
              </a:rPr>
              <a:t>Time lines</a:t>
            </a:r>
            <a:r>
              <a:rPr lang="en-US" sz="2000" b="1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000" b="1" dirty="0" smtClean="0"/>
              <a:t>Plan</a:t>
            </a:r>
            <a:r>
              <a:rPr lang="en-US" sz="2000" dirty="0" smtClean="0"/>
              <a:t>: work with T11.1, schedule of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year </a:t>
            </a:r>
            <a:r>
              <a:rPr lang="en-US" sz="2000" dirty="0" smtClean="0"/>
              <a:t>trainings (about TSs, CCs) </a:t>
            </a:r>
            <a:r>
              <a:rPr lang="en-US" sz="2000" dirty="0" smtClean="0"/>
              <a:t>by M12 </a:t>
            </a:r>
          </a:p>
          <a:p>
            <a:pPr lvl="1">
              <a:lnSpc>
                <a:spcPct val="80000"/>
              </a:lnSpc>
            </a:pPr>
            <a:r>
              <a:rPr lang="en-US" sz="2000" b="1" dirty="0" smtClean="0"/>
              <a:t>First set of Training contents about CCs</a:t>
            </a:r>
            <a:r>
              <a:rPr lang="en-US" sz="2000" dirty="0" smtClean="0"/>
              <a:t>: </a:t>
            </a:r>
            <a:r>
              <a:rPr lang="en-US" sz="2000" dirty="0" smtClean="0"/>
              <a:t>by M24 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000" b="1" dirty="0" smtClean="0"/>
              <a:t>Delivery of planned training about TSs</a:t>
            </a:r>
            <a:r>
              <a:rPr lang="en-US" sz="2000" dirty="0" smtClean="0"/>
              <a:t>: by M24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400" b="1" dirty="0" smtClean="0">
                <a:solidFill>
                  <a:srgbClr val="215968"/>
                </a:solidFill>
              </a:rPr>
              <a:t>Formats</a:t>
            </a:r>
            <a:r>
              <a:rPr lang="en-US" sz="2000" b="1" dirty="0" smtClean="0">
                <a:solidFill>
                  <a:srgbClr val="215968"/>
                </a:solidFill>
              </a:rPr>
              <a:t>:</a:t>
            </a:r>
          </a:p>
          <a:p>
            <a:pPr lvl="1">
              <a:lnSpc>
                <a:spcPct val="80000"/>
              </a:lnSpc>
            </a:pPr>
            <a:r>
              <a:rPr lang="en-US" sz="2000" b="1" dirty="0" smtClean="0"/>
              <a:t>Contents of TSs </a:t>
            </a:r>
            <a:r>
              <a:rPr lang="en-US" sz="2000" b="1" dirty="0"/>
              <a:t>(Slides/Guidance/User manuals/Recordings/VMs/Containers)</a:t>
            </a:r>
            <a:r>
              <a:rPr lang="en-US" sz="2000" dirty="0" smtClean="0"/>
              <a:t>: updates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Depend on TSs, CCs’ plan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7962842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Year Trainings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1106"/>
            <a:ext cx="8229600" cy="542051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800" b="1" dirty="0" smtClean="0">
                <a:solidFill>
                  <a:srgbClr val="215968"/>
                </a:solidFill>
              </a:rPr>
              <a:t>Objectives</a:t>
            </a:r>
            <a:r>
              <a:rPr lang="en-US" sz="2400" dirty="0" smtClean="0"/>
              <a:t>: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Update of TS, CCs training contents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Delivery of TSs, CCs trainings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Main Targeting Audience</a:t>
            </a:r>
            <a:r>
              <a:rPr lang="en-US" sz="2000" dirty="0" smtClean="0"/>
              <a:t>: 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Domain</a:t>
            </a:r>
            <a:r>
              <a:rPr lang="en-US" sz="2400" dirty="0"/>
              <a:t>-specific data providers and data scientists </a:t>
            </a:r>
          </a:p>
          <a:p>
            <a:pPr>
              <a:lnSpc>
                <a:spcPct val="80000"/>
              </a:lnSpc>
            </a:pPr>
            <a:r>
              <a:rPr lang="en-US" sz="2800" b="1" dirty="0" smtClean="0">
                <a:solidFill>
                  <a:srgbClr val="215968"/>
                </a:solidFill>
              </a:rPr>
              <a:t>Time </a:t>
            </a:r>
            <a:r>
              <a:rPr lang="en-US" sz="2800" b="1" dirty="0" smtClean="0">
                <a:solidFill>
                  <a:srgbClr val="215968"/>
                </a:solidFill>
              </a:rPr>
              <a:t>lines</a:t>
            </a:r>
            <a:r>
              <a:rPr lang="en-US" sz="2400" b="1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/>
              <a:t>Updat</a:t>
            </a:r>
            <a:r>
              <a:rPr lang="en-US" sz="2400" b="1" dirty="0" smtClean="0"/>
              <a:t>e of training contents: </a:t>
            </a:r>
            <a:r>
              <a:rPr lang="en-US" sz="2400" dirty="0" smtClean="0"/>
              <a:t>by M36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b="1" dirty="0" smtClean="0"/>
              <a:t>Training </a:t>
            </a:r>
            <a:r>
              <a:rPr lang="en-US" sz="2400" b="1" dirty="0" smtClean="0"/>
              <a:t>delivery</a:t>
            </a:r>
            <a:r>
              <a:rPr lang="en-US" sz="2400" dirty="0" smtClean="0"/>
              <a:t>: by M36 </a:t>
            </a:r>
          </a:p>
          <a:p>
            <a:pPr>
              <a:lnSpc>
                <a:spcPct val="80000"/>
              </a:lnSpc>
            </a:pPr>
            <a:r>
              <a:rPr lang="en-US" sz="2800" b="1" dirty="0" smtClean="0">
                <a:solidFill>
                  <a:srgbClr val="215968"/>
                </a:solidFill>
              </a:rPr>
              <a:t>Formats</a:t>
            </a:r>
            <a:r>
              <a:rPr lang="en-US" sz="2800" b="1" dirty="0" smtClean="0">
                <a:solidFill>
                  <a:srgbClr val="215968"/>
                </a:solidFill>
              </a:rPr>
              <a:t>: </a:t>
            </a:r>
          </a:p>
          <a:p>
            <a:pPr lvl="1">
              <a:lnSpc>
                <a:spcPct val="80000"/>
              </a:lnSpc>
            </a:pPr>
            <a:r>
              <a:rPr lang="en-US" sz="2400" b="1" dirty="0"/>
              <a:t>Contents (Slides/Guidance/User manuals/Recordings/VMs/Containers): </a:t>
            </a:r>
            <a:r>
              <a:rPr lang="en-US" sz="2400" dirty="0" smtClean="0"/>
              <a:t>updated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b="1" dirty="0" smtClean="0"/>
              <a:t>Webinars and F2F trainings: </a:t>
            </a:r>
            <a:endParaRPr lang="en-US" sz="2400" b="1" dirty="0" smtClean="0"/>
          </a:p>
          <a:p>
            <a:pPr lvl="2">
              <a:lnSpc>
                <a:spcPct val="80000"/>
              </a:lnSpc>
            </a:pPr>
            <a:r>
              <a:rPr lang="en-US" sz="2000" dirty="0" smtClean="0"/>
              <a:t>Tracking of TSs CCs trainings activities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989049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and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921"/>
            <a:ext cx="8229600" cy="508826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Catalogue of training events, materials (</a:t>
            </a:r>
            <a:r>
              <a:rPr lang="en-US" dirty="0" smtClean="0">
                <a:solidFill>
                  <a:srgbClr val="FF0000"/>
                </a:solidFill>
              </a:rPr>
              <a:t>discuss with T11.1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Internal use</a:t>
            </a:r>
          </a:p>
          <a:p>
            <a:pPr lvl="1"/>
            <a:r>
              <a:rPr lang="en-US" dirty="0" smtClean="0"/>
              <a:t>Public use, e.g., towards a sustainable e-learning platform</a:t>
            </a:r>
          </a:p>
          <a:p>
            <a:r>
              <a:rPr lang="en-US" dirty="0" smtClean="0"/>
              <a:t>Training material template</a:t>
            </a:r>
          </a:p>
          <a:p>
            <a:pPr lvl="1"/>
            <a:r>
              <a:rPr lang="en-US" dirty="0" smtClean="0"/>
              <a:t>For wiki</a:t>
            </a:r>
          </a:p>
          <a:p>
            <a:pPr lvl="1"/>
            <a:r>
              <a:rPr lang="en-US" dirty="0" smtClean="0"/>
              <a:t>For slides</a:t>
            </a:r>
          </a:p>
          <a:p>
            <a:pPr lvl="1"/>
            <a:r>
              <a:rPr lang="en-US" dirty="0" smtClean="0"/>
              <a:t>For user manual/guidance</a:t>
            </a:r>
          </a:p>
          <a:p>
            <a:pPr lvl="1"/>
            <a:r>
              <a:rPr lang="en-US" dirty="0" smtClean="0"/>
              <a:t>For video</a:t>
            </a:r>
          </a:p>
          <a:p>
            <a:r>
              <a:rPr lang="en-US" dirty="0" smtClean="0"/>
              <a:t>Training record template (plan, preparation, delivery, evaluation)</a:t>
            </a:r>
          </a:p>
          <a:p>
            <a:r>
              <a:rPr lang="en-US" dirty="0" smtClean="0"/>
              <a:t>Training feedback form (</a:t>
            </a:r>
            <a:r>
              <a:rPr lang="en-US" dirty="0" smtClean="0">
                <a:solidFill>
                  <a:srgbClr val="FF0000"/>
                </a:solidFill>
              </a:rPr>
              <a:t>discuss with T11.1</a:t>
            </a:r>
            <a:r>
              <a:rPr lang="en-US" dirty="0" smtClean="0"/>
              <a:t>)</a:t>
            </a:r>
          </a:p>
          <a:p>
            <a:r>
              <a:rPr lang="en-US" dirty="0" smtClean="0"/>
              <a:t>Training event page</a:t>
            </a:r>
          </a:p>
          <a:p>
            <a:r>
              <a:rPr lang="en-US" dirty="0" smtClean="0"/>
              <a:t>Training advertising channels (WP7, 8, 9, communication team)</a:t>
            </a:r>
          </a:p>
          <a:p>
            <a:r>
              <a:rPr lang="en-US" dirty="0" smtClean="0"/>
              <a:t>Users database and training mailing list</a:t>
            </a:r>
          </a:p>
          <a:p>
            <a:r>
              <a:rPr lang="en-US" dirty="0" smtClean="0"/>
              <a:t>Trainers database</a:t>
            </a:r>
          </a:p>
        </p:txBody>
      </p:sp>
    </p:spTree>
    <p:extLst>
      <p:ext uri="{BB962C8B-B14F-4D97-AF65-F5344CB8AC3E}">
        <p14:creationId xmlns:p14="http://schemas.microsoft.com/office/powerpoint/2010/main" val="7346585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Screen Shot 2018-01-08 at 17.45.2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93" r="-1993"/>
          <a:stretch>
            <a:fillRect/>
          </a:stretch>
        </p:blipFill>
        <p:spPr>
          <a:xfrm>
            <a:off x="-109911" y="97688"/>
            <a:ext cx="9391299" cy="6154341"/>
          </a:xfrm>
        </p:spPr>
      </p:pic>
      <p:sp>
        <p:nvSpPr>
          <p:cNvPr id="7" name="TextBox 6"/>
          <p:cNvSpPr txBox="1"/>
          <p:nvPr/>
        </p:nvSpPr>
        <p:spPr>
          <a:xfrm>
            <a:off x="113160" y="6290044"/>
            <a:ext cx="880137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linkClick r:id="rId3"/>
              </a:rPr>
              <a:t>https://docs.google.com/spreadsheets/d/1vHu0T-o-sd72cVkPGOxUI0UFA2p96FtEJenqd5ZkXAU/edit?usp=</a:t>
            </a:r>
            <a:r>
              <a:rPr lang="en-US" sz="1600" dirty="0" smtClean="0">
                <a:hlinkClick r:id="rId3"/>
              </a:rPr>
              <a:t>sharing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66606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Questions and Comments?</a:t>
            </a:r>
          </a:p>
        </p:txBody>
      </p:sp>
    </p:spTree>
    <p:extLst>
      <p:ext uri="{BB962C8B-B14F-4D97-AF65-F5344CB8AC3E}">
        <p14:creationId xmlns:p14="http://schemas.microsoft.com/office/powerpoint/2010/main" val="1935431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To </a:t>
            </a:r>
            <a:r>
              <a:rPr lang="en-US" dirty="0"/>
              <a:t>B</a:t>
            </a:r>
            <a:r>
              <a:rPr lang="en-US" dirty="0" smtClean="0"/>
              <a:t>e Clarified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6276"/>
            <a:ext cx="8229600" cy="519386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ITBC#1: Contacts and PMs of each party in T11.4? Are they already the contact points of development WPs?</a:t>
            </a:r>
          </a:p>
          <a:p>
            <a:r>
              <a:rPr lang="en-US" dirty="0" smtClean="0"/>
              <a:t>ITBC#2: How to collaborate with the following activities in T11.1</a:t>
            </a:r>
          </a:p>
          <a:p>
            <a:pPr lvl="1"/>
            <a:r>
              <a:rPr lang="en-US" dirty="0" smtClean="0"/>
              <a:t>T11.1: Maintain a catalogue of training events, training materials …</a:t>
            </a:r>
          </a:p>
          <a:p>
            <a:pPr lvl="1"/>
            <a:r>
              <a:rPr lang="en-US" dirty="0" smtClean="0"/>
              <a:t>T11.1: Provide a system for deployment and configuration of training </a:t>
            </a:r>
            <a:r>
              <a:rPr lang="en-US" dirty="0" err="1" smtClean="0"/>
              <a:t>env</a:t>
            </a:r>
            <a:endParaRPr lang="en-US" dirty="0" smtClean="0"/>
          </a:p>
          <a:p>
            <a:pPr lvl="1"/>
            <a:r>
              <a:rPr lang="en-US" dirty="0" smtClean="0"/>
              <a:t>T11.1: Provide surveys and feedback forms</a:t>
            </a:r>
          </a:p>
          <a:p>
            <a:pPr lvl="1"/>
            <a:r>
              <a:rPr lang="en-US" dirty="0" smtClean="0"/>
              <a:t>T11.1: (9K  for training events)</a:t>
            </a:r>
          </a:p>
          <a:p>
            <a:r>
              <a:rPr lang="en-US" dirty="0" smtClean="0"/>
              <a:t>ITBC#3: Deliverables: which tasks? Which format?</a:t>
            </a:r>
          </a:p>
          <a:p>
            <a:pPr lvl="1"/>
            <a:r>
              <a:rPr lang="en-US" dirty="0" smtClean="0"/>
              <a:t>D11.1: Training materials about </a:t>
            </a:r>
            <a:r>
              <a:rPr lang="en-US" u="sng" dirty="0" smtClean="0"/>
              <a:t>common services </a:t>
            </a:r>
            <a:r>
              <a:rPr lang="en-US" dirty="0" smtClean="0"/>
              <a:t>and thematic Services; </a:t>
            </a:r>
            <a:r>
              <a:rPr lang="en-US" dirty="0" err="1" smtClean="0">
                <a:solidFill>
                  <a:srgbClr val="FF6600"/>
                </a:solidFill>
              </a:rPr>
              <a:t>Oth</a:t>
            </a:r>
            <a:r>
              <a:rPr lang="en-US" dirty="0" smtClean="0"/>
              <a:t>; M12: </a:t>
            </a:r>
            <a:r>
              <a:rPr lang="en-US" dirty="0" smtClean="0">
                <a:solidFill>
                  <a:srgbClr val="FF0000"/>
                </a:solidFill>
              </a:rPr>
              <a:t>first year training plan </a:t>
            </a:r>
            <a:r>
              <a:rPr lang="en-US" dirty="0">
                <a:solidFill>
                  <a:srgbClr val="FF0000"/>
                </a:solidFill>
              </a:rPr>
              <a:t>-&gt; </a:t>
            </a:r>
            <a:r>
              <a:rPr lang="en-US" dirty="0" smtClean="0">
                <a:solidFill>
                  <a:srgbClr val="FF0000"/>
                </a:solidFill>
              </a:rPr>
              <a:t>T11.1, T11.4, T11.5</a:t>
            </a:r>
            <a:endParaRPr lang="en-US" b="1" dirty="0" smtClean="0"/>
          </a:p>
          <a:p>
            <a:pPr lvl="1"/>
            <a:r>
              <a:rPr lang="en-US" dirty="0" smtClean="0"/>
              <a:t>D11.2: Training materials about competence center services</a:t>
            </a:r>
            <a:r>
              <a:rPr lang="en-US" dirty="0"/>
              <a:t>;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; M24 </a:t>
            </a:r>
            <a:r>
              <a:rPr lang="en-US" dirty="0" smtClean="0">
                <a:solidFill>
                  <a:srgbClr val="FF0000"/>
                </a:solidFill>
              </a:rPr>
              <a:t>-&gt; T11.5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D11.3</a:t>
            </a:r>
            <a:r>
              <a:rPr lang="en-US" dirty="0" smtClean="0"/>
              <a:t>: Updated Training materials about </a:t>
            </a:r>
            <a:r>
              <a:rPr lang="en-US" u="sng" dirty="0" smtClean="0"/>
              <a:t>common service</a:t>
            </a:r>
            <a:r>
              <a:rPr lang="en-US" dirty="0" smtClean="0"/>
              <a:t>, thematic and competence services; </a:t>
            </a:r>
            <a:r>
              <a:rPr lang="en-US" dirty="0" err="1" smtClean="0">
                <a:solidFill>
                  <a:srgbClr val="FF0000"/>
                </a:solidFill>
              </a:rPr>
              <a:t>Oth</a:t>
            </a:r>
            <a:r>
              <a:rPr lang="en-US" dirty="0" smtClean="0"/>
              <a:t>; M34; </a:t>
            </a:r>
            <a:r>
              <a:rPr lang="en-US" dirty="0" err="1" smtClean="0"/>
              <a:t>EGI.eu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-&gt; T11.1, </a:t>
            </a:r>
            <a:r>
              <a:rPr lang="en-US" dirty="0" smtClean="0">
                <a:solidFill>
                  <a:srgbClr val="FF0000"/>
                </a:solidFill>
              </a:rPr>
              <a:t>T11.4, T11.5</a:t>
            </a:r>
          </a:p>
          <a:p>
            <a:pPr lvl="1"/>
            <a:r>
              <a:rPr lang="en-US" dirty="0" smtClean="0"/>
              <a:t>D11.4: Second Report on training activities, infrastructure </a:t>
            </a:r>
            <a:r>
              <a:rPr lang="en-US" dirty="0"/>
              <a:t>and materials</a:t>
            </a:r>
            <a:r>
              <a:rPr lang="en-US" dirty="0" smtClean="0"/>
              <a:t>;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/>
              <a:t>; </a:t>
            </a:r>
            <a:r>
              <a:rPr lang="en-US" dirty="0" smtClean="0"/>
              <a:t>M24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-&gt; T11.1, </a:t>
            </a:r>
            <a:r>
              <a:rPr lang="en-US" dirty="0" smtClean="0">
                <a:solidFill>
                  <a:srgbClr val="FF0000"/>
                </a:solidFill>
              </a:rPr>
              <a:t>T11.4, T11.5</a:t>
            </a:r>
            <a:endParaRPr lang="en-US" b="1" dirty="0" smtClean="0"/>
          </a:p>
          <a:p>
            <a:pPr lvl="1"/>
            <a:r>
              <a:rPr lang="en-US" dirty="0" smtClean="0"/>
              <a:t>D11.5: Updated training materials about </a:t>
            </a:r>
            <a:r>
              <a:rPr lang="en-US" u="sng" dirty="0" smtClean="0"/>
              <a:t>common</a:t>
            </a:r>
            <a:r>
              <a:rPr lang="en-US" dirty="0" smtClean="0"/>
              <a:t>, thematic and competence services; </a:t>
            </a:r>
            <a:r>
              <a:rPr lang="en-US" dirty="0" err="1" smtClean="0">
                <a:solidFill>
                  <a:srgbClr val="FF0000"/>
                </a:solidFill>
              </a:rPr>
              <a:t>Oth</a:t>
            </a:r>
            <a:r>
              <a:rPr lang="en-US" dirty="0" smtClean="0"/>
              <a:t>; M34 </a:t>
            </a:r>
            <a:r>
              <a:rPr lang="en-US" dirty="0">
                <a:solidFill>
                  <a:srgbClr val="FF0000"/>
                </a:solidFill>
              </a:rPr>
              <a:t>-&gt; T11.1, T11.4, </a:t>
            </a:r>
            <a:r>
              <a:rPr lang="en-US" dirty="0" smtClean="0">
                <a:solidFill>
                  <a:srgbClr val="FF0000"/>
                </a:solidFill>
              </a:rPr>
              <a:t>T11.5</a:t>
            </a:r>
            <a:endParaRPr lang="en-US" dirty="0" smtClean="0"/>
          </a:p>
          <a:p>
            <a:r>
              <a:rPr lang="en-US" dirty="0" smtClean="0"/>
              <a:t>ITBC</a:t>
            </a:r>
            <a:r>
              <a:rPr lang="en-US" dirty="0" smtClean="0"/>
              <a:t>#4: Milestones in what formats?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025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931"/>
            <a:ext cx="8229600" cy="76074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Table 2: EOSC-Hub service catalogue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6667" y="944672"/>
            <a:ext cx="1961383" cy="5580645"/>
          </a:xfrm>
          <a:solidFill>
            <a:srgbClr val="F2DCDB"/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2600" b="1" dirty="0" smtClean="0">
                <a:solidFill>
                  <a:schemeClr val="accent2">
                    <a:lumMod val="50000"/>
                  </a:schemeClr>
                </a:solidFill>
              </a:rPr>
              <a:t>Common</a:t>
            </a:r>
            <a:endParaRPr lang="en-US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  <a:buFont typeface="Wingdings" charset="2"/>
              <a:buChar char="§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EGI HTC</a:t>
            </a:r>
          </a:p>
          <a:p>
            <a:pPr>
              <a:lnSpc>
                <a:spcPct val="110000"/>
              </a:lnSpc>
              <a:buFont typeface="Wingdings" charset="2"/>
              <a:buChar char="§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EGI Cloud Compute</a:t>
            </a:r>
          </a:p>
          <a:p>
            <a:pPr>
              <a:lnSpc>
                <a:spcPct val="110000"/>
              </a:lnSpc>
              <a:buFont typeface="Wingdings" charset="2"/>
              <a:buChar char="§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EGI Cloud container</a:t>
            </a:r>
          </a:p>
          <a:p>
            <a:pPr>
              <a:lnSpc>
                <a:spcPct val="110000"/>
              </a:lnSpc>
              <a:buFont typeface="Wingdings" charset="2"/>
              <a:buChar char="§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DIRAC4EGI</a:t>
            </a:r>
          </a:p>
          <a:p>
            <a:pPr>
              <a:lnSpc>
                <a:spcPct val="110000"/>
              </a:lnSpc>
              <a:buFont typeface="Wingdings" charset="2"/>
              <a:buChar char="§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EGI Online storage</a:t>
            </a:r>
          </a:p>
          <a:p>
            <a:pPr>
              <a:lnSpc>
                <a:spcPct val="110000"/>
              </a:lnSpc>
              <a:buFont typeface="Wingdings" charset="2"/>
              <a:buChar char="§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EGI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DataHub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  <a:buFont typeface="Wingdings" charset="2"/>
              <a:buChar char="§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B2HANDLE</a:t>
            </a:r>
          </a:p>
          <a:p>
            <a:pPr>
              <a:lnSpc>
                <a:spcPct val="110000"/>
              </a:lnSpc>
              <a:buFont typeface="Wingdings" charset="2"/>
              <a:buChar char="§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B2FIND</a:t>
            </a:r>
          </a:p>
          <a:p>
            <a:pPr>
              <a:lnSpc>
                <a:spcPct val="110000"/>
              </a:lnSpc>
              <a:buFont typeface="Wingdings" charset="2"/>
              <a:buChar char="§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B3DROP</a:t>
            </a:r>
          </a:p>
          <a:p>
            <a:pPr>
              <a:lnSpc>
                <a:spcPct val="110000"/>
              </a:lnSpc>
              <a:buFont typeface="Wingdings" charset="2"/>
              <a:buChar char="§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B2SAFE</a:t>
            </a:r>
          </a:p>
          <a:p>
            <a:pPr>
              <a:lnSpc>
                <a:spcPct val="110000"/>
              </a:lnSpc>
              <a:buFont typeface="Wingdings" charset="2"/>
              <a:buChar char="§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B2STAGE</a:t>
            </a:r>
          </a:p>
          <a:p>
            <a:pPr>
              <a:lnSpc>
                <a:spcPct val="110000"/>
              </a:lnSpc>
              <a:buFont typeface="Wingdings" charset="2"/>
              <a:buChar char="§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B2SHARE</a:t>
            </a:r>
          </a:p>
          <a:p>
            <a:pPr>
              <a:lnSpc>
                <a:spcPct val="110000"/>
              </a:lnSpc>
              <a:buFont typeface="Wingdings" charset="2"/>
              <a:buChar char="§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B2NOTE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458563" y="957472"/>
            <a:ext cx="2540187" cy="556784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8C8A87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Federation Services (13)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Accounting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ARGO</a:t>
            </a:r>
          </a:p>
          <a:p>
            <a:pPr>
              <a:buFont typeface="Wingdings" charset="2"/>
              <a:buChar char="§"/>
            </a:pP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CheckIn</a:t>
            </a:r>
            <a:endParaRPr lang="en-US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GGUS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GOCDB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Marketplace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Ops Portal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RC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Auth</a:t>
            </a:r>
            <a:endParaRPr lang="en-US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SPMT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DPMT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B2ACCESS</a:t>
            </a:r>
          </a:p>
          <a:p>
            <a:pPr>
              <a:buFont typeface="Wingdings" charset="2"/>
              <a:buChar char="§"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TTS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SVMON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230719" y="969248"/>
            <a:ext cx="2227844" cy="17452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8C8A87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Collaborative services (2)</a:t>
            </a:r>
          </a:p>
          <a:p>
            <a:r>
              <a:rPr lang="en-US" sz="2000" dirty="0" err="1" smtClean="0">
                <a:solidFill>
                  <a:srgbClr val="4F6228"/>
                </a:solidFill>
              </a:rPr>
              <a:t>AppDB</a:t>
            </a:r>
            <a:endParaRPr lang="en-US" sz="2000" dirty="0" smtClean="0">
              <a:solidFill>
                <a:srgbClr val="4F6228"/>
              </a:solidFill>
            </a:endParaRPr>
          </a:p>
          <a:p>
            <a:r>
              <a:rPr lang="en-US" sz="2000" dirty="0" smtClean="0">
                <a:solidFill>
                  <a:srgbClr val="4F6228"/>
                </a:solidFill>
              </a:rPr>
              <a:t>Repositories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230719" y="2700259"/>
            <a:ext cx="2227843" cy="38226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8C8A87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Thematic Services (9)</a:t>
            </a:r>
          </a:p>
          <a:p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</a:rPr>
              <a:t>ECAS</a:t>
            </a:r>
          </a:p>
          <a:p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</a:rPr>
              <a:t>DARIAH SG</a:t>
            </a:r>
          </a:p>
          <a:p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</a:rPr>
              <a:t>OPENCoastS</a:t>
            </a:r>
            <a:endParaRPr lang="en-US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</a:rPr>
              <a:t>GEOSS</a:t>
            </a:r>
          </a:p>
          <a:p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</a:rPr>
              <a:t>EO Pillar</a:t>
            </a:r>
          </a:p>
          <a:p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</a:rPr>
              <a:t>WeNMR</a:t>
            </a:r>
            <a:endParaRPr lang="en-US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</a:rPr>
              <a:t>DODAS</a:t>
            </a:r>
          </a:p>
          <a:p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</a:rPr>
              <a:t>LifeWatch</a:t>
            </a:r>
            <a:endParaRPr lang="en-US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</a:rPr>
              <a:t>CMI</a:t>
            </a: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2147732" y="944672"/>
            <a:ext cx="2082987" cy="55806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200" b="1" dirty="0" smtClean="0">
                <a:solidFill>
                  <a:schemeClr val="accent2">
                    <a:lumMod val="50000"/>
                  </a:schemeClr>
                </a:solidFill>
              </a:rPr>
              <a:t>Services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(25)</a:t>
            </a:r>
            <a:endParaRPr lang="en-US" sz="2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ETDR</a:t>
            </a:r>
          </a:p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Sensitive Data Service</a:t>
            </a:r>
          </a:p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Advanced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IaaS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TOSCA for Heat</a:t>
            </a:r>
          </a:p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OPIE</a:t>
            </a:r>
          </a:p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Synergy</a:t>
            </a:r>
          </a:p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BDII</a:t>
            </a:r>
          </a:p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IM</a:t>
            </a:r>
          </a:p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PaaS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Orchestrator</a:t>
            </a:r>
          </a:p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CVMFS</a:t>
            </a:r>
          </a:p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IAM</a:t>
            </a:r>
          </a:p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WaTTS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682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548"/>
            <a:ext cx="8229600" cy="890749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Year Trainings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2313"/>
            <a:ext cx="8392922" cy="5954898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Objectives</a:t>
            </a:r>
            <a:r>
              <a:rPr lang="en-US" sz="2400" dirty="0" smtClean="0"/>
              <a:t>: Help TS, CC to choose right services to work with</a:t>
            </a:r>
            <a:endParaRPr lang="en-US" sz="2400" b="1" dirty="0" smtClean="0"/>
          </a:p>
          <a:p>
            <a:pPr>
              <a:lnSpc>
                <a:spcPct val="70000"/>
              </a:lnSpc>
            </a:pPr>
            <a:r>
              <a:rPr lang="en-US" sz="2400" b="1" dirty="0" smtClean="0">
                <a:solidFill>
                  <a:srgbClr val="215968"/>
                </a:solidFill>
              </a:rPr>
              <a:t>Main Targeting Audience</a:t>
            </a:r>
            <a:r>
              <a:rPr lang="en-US" sz="2400" dirty="0" smtClean="0"/>
              <a:t>: TS and CCs but not exclusive</a:t>
            </a:r>
          </a:p>
          <a:p>
            <a:pPr>
              <a:lnSpc>
                <a:spcPct val="70000"/>
              </a:lnSpc>
            </a:pPr>
            <a:r>
              <a:rPr lang="en-US" sz="2400" b="1" dirty="0" smtClean="0">
                <a:solidFill>
                  <a:srgbClr val="215968"/>
                </a:solidFill>
              </a:rPr>
              <a:t>Time lines</a:t>
            </a:r>
            <a:r>
              <a:rPr lang="en-US" sz="2400" b="1" dirty="0" smtClean="0"/>
              <a:t>:</a:t>
            </a:r>
          </a:p>
          <a:p>
            <a:pPr lvl="1">
              <a:lnSpc>
                <a:spcPct val="70000"/>
              </a:lnSpc>
            </a:pPr>
            <a:r>
              <a:rPr lang="en-US" sz="2000" b="1" dirty="0" smtClean="0"/>
              <a:t>Plan</a:t>
            </a:r>
            <a:r>
              <a:rPr lang="en-US" sz="2000" dirty="0" smtClean="0"/>
              <a:t>: work with T11.1, schedule of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year trainings by M3 </a:t>
            </a:r>
            <a:endParaRPr lang="en-US" sz="2000" dirty="0" smtClean="0"/>
          </a:p>
          <a:p>
            <a:pPr lvl="1">
              <a:lnSpc>
                <a:spcPct val="70000"/>
              </a:lnSpc>
            </a:pPr>
            <a:r>
              <a:rPr lang="en-US" sz="2000" b="1" dirty="0" smtClean="0"/>
              <a:t>First set of training contents about common services</a:t>
            </a:r>
            <a:r>
              <a:rPr lang="en-US" sz="2000" dirty="0" smtClean="0"/>
              <a:t>: by M12 </a:t>
            </a:r>
            <a:endParaRPr lang="en-US" sz="2000" dirty="0" smtClean="0"/>
          </a:p>
          <a:p>
            <a:pPr lvl="1">
              <a:lnSpc>
                <a:spcPct val="70000"/>
              </a:lnSpc>
            </a:pPr>
            <a:r>
              <a:rPr lang="en-US" sz="2000" b="1" dirty="0" smtClean="0"/>
              <a:t>Priority training delivery</a:t>
            </a:r>
            <a:r>
              <a:rPr lang="en-US" sz="2000" dirty="0" smtClean="0"/>
              <a:t>: by M6</a:t>
            </a:r>
          </a:p>
          <a:p>
            <a:pPr lvl="1">
              <a:lnSpc>
                <a:spcPct val="70000"/>
              </a:lnSpc>
            </a:pPr>
            <a:r>
              <a:rPr lang="en-US" sz="2000" b="1" dirty="0" smtClean="0"/>
              <a:t>Other training delivery</a:t>
            </a:r>
            <a:r>
              <a:rPr lang="en-US" sz="2000" dirty="0" smtClean="0"/>
              <a:t>: by M12 </a:t>
            </a:r>
          </a:p>
          <a:p>
            <a:pPr>
              <a:lnSpc>
                <a:spcPct val="70000"/>
              </a:lnSpc>
            </a:pPr>
            <a:r>
              <a:rPr lang="en-US" sz="2400" b="1" dirty="0" smtClean="0">
                <a:solidFill>
                  <a:srgbClr val="215968"/>
                </a:solidFill>
              </a:rPr>
              <a:t>Levels</a:t>
            </a:r>
            <a:r>
              <a:rPr lang="en-US" sz="2400" dirty="0" smtClean="0"/>
              <a:t>: Introduction and advanced</a:t>
            </a:r>
          </a:p>
          <a:p>
            <a:pPr>
              <a:lnSpc>
                <a:spcPct val="70000"/>
              </a:lnSpc>
            </a:pPr>
            <a:r>
              <a:rPr lang="en-US" sz="2400" b="1" dirty="0" smtClean="0">
                <a:solidFill>
                  <a:srgbClr val="215968"/>
                </a:solidFill>
              </a:rPr>
              <a:t>Training Scope</a:t>
            </a:r>
            <a:r>
              <a:rPr lang="en-US" sz="2400" dirty="0" smtClean="0"/>
              <a:t>:</a:t>
            </a:r>
          </a:p>
          <a:p>
            <a:pPr lvl="1">
              <a:lnSpc>
                <a:spcPct val="70000"/>
              </a:lnSpc>
            </a:pPr>
            <a:r>
              <a:rPr lang="en-US" sz="2000" dirty="0" smtClean="0"/>
              <a:t>Common Services (25) </a:t>
            </a:r>
          </a:p>
          <a:p>
            <a:pPr lvl="1">
              <a:lnSpc>
                <a:spcPct val="70000"/>
              </a:lnSpc>
            </a:pPr>
            <a:r>
              <a:rPr lang="en-US" sz="2000" dirty="0" smtClean="0"/>
              <a:t>Collaborative Services (2) </a:t>
            </a:r>
          </a:p>
          <a:p>
            <a:pPr lvl="1">
              <a:lnSpc>
                <a:spcPct val="70000"/>
              </a:lnSpc>
            </a:pPr>
            <a:r>
              <a:rPr lang="en-US" sz="2000" dirty="0" smtClean="0"/>
              <a:t>Federated Services (12</a:t>
            </a:r>
            <a:r>
              <a:rPr lang="en-US" sz="2000" dirty="0" smtClean="0"/>
              <a:t>)</a:t>
            </a:r>
          </a:p>
          <a:p>
            <a:pPr>
              <a:lnSpc>
                <a:spcPct val="70000"/>
              </a:lnSpc>
            </a:pPr>
            <a:r>
              <a:rPr lang="en-US" sz="2400" b="1" dirty="0" smtClean="0">
                <a:solidFill>
                  <a:srgbClr val="215968"/>
                </a:solidFill>
              </a:rPr>
              <a:t>Formats</a:t>
            </a:r>
            <a:r>
              <a:rPr lang="en-US" sz="2400" dirty="0" smtClean="0"/>
              <a:t>: </a:t>
            </a:r>
          </a:p>
          <a:p>
            <a:pPr lvl="1">
              <a:lnSpc>
                <a:spcPct val="70000"/>
              </a:lnSpc>
            </a:pPr>
            <a:r>
              <a:rPr lang="en-US" sz="2000" b="1" dirty="0" smtClean="0"/>
              <a:t>Contents (Slides/Guidance/User manuals/Recordings/VMs/Containers)</a:t>
            </a:r>
            <a:r>
              <a:rPr lang="en-US" sz="2000" dirty="0" smtClean="0"/>
              <a:t>: </a:t>
            </a:r>
            <a:r>
              <a:rPr lang="en-US" sz="2000" dirty="0" smtClean="0"/>
              <a:t>each </a:t>
            </a:r>
            <a:r>
              <a:rPr lang="en-US" sz="2000" dirty="0" smtClean="0"/>
              <a:t>service should have, </a:t>
            </a:r>
            <a:r>
              <a:rPr lang="en-US" sz="2000" dirty="0" smtClean="0">
                <a:solidFill>
                  <a:srgbClr val="FF0000"/>
                </a:solidFill>
              </a:rPr>
              <a:t>need to discuss </a:t>
            </a:r>
            <a:r>
              <a:rPr lang="en-US" sz="2000" dirty="0" smtClean="0">
                <a:solidFill>
                  <a:srgbClr val="FF0000"/>
                </a:solidFill>
              </a:rPr>
              <a:t>with T11.1 which </a:t>
            </a:r>
            <a:r>
              <a:rPr lang="en-US" sz="2000" dirty="0" smtClean="0">
                <a:solidFill>
                  <a:srgbClr val="FF0000"/>
                </a:solidFill>
              </a:rPr>
              <a:t>platform to use</a:t>
            </a:r>
          </a:p>
          <a:p>
            <a:pPr lvl="1">
              <a:lnSpc>
                <a:spcPct val="70000"/>
              </a:lnSpc>
            </a:pPr>
            <a:r>
              <a:rPr lang="en-US" sz="2000" b="1" dirty="0" smtClean="0"/>
              <a:t>Webinars</a:t>
            </a:r>
            <a:r>
              <a:rPr lang="en-US" sz="2000" dirty="0" smtClean="0"/>
              <a:t>: popular requested by TS/CC (by survey) </a:t>
            </a:r>
          </a:p>
          <a:p>
            <a:pPr lvl="1">
              <a:lnSpc>
                <a:spcPct val="70000"/>
              </a:lnSpc>
            </a:pPr>
            <a:r>
              <a:rPr lang="en-US" sz="2000" b="1" dirty="0" smtClean="0"/>
              <a:t>F2F trainings</a:t>
            </a:r>
            <a:r>
              <a:rPr lang="en-US" sz="2000" dirty="0" smtClean="0"/>
              <a:t>: </a:t>
            </a:r>
          </a:p>
          <a:p>
            <a:pPr lvl="2">
              <a:lnSpc>
                <a:spcPct val="70000"/>
              </a:lnSpc>
            </a:pPr>
            <a:r>
              <a:rPr lang="en-US" sz="1800" dirty="0"/>
              <a:t>A</a:t>
            </a:r>
            <a:r>
              <a:rPr lang="en-US" sz="1800" dirty="0" smtClean="0"/>
              <a:t>dvanced level including hand-on sessions</a:t>
            </a:r>
          </a:p>
          <a:p>
            <a:pPr lvl="2">
              <a:lnSpc>
                <a:spcPct val="70000"/>
              </a:lnSpc>
            </a:pPr>
            <a:r>
              <a:rPr lang="en-US" sz="1800" dirty="0" smtClean="0"/>
              <a:t>Popular requested by TS/CC</a:t>
            </a:r>
          </a:p>
          <a:p>
            <a:pPr lvl="2">
              <a:lnSpc>
                <a:spcPct val="70000"/>
              </a:lnSpc>
            </a:pPr>
            <a:r>
              <a:rPr lang="en-US" sz="1800" dirty="0" smtClean="0"/>
              <a:t>Co-</a:t>
            </a:r>
            <a:r>
              <a:rPr lang="en-US" sz="1800" dirty="0" err="1" smtClean="0"/>
              <a:t>organise</a:t>
            </a:r>
            <a:r>
              <a:rPr lang="en-US" sz="1800" dirty="0"/>
              <a:t> </a:t>
            </a:r>
            <a:r>
              <a:rPr lang="en-US" sz="1800" dirty="0" smtClean="0"/>
              <a:t>with EOSC-Hub conferences: Apr, Nov??</a:t>
            </a:r>
          </a:p>
        </p:txBody>
      </p:sp>
    </p:spTree>
    <p:extLst>
      <p:ext uri="{BB962C8B-B14F-4D97-AF65-F5344CB8AC3E}">
        <p14:creationId xmlns:p14="http://schemas.microsoft.com/office/powerpoint/2010/main" val="200090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458"/>
            <a:ext cx="8229600" cy="819670"/>
          </a:xfrm>
        </p:spPr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Year Trainings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247" y="739020"/>
            <a:ext cx="8731833" cy="5918278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2400" b="1" dirty="0" smtClean="0">
                <a:solidFill>
                  <a:srgbClr val="215968"/>
                </a:solidFill>
              </a:rPr>
              <a:t>Objectives</a:t>
            </a:r>
            <a:r>
              <a:rPr lang="en-US" sz="2000" dirty="0" smtClean="0"/>
              <a:t>: </a:t>
            </a:r>
          </a:p>
          <a:p>
            <a:pPr lvl="1">
              <a:lnSpc>
                <a:spcPct val="70000"/>
              </a:lnSpc>
            </a:pPr>
            <a:r>
              <a:rPr lang="en-US" sz="2000" dirty="0"/>
              <a:t>U</a:t>
            </a:r>
            <a:r>
              <a:rPr lang="en-US" sz="2000" dirty="0" smtClean="0"/>
              <a:t>pdates TS, CCs members with new developments </a:t>
            </a:r>
          </a:p>
          <a:p>
            <a:pPr lvl="1">
              <a:lnSpc>
                <a:spcPct val="70000"/>
              </a:lnSpc>
            </a:pPr>
            <a:r>
              <a:rPr lang="en-US" sz="2000" dirty="0"/>
              <a:t>P</a:t>
            </a:r>
            <a:r>
              <a:rPr lang="en-US" sz="2000" dirty="0" smtClean="0"/>
              <a:t>romote EOSC-Hub services for TS, CC communities and outsiders</a:t>
            </a:r>
          </a:p>
          <a:p>
            <a:pPr>
              <a:lnSpc>
                <a:spcPct val="70000"/>
              </a:lnSpc>
            </a:pP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Main Targeting Audience</a:t>
            </a:r>
            <a:r>
              <a:rPr lang="en-US" sz="2000" dirty="0" smtClean="0"/>
              <a:t>: TS, CCs, and their research communities</a:t>
            </a:r>
          </a:p>
          <a:p>
            <a:pPr>
              <a:lnSpc>
                <a:spcPct val="70000"/>
              </a:lnSpc>
            </a:pPr>
            <a:r>
              <a:rPr lang="en-US" sz="2400" b="1" dirty="0" smtClean="0">
                <a:solidFill>
                  <a:srgbClr val="215968"/>
                </a:solidFill>
              </a:rPr>
              <a:t>Time lines</a:t>
            </a:r>
            <a:r>
              <a:rPr lang="en-US" sz="2000" b="1" dirty="0" smtClean="0"/>
              <a:t>:</a:t>
            </a:r>
          </a:p>
          <a:p>
            <a:pPr lvl="1">
              <a:lnSpc>
                <a:spcPct val="70000"/>
              </a:lnSpc>
            </a:pPr>
            <a:r>
              <a:rPr lang="en-US" sz="2000" b="1" dirty="0" smtClean="0"/>
              <a:t>Plan</a:t>
            </a:r>
            <a:r>
              <a:rPr lang="en-US" sz="2000" dirty="0" smtClean="0"/>
              <a:t>: work with T11.1, schedule of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year trainings by M12 </a:t>
            </a:r>
            <a:endParaRPr lang="en-US" sz="2000" dirty="0" smtClean="0"/>
          </a:p>
          <a:p>
            <a:pPr lvl="1">
              <a:lnSpc>
                <a:spcPct val="70000"/>
              </a:lnSpc>
            </a:pPr>
            <a:r>
              <a:rPr lang="en-US" sz="2000" b="1" dirty="0"/>
              <a:t>Update of training contents: </a:t>
            </a:r>
            <a:r>
              <a:rPr lang="en-US" sz="2000" dirty="0"/>
              <a:t>by </a:t>
            </a:r>
            <a:r>
              <a:rPr lang="en-US" sz="2000" dirty="0" smtClean="0"/>
              <a:t>M24</a:t>
            </a:r>
            <a:endParaRPr lang="en-US" sz="2000" dirty="0" smtClean="0"/>
          </a:p>
          <a:p>
            <a:pPr lvl="1">
              <a:lnSpc>
                <a:spcPct val="70000"/>
              </a:lnSpc>
            </a:pPr>
            <a:r>
              <a:rPr lang="en-US" sz="2000" b="1" dirty="0" smtClean="0"/>
              <a:t>Training delivery</a:t>
            </a:r>
            <a:r>
              <a:rPr lang="en-US" sz="2000" dirty="0" smtClean="0"/>
              <a:t>: by M24 </a:t>
            </a:r>
          </a:p>
          <a:p>
            <a:pPr>
              <a:lnSpc>
                <a:spcPct val="70000"/>
              </a:lnSpc>
            </a:pPr>
            <a:r>
              <a:rPr lang="en-US" sz="2400" b="1" dirty="0" smtClean="0">
                <a:solidFill>
                  <a:srgbClr val="215968"/>
                </a:solidFill>
              </a:rPr>
              <a:t>Levels</a:t>
            </a:r>
            <a:r>
              <a:rPr lang="en-US" sz="2000" dirty="0" smtClean="0"/>
              <a:t>: </a:t>
            </a:r>
          </a:p>
          <a:p>
            <a:pPr lvl="1">
              <a:lnSpc>
                <a:spcPct val="70000"/>
              </a:lnSpc>
            </a:pPr>
            <a:r>
              <a:rPr lang="en-US" sz="2000" dirty="0" smtClean="0"/>
              <a:t>Advanced (for TS, CCs members) </a:t>
            </a:r>
          </a:p>
          <a:p>
            <a:pPr lvl="1">
              <a:lnSpc>
                <a:spcPct val="70000"/>
              </a:lnSpc>
            </a:pPr>
            <a:r>
              <a:rPr lang="en-US" sz="2000" dirty="0" smtClean="0"/>
              <a:t>Introduction (for others)</a:t>
            </a:r>
          </a:p>
          <a:p>
            <a:pPr>
              <a:lnSpc>
                <a:spcPct val="70000"/>
              </a:lnSpc>
            </a:pPr>
            <a:r>
              <a:rPr lang="en-US" sz="2400" b="1" dirty="0" smtClean="0">
                <a:solidFill>
                  <a:srgbClr val="215968"/>
                </a:solidFill>
              </a:rPr>
              <a:t>Formats</a:t>
            </a:r>
            <a:r>
              <a:rPr lang="en-US" sz="2000" b="1" dirty="0" smtClean="0">
                <a:solidFill>
                  <a:srgbClr val="215968"/>
                </a:solidFill>
              </a:rPr>
              <a:t>:</a:t>
            </a:r>
          </a:p>
          <a:p>
            <a:pPr lvl="1">
              <a:lnSpc>
                <a:spcPct val="70000"/>
              </a:lnSpc>
            </a:pPr>
            <a:r>
              <a:rPr lang="en-US" sz="2000" b="1" dirty="0" smtClean="0"/>
              <a:t>Webinars</a:t>
            </a:r>
            <a:r>
              <a:rPr lang="en-US" sz="2000" dirty="0" smtClean="0"/>
              <a:t>: popular requested by TS/CC (by survey) </a:t>
            </a:r>
          </a:p>
          <a:p>
            <a:pPr lvl="1">
              <a:lnSpc>
                <a:spcPct val="70000"/>
              </a:lnSpc>
            </a:pPr>
            <a:r>
              <a:rPr lang="en-US" sz="2000" b="1" dirty="0" smtClean="0"/>
              <a:t>F2F trainings</a:t>
            </a:r>
            <a:r>
              <a:rPr lang="en-US" sz="2000" dirty="0" smtClean="0"/>
              <a:t>: </a:t>
            </a:r>
          </a:p>
          <a:p>
            <a:pPr lvl="2">
              <a:lnSpc>
                <a:spcPct val="70000"/>
              </a:lnSpc>
            </a:pPr>
            <a:r>
              <a:rPr lang="en-US" sz="2000" dirty="0" smtClean="0"/>
              <a:t>Advanced level including hand-on sessions</a:t>
            </a:r>
          </a:p>
          <a:p>
            <a:pPr lvl="2">
              <a:lnSpc>
                <a:spcPct val="70000"/>
              </a:lnSpc>
            </a:pPr>
            <a:r>
              <a:rPr lang="en-US" sz="2000" dirty="0" smtClean="0"/>
              <a:t>Popular requested by TS/CCs</a:t>
            </a:r>
          </a:p>
          <a:p>
            <a:pPr lvl="2">
              <a:lnSpc>
                <a:spcPct val="70000"/>
              </a:lnSpc>
            </a:pPr>
            <a:r>
              <a:rPr lang="en-US" sz="2000" dirty="0" smtClean="0"/>
              <a:t>Co-</a:t>
            </a:r>
            <a:r>
              <a:rPr lang="en-US" sz="2000" dirty="0" err="1" smtClean="0"/>
              <a:t>organise</a:t>
            </a:r>
            <a:r>
              <a:rPr lang="en-US" sz="2000" dirty="0" smtClean="0"/>
              <a:t> with EOSC-Hub conferences, </a:t>
            </a:r>
          </a:p>
          <a:p>
            <a:pPr lvl="2">
              <a:lnSpc>
                <a:spcPct val="70000"/>
              </a:lnSpc>
            </a:pPr>
            <a:r>
              <a:rPr lang="en-US" sz="2000" dirty="0"/>
              <a:t>W</a:t>
            </a:r>
            <a:r>
              <a:rPr lang="en-US" sz="2000" dirty="0" smtClean="0"/>
              <a:t>ork with T11.5, identify suitable TS, CCs community conferences and training events</a:t>
            </a:r>
          </a:p>
          <a:p>
            <a:pPr lvl="1">
              <a:lnSpc>
                <a:spcPct val="70000"/>
              </a:lnSpc>
            </a:pPr>
            <a:r>
              <a:rPr lang="en-US" sz="2000" b="1" dirty="0"/>
              <a:t>Contents (Slides/Guidance/User manuals/Recordings/VMs/Containers)</a:t>
            </a:r>
            <a:r>
              <a:rPr lang="en-US" sz="2000" dirty="0" smtClean="0"/>
              <a:t>: </a:t>
            </a:r>
            <a:r>
              <a:rPr lang="en-US" sz="2000" dirty="0" smtClean="0"/>
              <a:t>updates</a:t>
            </a:r>
          </a:p>
        </p:txBody>
      </p:sp>
    </p:spTree>
    <p:extLst>
      <p:ext uri="{BB962C8B-B14F-4D97-AF65-F5344CB8AC3E}">
        <p14:creationId xmlns:p14="http://schemas.microsoft.com/office/powerpoint/2010/main" val="1101760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629"/>
            <a:ext cx="8229600" cy="1143000"/>
          </a:xfrm>
        </p:spPr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Year Trainings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1309"/>
            <a:ext cx="8229600" cy="542051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215968"/>
                </a:solidFill>
              </a:rPr>
              <a:t>Objectives</a:t>
            </a:r>
            <a:r>
              <a:rPr lang="en-US" sz="2000" dirty="0" smtClean="0"/>
              <a:t>: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Complete and maintain quality training materials for EOSC-Hub final services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</a:t>
            </a:r>
            <a:r>
              <a:rPr lang="en-US" sz="2000" dirty="0" smtClean="0"/>
              <a:t>romote EOSC-Hub services to TS, CCs and external research </a:t>
            </a:r>
            <a:r>
              <a:rPr lang="en-US" sz="2000" dirty="0" smtClean="0"/>
              <a:t>communities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(Sustainability)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Main Targeting Audience</a:t>
            </a:r>
            <a:r>
              <a:rPr lang="en-US" sz="2000" dirty="0" smtClean="0"/>
              <a:t>: all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215968"/>
                </a:solidFill>
              </a:rPr>
              <a:t>Time lines</a:t>
            </a:r>
            <a:r>
              <a:rPr lang="en-US" sz="2000" b="1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/>
              <a:t>Update of training contents: </a:t>
            </a:r>
            <a:r>
              <a:rPr lang="en-US" sz="2000" dirty="0" smtClean="0"/>
              <a:t>by M36 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b="1" dirty="0" smtClean="0"/>
              <a:t>Training </a:t>
            </a:r>
            <a:r>
              <a:rPr lang="en-US" sz="2000" b="1" dirty="0" smtClean="0"/>
              <a:t>delivery</a:t>
            </a:r>
            <a:r>
              <a:rPr lang="en-US" sz="2000" dirty="0" smtClean="0"/>
              <a:t>: by M36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215968"/>
                </a:solidFill>
              </a:rPr>
              <a:t>Levels: </a:t>
            </a:r>
            <a:r>
              <a:rPr lang="en-US" sz="2000" dirty="0" smtClean="0"/>
              <a:t>all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215968"/>
                </a:solidFill>
              </a:rPr>
              <a:t>Formats: </a:t>
            </a:r>
          </a:p>
          <a:p>
            <a:pPr lvl="1">
              <a:lnSpc>
                <a:spcPct val="90000"/>
              </a:lnSpc>
            </a:pPr>
            <a:r>
              <a:rPr lang="en-US" sz="2000" b="1" dirty="0"/>
              <a:t>Contents (Slides/Guidance/User manuals/Recordings/VMs/Containers): </a:t>
            </a:r>
            <a:r>
              <a:rPr lang="en-US" sz="2000" dirty="0" smtClean="0"/>
              <a:t>updated and strategies for </a:t>
            </a:r>
            <a:r>
              <a:rPr lang="en-US" sz="2000" dirty="0" smtClean="0"/>
              <a:t>sustainability, e.g. e-learning platform, on-line courses etc.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b="1" dirty="0" smtClean="0"/>
              <a:t>Webinars and F2F trainings: </a:t>
            </a:r>
            <a:r>
              <a:rPr lang="en-US" sz="2000" dirty="0" smtClean="0"/>
              <a:t>also including external </a:t>
            </a:r>
            <a:r>
              <a:rPr lang="en-US" sz="2000" dirty="0" smtClean="0"/>
              <a:t>conferences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55546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Screen Shot 2018-01-08 at 17.45.2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93" r="-1993"/>
          <a:stretch>
            <a:fillRect/>
          </a:stretch>
        </p:blipFill>
        <p:spPr>
          <a:xfrm>
            <a:off x="-109911" y="97688"/>
            <a:ext cx="9391299" cy="6154341"/>
          </a:xfrm>
        </p:spPr>
      </p:pic>
      <p:sp>
        <p:nvSpPr>
          <p:cNvPr id="7" name="TextBox 6"/>
          <p:cNvSpPr txBox="1"/>
          <p:nvPr/>
        </p:nvSpPr>
        <p:spPr>
          <a:xfrm>
            <a:off x="113160" y="6290044"/>
            <a:ext cx="880137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linkClick r:id="rId3"/>
              </a:rPr>
              <a:t>https://docs.google.com/spreadsheets/d/1vHu0T-o-sd72cVkPGOxUI0UFA2p96FtEJenqd5ZkXAU/edit?usp=</a:t>
            </a:r>
            <a:r>
              <a:rPr lang="en-US" sz="1600" dirty="0" smtClean="0">
                <a:hlinkClick r:id="rId3"/>
              </a:rPr>
              <a:t>sharing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58649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 of Training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9253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Provided by service owners</a:t>
            </a:r>
          </a:p>
          <a:p>
            <a:r>
              <a:rPr lang="en-US" dirty="0" smtClean="0"/>
              <a:t>T11.4 to provide templates and guidance:</a:t>
            </a:r>
          </a:p>
          <a:p>
            <a:pPr lvl="1"/>
            <a:r>
              <a:rPr lang="en-US" dirty="0" smtClean="0"/>
              <a:t>Slides: </a:t>
            </a:r>
            <a:r>
              <a:rPr lang="en-US" dirty="0" err="1" smtClean="0"/>
              <a:t>ppt</a:t>
            </a:r>
            <a:r>
              <a:rPr lang="en-US" dirty="0" smtClean="0"/>
              <a:t> template</a:t>
            </a:r>
          </a:p>
          <a:p>
            <a:pPr lvl="1"/>
            <a:r>
              <a:rPr lang="en-US" dirty="0" smtClean="0"/>
              <a:t>Recordings: guidance for video</a:t>
            </a:r>
          </a:p>
          <a:p>
            <a:pPr lvl="1"/>
            <a:r>
              <a:rPr lang="en-US" dirty="0" smtClean="0"/>
              <a:t>Guidance/user manual: templates for wiki</a:t>
            </a:r>
          </a:p>
          <a:p>
            <a:pPr lvl="1"/>
            <a:r>
              <a:rPr lang="en-US" dirty="0" smtClean="0"/>
              <a:t>VMs/Containers: guidance </a:t>
            </a:r>
          </a:p>
          <a:p>
            <a:r>
              <a:rPr lang="en-US" dirty="0" smtClean="0"/>
              <a:t>T11.4 to monitor the progress </a:t>
            </a:r>
          </a:p>
          <a:p>
            <a:pPr lvl="1"/>
            <a:r>
              <a:rPr lang="en-US" dirty="0" smtClean="0"/>
              <a:t>Plan, responsible staff, timely completion</a:t>
            </a:r>
          </a:p>
          <a:p>
            <a:pPr lvl="1"/>
            <a:r>
              <a:rPr lang="en-US" dirty="0" smtClean="0"/>
              <a:t>Quality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6352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2354</TotalTime>
  <Words>2183</Words>
  <Application>Microsoft Macintosh PowerPoint</Application>
  <PresentationFormat>On-screen Show (4:3)</PresentationFormat>
  <Paragraphs>303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T11.4 Training about common and federated services</vt:lpstr>
      <vt:lpstr>About the Task (DoW)</vt:lpstr>
      <vt:lpstr>Issues To Be Clarified</vt:lpstr>
      <vt:lpstr>Table 2: EOSC-Hub service catalogue</vt:lpstr>
      <vt:lpstr>1st Year Trainings</vt:lpstr>
      <vt:lpstr>2nd Year Trainings</vt:lpstr>
      <vt:lpstr>3rd Year Trainings</vt:lpstr>
      <vt:lpstr>PowerPoint Presentation</vt:lpstr>
      <vt:lpstr>Creation of Training Contents</vt:lpstr>
      <vt:lpstr>Organisation of training events</vt:lpstr>
      <vt:lpstr>Training Plan and Preparation</vt:lpstr>
      <vt:lpstr>Training Delivery</vt:lpstr>
      <vt:lpstr>Training Evaluation</vt:lpstr>
      <vt:lpstr>Tools and Templates</vt:lpstr>
      <vt:lpstr>PowerPoint Presentation</vt:lpstr>
      <vt:lpstr>T11.5 Domain-specific training to data providers and data scientists</vt:lpstr>
      <vt:lpstr>About the Task (Final DoW)</vt:lpstr>
      <vt:lpstr>Issues To Be Clarified</vt:lpstr>
      <vt:lpstr>1st Year Trainings</vt:lpstr>
      <vt:lpstr>2nd Year Trainings</vt:lpstr>
      <vt:lpstr>3rd Year Trainings</vt:lpstr>
      <vt:lpstr>Tools and Templates</vt:lpstr>
      <vt:lpstr>PowerPoint Presentation</vt:lpstr>
      <vt:lpstr>PowerPoint Presentation</vt:lpstr>
    </vt:vector>
  </TitlesOfParts>
  <Company>EGI.eu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T11.4 Training and Services for Service Operators, Researchers and High-Education</dc:title>
  <dc:creator>Yin  Chen</dc:creator>
  <cp:lastModifiedBy>Yin  Chen</cp:lastModifiedBy>
  <cp:revision>73</cp:revision>
  <dcterms:created xsi:type="dcterms:W3CDTF">2018-01-04T10:09:47Z</dcterms:created>
  <dcterms:modified xsi:type="dcterms:W3CDTF">2018-01-08T17:02:01Z</dcterms:modified>
</cp:coreProperties>
</file>