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sldIdLst>
    <p:sldId id="316" r:id="rId2"/>
    <p:sldId id="323" r:id="rId3"/>
    <p:sldId id="317" r:id="rId4"/>
    <p:sldId id="318" r:id="rId5"/>
    <p:sldId id="324" r:id="rId6"/>
    <p:sldId id="329" r:id="rId7"/>
    <p:sldId id="334" r:id="rId8"/>
    <p:sldId id="331" r:id="rId9"/>
    <p:sldId id="330" r:id="rId10"/>
    <p:sldId id="326" r:id="rId11"/>
    <p:sldId id="325" r:id="rId12"/>
    <p:sldId id="332" r:id="rId13"/>
    <p:sldId id="322" r:id="rId14"/>
    <p:sldId id="33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EFF"/>
    <a:srgbClr val="BDF5FB"/>
    <a:srgbClr val="C9FABC"/>
    <a:srgbClr val="246889"/>
    <a:srgbClr val="FCF7BA"/>
    <a:srgbClr val="FED1B8"/>
    <a:srgbClr val="006699"/>
    <a:srgbClr val="0E71B4"/>
    <a:srgbClr val="F6BBFB"/>
    <a:srgbClr val="F7B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48" autoAdjust="0"/>
    <p:restoredTop sz="56960" autoAdjust="0"/>
  </p:normalViewPr>
  <p:slideViewPr>
    <p:cSldViewPr>
      <p:cViewPr varScale="1">
        <p:scale>
          <a:sx n="97" d="100"/>
          <a:sy n="97" d="100"/>
        </p:scale>
        <p:origin x="23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sub-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32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93"/>
            <a:ext cx="1493912" cy="118564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56792"/>
            <a:ext cx="8291264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56792"/>
            <a:ext cx="3970784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16016" y="1556792"/>
            <a:ext cx="4032448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3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gi.eu/display/EOSC/WP7+Thematic+Services:+Integration,+maintenance+and+Exploit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Thematic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Claudio Cacciari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 smtClean="0"/>
              <a:t>Cineca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c.cacciari@cineca.it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8B54-374F-404F-AEE7-B24045BE2F89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Exploitation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(</a:t>
            </a:r>
            <a:r>
              <a:rPr lang="it-IT" dirty="0" err="1" smtClean="0"/>
              <a:t>KERs</a:t>
            </a:r>
            <a:r>
              <a:rPr lang="it-IT" dirty="0" smtClean="0"/>
              <a:t>)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8720533"/>
              </p:ext>
            </p:extLst>
          </p:nvPr>
        </p:nvGraphicFramePr>
        <p:xfrm>
          <a:off x="457200" y="1196752"/>
          <a:ext cx="8291264" cy="4776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3162">
                  <a:extLst>
                    <a:ext uri="{9D8B030D-6E8A-4147-A177-3AD203B41FA5}">
                      <a16:colId xmlns:a16="http://schemas.microsoft.com/office/drawing/2014/main" val="350104204"/>
                    </a:ext>
                  </a:extLst>
                </a:gridCol>
                <a:gridCol w="6768102">
                  <a:extLst>
                    <a:ext uri="{9D8B030D-6E8A-4147-A177-3AD203B41FA5}">
                      <a16:colId xmlns:a16="http://schemas.microsoft.com/office/drawing/2014/main" val="335751242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T7.1 CLARIN	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development of a uniform and robust workflow to </a:t>
                      </a:r>
                    </a:p>
                    <a:p>
                      <a:pPr marL="342900" indent="-342900">
                        <a:buAutoNum type="arabicParenBoth"/>
                      </a:pPr>
                      <a:r>
                        <a:rPr lang="en-US" sz="1400" dirty="0" smtClean="0"/>
                        <a:t>gather metadata descriptions from the various scientific</a:t>
                      </a:r>
                      <a:r>
                        <a:rPr lang="en-US" sz="1400" baseline="0" dirty="0" smtClean="0"/>
                        <a:t> c</a:t>
                      </a:r>
                      <a:r>
                        <a:rPr lang="en-US" sz="1400" dirty="0" smtClean="0"/>
                        <a:t>ommunities, </a:t>
                      </a:r>
                    </a:p>
                    <a:p>
                      <a:pPr marL="342900" indent="-342900">
                        <a:buAutoNum type="arabicParenBoth"/>
                      </a:pPr>
                      <a:r>
                        <a:rPr lang="en-US" sz="1400" dirty="0" smtClean="0"/>
                        <a:t>convert these files into a suitable CMDI-based equivalent,</a:t>
                      </a:r>
                    </a:p>
                    <a:p>
                      <a:pPr marL="342900" indent="-342900">
                        <a:buAutoNum type="arabicParenBoth"/>
                      </a:pPr>
                      <a:r>
                        <a:rPr lang="en-US" sz="1400" dirty="0" smtClean="0"/>
                        <a:t>perform a highly parallelized indexing of all the resulting metadata files.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684788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T7.2 DODAS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Improved Dynamic On Demand Analysis Service (DODAS) with EUDAT/EGI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151425"/>
                  </a:ext>
                </a:extLst>
              </a:tr>
              <a:tr h="3381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T7.3 ECAS	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Improved Ophidia portal integrated with EGI/EUDAT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85850"/>
                  </a:ext>
                </a:extLst>
              </a:tr>
              <a:tr h="3691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T7.4 GEOSS 	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Integrated GEOSS Portal and GEO-DAB framework with EUDAT/EGI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25828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T7.5 </a:t>
                      </a:r>
                      <a:r>
                        <a:rPr lang="en-US" sz="1400" dirty="0" err="1" smtClean="0"/>
                        <a:t>OPENCoastS</a:t>
                      </a:r>
                      <a:r>
                        <a:rPr lang="en-US" sz="1400" dirty="0" smtClean="0"/>
                        <a:t>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Improved on-demand forecast </a:t>
                      </a:r>
                      <a:r>
                        <a:rPr lang="en-US" sz="1400" dirty="0" err="1" smtClean="0"/>
                        <a:t>OPENCoastS</a:t>
                      </a:r>
                      <a:r>
                        <a:rPr lang="en-US" sz="1400" dirty="0" smtClean="0"/>
                        <a:t> portal integrated with EUDAT/EGI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854789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T7.6 </a:t>
                      </a:r>
                      <a:r>
                        <a:rPr lang="en-US" sz="1400" dirty="0" err="1" smtClean="0"/>
                        <a:t>WeNMR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Improved </a:t>
                      </a:r>
                      <a:r>
                        <a:rPr lang="en-US" sz="1400" dirty="0" err="1" smtClean="0"/>
                        <a:t>WeNMR</a:t>
                      </a:r>
                      <a:r>
                        <a:rPr lang="en-US" sz="1400" dirty="0" smtClean="0"/>
                        <a:t> portals (8) integrated with EGI/EUDAT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985543"/>
                  </a:ext>
                </a:extLst>
              </a:tr>
              <a:tr h="59890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T7.7 EO Pillar	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Improved portals for EO: </a:t>
                      </a:r>
                      <a:r>
                        <a:rPr lang="en-US" sz="1400" dirty="0" err="1" smtClean="0"/>
                        <a:t>Geohazards</a:t>
                      </a:r>
                      <a:r>
                        <a:rPr lang="en-US" sz="1400" dirty="0" smtClean="0"/>
                        <a:t> TEP, Sentinel </a:t>
                      </a:r>
                      <a:r>
                        <a:rPr lang="en-US" sz="1400" dirty="0" err="1" smtClean="0"/>
                        <a:t>PlayGroud</a:t>
                      </a:r>
                      <a:r>
                        <a:rPr lang="en-US" sz="1400" dirty="0" smtClean="0"/>
                        <a:t>, EO </a:t>
                      </a:r>
                      <a:r>
                        <a:rPr lang="en-US" sz="1400" dirty="0" err="1" smtClean="0"/>
                        <a:t>DataCube</a:t>
                      </a:r>
                      <a:r>
                        <a:rPr lang="en-US" sz="1400" dirty="0" smtClean="0"/>
                        <a:t>, EPOSAR with EGI/EUDAT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2717"/>
                  </a:ext>
                </a:extLst>
              </a:tr>
              <a:tr h="7558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T7.8 DARIAH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Improved the science gateway for DARIAH community (Digital Arts and Humanities) integrated with EGI/INDGO/EUDAT. New digital-humanities services supported by the gateway.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998592"/>
                  </a:ext>
                </a:extLst>
              </a:tr>
              <a:tr h="3720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T7.9 </a:t>
                      </a:r>
                      <a:r>
                        <a:rPr lang="en-US" sz="1400" dirty="0" err="1" smtClean="0"/>
                        <a:t>LifeWatch</a:t>
                      </a:r>
                      <a:r>
                        <a:rPr lang="en-US" sz="1400" dirty="0" smtClean="0"/>
                        <a:t>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Improved &amp; consolidated provision of Thematic e-Services for Biodiversity and Ecosystem Research Community integrated in tightly collaboration with</a:t>
                      </a:r>
                      <a:r>
                        <a:rPr lang="en-US" sz="1400" baseline="0" dirty="0" smtClean="0"/>
                        <a:t> E</a:t>
                      </a:r>
                      <a:r>
                        <a:rPr lang="en-US" sz="1400" dirty="0" smtClean="0"/>
                        <a:t>GI/INDIGO/EUDAT and duly provided through the </a:t>
                      </a:r>
                      <a:r>
                        <a:rPr lang="en-US" sz="1400" dirty="0" err="1" smtClean="0"/>
                        <a:t>LifeWatch</a:t>
                      </a:r>
                      <a:r>
                        <a:rPr lang="en-US" sz="1400" dirty="0" smtClean="0"/>
                        <a:t> Competence Center on www.lifewatch.eu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30091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640472" y="6021288"/>
            <a:ext cx="8540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https://docs.google.com/spreadsheets/d/1C0T2oOBHqN8esfJp8q08fqYikIL8yLCSdkA8MvQSPYA/edit#gid=0</a:t>
            </a:r>
          </a:p>
        </p:txBody>
      </p:sp>
    </p:spTree>
    <p:extLst>
      <p:ext uri="{BB962C8B-B14F-4D97-AF65-F5344CB8AC3E}">
        <p14:creationId xmlns:p14="http://schemas.microsoft.com/office/powerpoint/2010/main" val="1315135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BE1F-C90D-49CC-BAD8-08861C04437F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WP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metrics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err="1" smtClean="0"/>
              <a:t>Number</a:t>
            </a:r>
            <a:r>
              <a:rPr lang="it-IT" dirty="0" smtClean="0"/>
              <a:t> of (new) </a:t>
            </a:r>
            <a:r>
              <a:rPr lang="it-IT" dirty="0" err="1" smtClean="0"/>
              <a:t>users</a:t>
            </a:r>
            <a:endParaRPr lang="it-IT" dirty="0" smtClean="0"/>
          </a:p>
          <a:p>
            <a:r>
              <a:rPr lang="it-IT" dirty="0" err="1" smtClean="0"/>
              <a:t>Number</a:t>
            </a:r>
            <a:r>
              <a:rPr lang="it-IT" dirty="0" smtClean="0"/>
              <a:t> of (new) </a:t>
            </a:r>
            <a:r>
              <a:rPr lang="it-IT" dirty="0" err="1" smtClean="0"/>
              <a:t>services</a:t>
            </a:r>
            <a:endParaRPr lang="it-IT" dirty="0" smtClean="0"/>
          </a:p>
          <a:p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 smtClean="0"/>
              <a:t>visits</a:t>
            </a:r>
            <a:r>
              <a:rPr lang="it-IT" dirty="0" smtClean="0"/>
              <a:t>/</a:t>
            </a:r>
            <a:r>
              <a:rPr lang="it-IT" dirty="0" err="1" smtClean="0"/>
              <a:t>accesses</a:t>
            </a:r>
            <a:r>
              <a:rPr lang="it-IT" dirty="0" smtClean="0"/>
              <a:t>/log-in</a:t>
            </a:r>
          </a:p>
          <a:p>
            <a:r>
              <a:rPr lang="it-IT" dirty="0" err="1" smtClean="0"/>
              <a:t>Amount</a:t>
            </a:r>
            <a:r>
              <a:rPr lang="it-IT" dirty="0" smtClean="0"/>
              <a:t> of (new) data</a:t>
            </a:r>
          </a:p>
          <a:p>
            <a:r>
              <a:rPr lang="it-IT" dirty="0" err="1"/>
              <a:t>N</a:t>
            </a:r>
            <a:r>
              <a:rPr lang="it-IT" dirty="0" err="1" smtClean="0"/>
              <a:t>umber</a:t>
            </a:r>
            <a:r>
              <a:rPr lang="it-IT" dirty="0" smtClean="0"/>
              <a:t> of </a:t>
            </a:r>
            <a:r>
              <a:rPr lang="it-IT" dirty="0" err="1" smtClean="0"/>
              <a:t>integration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  <a:r>
              <a:rPr lang="it-IT" dirty="0" err="1" smtClean="0"/>
              <a:t>completed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9523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BDD1-42DF-4479-9CEA-EF109289E95E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OpenAIRE</a:t>
            </a:r>
            <a:r>
              <a:rPr lang="en-US" dirty="0"/>
              <a:t> collaboration</a:t>
            </a:r>
            <a:br>
              <a:rPr lang="en-US" dirty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291264" cy="5035476"/>
          </a:xfrm>
        </p:spPr>
        <p:txBody>
          <a:bodyPr/>
          <a:lstStyle/>
          <a:p>
            <a:r>
              <a:rPr lang="it-IT" dirty="0"/>
              <a:t>Task JA2.3 </a:t>
            </a:r>
            <a:r>
              <a:rPr lang="it-IT" dirty="0" err="1" smtClean="0"/>
              <a:t>Events</a:t>
            </a:r>
            <a:endParaRPr lang="it-IT" dirty="0" smtClean="0"/>
          </a:p>
          <a:p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r>
              <a:rPr lang="it-IT" sz="1800" dirty="0" err="1" smtClean="0"/>
              <a:t>Most</a:t>
            </a:r>
            <a:r>
              <a:rPr lang="it-IT" sz="1800" dirty="0" smtClean="0"/>
              <a:t> part of the EOSC-</a:t>
            </a:r>
            <a:r>
              <a:rPr lang="it-IT" sz="1800" dirty="0" err="1" smtClean="0"/>
              <a:t>hub</a:t>
            </a:r>
            <a:r>
              <a:rPr lang="it-IT" sz="1800" dirty="0" smtClean="0"/>
              <a:t> </a:t>
            </a:r>
            <a:r>
              <a:rPr lang="it-IT" sz="1800" dirty="0" err="1" smtClean="0"/>
              <a:t>services</a:t>
            </a:r>
            <a:r>
              <a:rPr lang="it-IT" sz="1800" dirty="0" smtClean="0"/>
              <a:t> </a:t>
            </a:r>
            <a:r>
              <a:rPr lang="it-IT" sz="1800" dirty="0" err="1" smtClean="0"/>
              <a:t>will</a:t>
            </a:r>
            <a:r>
              <a:rPr lang="it-IT" sz="1800" dirty="0" smtClean="0"/>
              <a:t> be </a:t>
            </a:r>
            <a:r>
              <a:rPr lang="it-IT" sz="1800" dirty="0" err="1" smtClean="0"/>
              <a:t>affected</a:t>
            </a:r>
            <a:r>
              <a:rPr lang="it-IT" sz="1800" dirty="0" smtClean="0"/>
              <a:t> in </a:t>
            </a:r>
            <a:r>
              <a:rPr lang="it-IT" sz="1800" dirty="0" err="1" smtClean="0"/>
              <a:t>terms</a:t>
            </a:r>
            <a:r>
              <a:rPr lang="it-IT" sz="1800" dirty="0" smtClean="0"/>
              <a:t> of new </a:t>
            </a:r>
            <a:r>
              <a:rPr lang="it-IT" sz="1800" dirty="0" err="1" smtClean="0"/>
              <a:t>guidelines</a:t>
            </a:r>
            <a:r>
              <a:rPr lang="it-IT" sz="1800" dirty="0" smtClean="0"/>
              <a:t> to </a:t>
            </a:r>
            <a:r>
              <a:rPr lang="it-IT" sz="1800" dirty="0" err="1" smtClean="0"/>
              <a:t>harmonize</a:t>
            </a:r>
            <a:r>
              <a:rPr lang="it-IT" sz="1800" dirty="0" smtClean="0"/>
              <a:t> </a:t>
            </a:r>
            <a:r>
              <a:rPr lang="it-IT" sz="1800" dirty="0" err="1" smtClean="0"/>
              <a:t>policies</a:t>
            </a:r>
            <a:r>
              <a:rPr lang="it-IT" sz="1800" dirty="0" smtClean="0"/>
              <a:t>, api, </a:t>
            </a:r>
            <a:r>
              <a:rPr lang="it-IT" sz="1800" dirty="0" err="1" smtClean="0"/>
              <a:t>protocols</a:t>
            </a:r>
            <a:endParaRPr lang="it-IT" sz="1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058209"/>
              </p:ext>
            </p:extLst>
          </p:nvPr>
        </p:nvGraphicFramePr>
        <p:xfrm>
          <a:off x="683568" y="1772816"/>
          <a:ext cx="7632847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3397596526"/>
                    </a:ext>
                  </a:extLst>
                </a:gridCol>
                <a:gridCol w="2895292">
                  <a:extLst>
                    <a:ext uri="{9D8B030D-6E8A-4147-A177-3AD203B41FA5}">
                      <a16:colId xmlns:a16="http://schemas.microsoft.com/office/drawing/2014/main" val="690622617"/>
                    </a:ext>
                  </a:extLst>
                </a:gridCol>
                <a:gridCol w="1209163">
                  <a:extLst>
                    <a:ext uri="{9D8B030D-6E8A-4147-A177-3AD203B41FA5}">
                      <a16:colId xmlns:a16="http://schemas.microsoft.com/office/drawing/2014/main" val="754573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activity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result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when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731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Consultation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exercise</a:t>
                      </a:r>
                      <a:r>
                        <a:rPr lang="it-IT" dirty="0" smtClean="0"/>
                        <a:t> with common </a:t>
                      </a:r>
                      <a:r>
                        <a:rPr lang="it-IT" dirty="0" err="1" smtClean="0"/>
                        <a:t>Research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Infrastructures</a:t>
                      </a:r>
                      <a:r>
                        <a:rPr lang="it-IT" dirty="0" smtClean="0"/>
                        <a:t> (</a:t>
                      </a:r>
                      <a:r>
                        <a:rPr lang="it-IT" b="1" dirty="0" smtClean="0"/>
                        <a:t>DARIAH</a:t>
                      </a:r>
                      <a:r>
                        <a:rPr lang="it-IT" dirty="0" smtClean="0"/>
                        <a:t>, EPOS, ELIXIR),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set of requirements for joint use</a:t>
                      </a:r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M05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527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Plans for joint infrastructure uptake by common Research Infrastructures (</a:t>
                      </a:r>
                      <a:r>
                        <a:rPr lang="en-US" b="1" dirty="0" smtClean="0"/>
                        <a:t>DARIAH</a:t>
                      </a:r>
                      <a:r>
                        <a:rPr lang="en-US" dirty="0" smtClean="0"/>
                        <a:t>, EPOS, ELIXIR)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Uptake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plans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M13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98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 use of EOSC-hub and </a:t>
                      </a:r>
                      <a:r>
                        <a:rPr lang="en-US" dirty="0" err="1" smtClean="0"/>
                        <a:t>OpenAIRE</a:t>
                      </a:r>
                      <a:r>
                        <a:rPr lang="en-US" dirty="0" smtClean="0"/>
                        <a:t>-Advance services by common </a:t>
                      </a:r>
                      <a:r>
                        <a:rPr lang="en-US" dirty="0" err="1" smtClean="0"/>
                        <a:t>Ris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Joint uptake by ELIXIR, EPOS, </a:t>
                      </a:r>
                      <a:r>
                        <a:rPr lang="en-US" b="1" dirty="0" smtClean="0"/>
                        <a:t>DARIAH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M24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179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703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Is it possible to provide input to WP6/WP5 about the services required by each TS and when?</a:t>
            </a:r>
          </a:p>
          <a:p>
            <a:r>
              <a:rPr lang="en-US" dirty="0" smtClean="0"/>
              <a:t>Is it possible to provide input to the WP6 about the requested capacity in terms of </a:t>
            </a:r>
            <a:r>
              <a:rPr lang="en-US" dirty="0" err="1" smtClean="0"/>
              <a:t>cpu</a:t>
            </a:r>
            <a:r>
              <a:rPr lang="en-US" dirty="0" smtClean="0"/>
              <a:t> hours, VMs, storage space, etc.?</a:t>
            </a:r>
          </a:p>
          <a:p>
            <a:r>
              <a:rPr lang="en-US" dirty="0" smtClean="0"/>
              <a:t>Would be possible to indicate also the capacity provided in-kind or by third-party?</a:t>
            </a:r>
          </a:p>
          <a:p>
            <a:r>
              <a:rPr lang="en-US" dirty="0" smtClean="0"/>
              <a:t>The current exploitation results list is too generic, the Key </a:t>
            </a:r>
            <a:r>
              <a:rPr lang="en-US" dirty="0"/>
              <a:t>E</a:t>
            </a:r>
            <a:r>
              <a:rPr lang="en-US" dirty="0" smtClean="0"/>
              <a:t>xploitation Results (KERs) should be more concrete: services, software components, user engagement events, etc.</a:t>
            </a:r>
          </a:p>
          <a:p>
            <a:r>
              <a:rPr lang="en-US" dirty="0" smtClean="0"/>
              <a:t>What about the training and dissemination activities?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79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FF3A-C0C3-462F-8729-902A12068920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 </a:t>
            </a:r>
            <a:r>
              <a:rPr lang="en-US" dirty="0" smtClean="0"/>
              <a:t>2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the project will have unspent budget we will have a chance to charge partially  of our </a:t>
            </a:r>
            <a:r>
              <a:rPr lang="en-US" dirty="0" err="1"/>
              <a:t>unfunding</a:t>
            </a:r>
            <a:r>
              <a:rPr lang="en-US" dirty="0"/>
              <a:t> </a:t>
            </a:r>
            <a:r>
              <a:rPr lang="en-US" dirty="0" smtClean="0"/>
              <a:t>effort?</a:t>
            </a:r>
          </a:p>
          <a:p>
            <a:r>
              <a:rPr lang="en-US" dirty="0" smtClean="0"/>
              <a:t>Accounting system: how does it work?</a:t>
            </a:r>
          </a:p>
          <a:p>
            <a:r>
              <a:rPr lang="en-US" dirty="0" smtClean="0"/>
              <a:t>List of members of each TS.</a:t>
            </a:r>
          </a:p>
          <a:p>
            <a:r>
              <a:rPr lang="en-US" dirty="0" smtClean="0"/>
              <a:t>Deliverables: who is doing what</a:t>
            </a:r>
            <a:r>
              <a:rPr lang="en-US" dirty="0" smtClean="0"/>
              <a:t>?</a:t>
            </a:r>
          </a:p>
          <a:p>
            <a:r>
              <a:rPr lang="en-US" dirty="0" smtClean="0"/>
              <a:t>FAIR compliance</a:t>
            </a: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426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55CF-8CF2-4A5E-8F3C-CFB77A3B8FF7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291264" cy="4968552"/>
          </a:xfrm>
        </p:spPr>
        <p:txBody>
          <a:bodyPr/>
          <a:lstStyle/>
          <a:p>
            <a:r>
              <a:rPr lang="en-US" dirty="0" smtClean="0"/>
              <a:t>15:30 - 16:15 </a:t>
            </a:r>
          </a:p>
          <a:p>
            <a:pPr lvl="1"/>
            <a:r>
              <a:rPr lang="en-US" dirty="0" smtClean="0"/>
              <a:t>presentation </a:t>
            </a:r>
            <a:r>
              <a:rPr lang="en-US" dirty="0"/>
              <a:t>of the thematic services and of their </a:t>
            </a:r>
            <a:r>
              <a:rPr lang="en-US" dirty="0" smtClean="0"/>
              <a:t>representatives: who are you? And what are you going </a:t>
            </a:r>
            <a:r>
              <a:rPr lang="en-US" dirty="0"/>
              <a:t>to </a:t>
            </a:r>
            <a:r>
              <a:rPr lang="en-US" dirty="0" smtClean="0"/>
              <a:t>do?</a:t>
            </a:r>
            <a:endParaRPr lang="en-US" dirty="0"/>
          </a:p>
          <a:p>
            <a:r>
              <a:rPr lang="en-US" dirty="0" smtClean="0"/>
              <a:t>16:15 – 17:45   </a:t>
            </a:r>
            <a:endParaRPr lang="en-US" dirty="0"/>
          </a:p>
          <a:p>
            <a:pPr lvl="1"/>
            <a:r>
              <a:rPr lang="en-US" dirty="0" smtClean="0"/>
              <a:t>collaboration tools</a:t>
            </a:r>
          </a:p>
          <a:p>
            <a:pPr lvl="1"/>
            <a:r>
              <a:rPr lang="en-US" dirty="0"/>
              <a:t>next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work plan</a:t>
            </a:r>
          </a:p>
          <a:p>
            <a:pPr lvl="1"/>
            <a:r>
              <a:rPr lang="en-US" dirty="0" err="1" smtClean="0"/>
              <a:t>OpenAIRE</a:t>
            </a:r>
            <a:r>
              <a:rPr lang="en-US" dirty="0" smtClean="0"/>
              <a:t> collaboration</a:t>
            </a:r>
          </a:p>
          <a:p>
            <a:pPr lvl="1"/>
            <a:r>
              <a:rPr lang="en-US" dirty="0" smtClean="0"/>
              <a:t>Open questions</a:t>
            </a:r>
            <a:endParaRPr lang="en-US" dirty="0"/>
          </a:p>
          <a:p>
            <a:r>
              <a:rPr lang="en-US" dirty="0" smtClean="0"/>
              <a:t>17:45 – 18:00 </a:t>
            </a:r>
          </a:p>
          <a:p>
            <a:pPr lvl="1"/>
            <a:r>
              <a:rPr lang="en-US" dirty="0" smtClean="0"/>
              <a:t>WP13: virtual access</a:t>
            </a:r>
          </a:p>
          <a:p>
            <a:pPr lvl="1"/>
            <a:r>
              <a:rPr lang="en-US" dirty="0" smtClean="0"/>
              <a:t>AOB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376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tools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WP mailing list </a:t>
            </a:r>
          </a:p>
          <a:p>
            <a:r>
              <a:rPr lang="en-US" dirty="0"/>
              <a:t>wiki: </a:t>
            </a:r>
            <a:r>
              <a:rPr lang="en-US" dirty="0">
                <a:hlinkClick r:id="rId2"/>
              </a:rPr>
              <a:t>https://confluence.egi.eu/display/EOSC/WP7+Thematic+Services%3A+Integration%2C+maintenance+and+Exploitation</a:t>
            </a:r>
            <a:endParaRPr lang="en-US" dirty="0"/>
          </a:p>
          <a:p>
            <a:r>
              <a:rPr lang="en-US" dirty="0"/>
              <a:t>online shared space for the documents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/>
              <a:t>proposal is to have 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conference call per month with all the thematic services representatives together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one with each representative separately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Therefore </a:t>
            </a:r>
            <a:r>
              <a:rPr lang="en-US" dirty="0"/>
              <a:t>each task leader/deputy will have a bi-weekly meeting with me, one to talk about the topics common to all the thematic services, one to talk about the specific status of his task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Thursday 01/02/2018?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7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146-BA89-4E8C-BF00-4D62A878CCCE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 </a:t>
            </a:r>
            <a:r>
              <a:rPr lang="it-IT" dirty="0" err="1" smtClean="0"/>
              <a:t>plan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6933698"/>
              </p:ext>
            </p:extLst>
          </p:nvPr>
        </p:nvGraphicFramePr>
        <p:xfrm>
          <a:off x="457200" y="1124744"/>
          <a:ext cx="8291517" cy="4658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37809">
                  <a:extLst>
                    <a:ext uri="{9D8B030D-6E8A-4147-A177-3AD203B41FA5}">
                      <a16:colId xmlns:a16="http://schemas.microsoft.com/office/drawing/2014/main" val="313015897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9940881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48014131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51223598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28968940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2194460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683697423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236764685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669821884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2416745229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42790340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63664227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465115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6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0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334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90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35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333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861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83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84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72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T7.9</a:t>
                      </a:r>
                      <a:endParaRPr lang="it-IT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76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M7.1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D7.1</a:t>
                      </a:r>
                      <a:r>
                        <a:rPr lang="it-IT" sz="1600" baseline="0" dirty="0" smtClean="0"/>
                        <a:t> D7.2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D7.3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D7.4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D7.5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337200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424448" y="5929535"/>
            <a:ext cx="8540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https://docs.google.com/spreadsheets/d/1C0T2oOBHqN8esfJp8q08fqYikIL8yLCSdkA8MvQSPYA/edit#gid=0</a:t>
            </a:r>
          </a:p>
        </p:txBody>
      </p:sp>
    </p:spTree>
    <p:extLst>
      <p:ext uri="{BB962C8B-B14F-4D97-AF65-F5344CB8AC3E}">
        <p14:creationId xmlns:p14="http://schemas.microsoft.com/office/powerpoint/2010/main" val="10002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146-BA89-4E8C-BF00-4D62A878CCCE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 </a:t>
            </a:r>
            <a:r>
              <a:rPr lang="it-IT" dirty="0" err="1" smtClean="0"/>
              <a:t>plan</a:t>
            </a:r>
            <a:r>
              <a:rPr lang="it-IT" dirty="0" smtClean="0"/>
              <a:t> – common </a:t>
            </a:r>
            <a:r>
              <a:rPr lang="it-IT" dirty="0" err="1" smtClean="0"/>
              <a:t>activities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27778"/>
              </p:ext>
            </p:extLst>
          </p:nvPr>
        </p:nvGraphicFramePr>
        <p:xfrm>
          <a:off x="457200" y="2158072"/>
          <a:ext cx="8291519" cy="40792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37809">
                  <a:extLst>
                    <a:ext uri="{9D8B030D-6E8A-4147-A177-3AD203B41FA5}">
                      <a16:colId xmlns:a16="http://schemas.microsoft.com/office/drawing/2014/main" val="313015897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99408815"/>
                    </a:ext>
                  </a:extLst>
                </a:gridCol>
                <a:gridCol w="318905">
                  <a:extLst>
                    <a:ext uri="{9D8B030D-6E8A-4147-A177-3AD203B41FA5}">
                      <a16:colId xmlns:a16="http://schemas.microsoft.com/office/drawing/2014/main" val="1480141315"/>
                    </a:ext>
                  </a:extLst>
                </a:gridCol>
                <a:gridCol w="318905">
                  <a:extLst>
                    <a:ext uri="{9D8B030D-6E8A-4147-A177-3AD203B41FA5}">
                      <a16:colId xmlns:a16="http://schemas.microsoft.com/office/drawing/2014/main" val="826810652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512235986"/>
                    </a:ext>
                  </a:extLst>
                </a:gridCol>
                <a:gridCol w="318905">
                  <a:extLst>
                    <a:ext uri="{9D8B030D-6E8A-4147-A177-3AD203B41FA5}">
                      <a16:colId xmlns:a16="http://schemas.microsoft.com/office/drawing/2014/main" val="1289689405"/>
                    </a:ext>
                  </a:extLst>
                </a:gridCol>
                <a:gridCol w="318905">
                  <a:extLst>
                    <a:ext uri="{9D8B030D-6E8A-4147-A177-3AD203B41FA5}">
                      <a16:colId xmlns:a16="http://schemas.microsoft.com/office/drawing/2014/main" val="185464518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2194460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683697423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2367646856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1669821884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2416745229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427903405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263664227"/>
                    </a:ext>
                  </a:extLst>
                </a:gridCol>
                <a:gridCol w="637809">
                  <a:extLst>
                    <a:ext uri="{9D8B030D-6E8A-4147-A177-3AD203B41FA5}">
                      <a16:colId xmlns:a16="http://schemas.microsoft.com/office/drawing/2014/main" val="3465115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6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Q1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Q2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Q3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Q4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0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3334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80290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3235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43333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22861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883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109E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384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572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T7.9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9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768449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196752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First </a:t>
            </a:r>
            <a:r>
              <a:rPr lang="it-IT" dirty="0" err="1" smtClean="0">
                <a:solidFill>
                  <a:srgbClr val="FF0000"/>
                </a:solidFill>
              </a:rPr>
              <a:t>deployment</a:t>
            </a:r>
            <a:r>
              <a:rPr lang="it-IT" dirty="0" smtClean="0">
                <a:solidFill>
                  <a:srgbClr val="FF0000"/>
                </a:solidFill>
              </a:rPr>
              <a:t> on EOSC-</a:t>
            </a:r>
            <a:r>
              <a:rPr lang="it-IT" dirty="0" err="1" smtClean="0">
                <a:solidFill>
                  <a:srgbClr val="FF0000"/>
                </a:solidFill>
              </a:rPr>
              <a:t>hub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resources</a:t>
            </a:r>
            <a:endParaRPr lang="it-IT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Integration with core </a:t>
            </a:r>
            <a:r>
              <a:rPr lang="it-IT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services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(AAI, </a:t>
            </a:r>
            <a:r>
              <a:rPr lang="it-IT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monitoring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109EFF"/>
                </a:solidFill>
              </a:rPr>
              <a:t>Integration with </a:t>
            </a:r>
            <a:r>
              <a:rPr lang="it-IT" dirty="0" err="1" smtClean="0">
                <a:solidFill>
                  <a:srgbClr val="109EFF"/>
                </a:solidFill>
              </a:rPr>
              <a:t>accounting</a:t>
            </a:r>
            <a:r>
              <a:rPr lang="it-IT" dirty="0" smtClean="0">
                <a:solidFill>
                  <a:srgbClr val="109EFF"/>
                </a:solidFill>
              </a:rPr>
              <a:t>/reporting</a:t>
            </a:r>
            <a:endParaRPr lang="it-IT" dirty="0">
              <a:solidFill>
                <a:srgbClr val="109E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3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60B0-3296-44FB-8E86-6DEDE3ED093E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TS </a:t>
            </a:r>
            <a:r>
              <a:rPr lang="it-IT" dirty="0" err="1" smtClean="0"/>
              <a:t>integration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err="1" smtClean="0"/>
              <a:t>Resources</a:t>
            </a:r>
            <a:endParaRPr lang="it-IT" dirty="0" smtClean="0"/>
          </a:p>
          <a:p>
            <a:pPr lvl="1"/>
            <a:r>
              <a:rPr lang="it-IT" dirty="0" smtClean="0"/>
              <a:t>Hosting</a:t>
            </a:r>
          </a:p>
          <a:p>
            <a:pPr lvl="1"/>
            <a:r>
              <a:rPr lang="it-IT" dirty="0" smtClean="0"/>
              <a:t>Storage</a:t>
            </a:r>
          </a:p>
          <a:p>
            <a:pPr lvl="1"/>
            <a:r>
              <a:rPr lang="it-IT" dirty="0" smtClean="0"/>
              <a:t>Compute</a:t>
            </a:r>
          </a:p>
          <a:p>
            <a:r>
              <a:rPr lang="it-IT" dirty="0" err="1" smtClean="0"/>
              <a:t>Policies</a:t>
            </a:r>
            <a:endParaRPr lang="it-IT" dirty="0" smtClean="0"/>
          </a:p>
          <a:p>
            <a:pPr lvl="1"/>
            <a:r>
              <a:rPr lang="it-IT" dirty="0" smtClean="0"/>
              <a:t>Security</a:t>
            </a:r>
          </a:p>
          <a:p>
            <a:pPr lvl="1"/>
            <a:r>
              <a:rPr lang="it-IT" dirty="0" err="1" smtClean="0"/>
              <a:t>Quality</a:t>
            </a:r>
            <a:endParaRPr lang="it-IT" dirty="0" smtClean="0"/>
          </a:p>
          <a:p>
            <a:pPr lvl="1"/>
            <a:r>
              <a:rPr lang="it-IT" dirty="0" smtClean="0"/>
              <a:t>Accounting</a:t>
            </a:r>
          </a:p>
          <a:p>
            <a:pPr lvl="1"/>
            <a:r>
              <a:rPr lang="it-IT" dirty="0" err="1" smtClean="0"/>
              <a:t>Helpdesk</a:t>
            </a:r>
            <a:endParaRPr lang="it-IT" dirty="0" smtClean="0"/>
          </a:p>
          <a:p>
            <a:r>
              <a:rPr lang="it-IT" dirty="0" smtClean="0"/>
              <a:t>Virtual Access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867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CF37-DE46-41ED-B73C-9A11A9667787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WP5 </a:t>
            </a:r>
            <a:r>
              <a:rPr lang="en-US" dirty="0" smtClean="0"/>
              <a:t>federation </a:t>
            </a:r>
            <a:r>
              <a:rPr lang="en-US" dirty="0"/>
              <a:t>services: </a:t>
            </a:r>
            <a:br>
              <a:rPr lang="en-US" dirty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WP5.1 </a:t>
            </a:r>
            <a:r>
              <a:rPr lang="en-US" dirty="0"/>
              <a:t>AAI</a:t>
            </a:r>
          </a:p>
          <a:p>
            <a:r>
              <a:rPr lang="en-US" dirty="0"/>
              <a:t>WP5.2 Marketplace</a:t>
            </a:r>
          </a:p>
          <a:p>
            <a:r>
              <a:rPr lang="en-US" dirty="0"/>
              <a:t>WP5.3 Operational Support</a:t>
            </a:r>
          </a:p>
          <a:p>
            <a:r>
              <a:rPr lang="en-US" dirty="0"/>
              <a:t>WP5.4 Monitoring service </a:t>
            </a:r>
          </a:p>
          <a:p>
            <a:r>
              <a:rPr lang="en-US" dirty="0"/>
              <a:t>WP5.5 Helpdesk service</a:t>
            </a:r>
          </a:p>
          <a:p>
            <a:r>
              <a:rPr lang="en-US" dirty="0"/>
              <a:t>WP5.6 Collaborative services (VM Catalogue)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267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307-A24E-44E5-959D-0F90C1EF49D8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WP6 </a:t>
            </a:r>
            <a:r>
              <a:rPr lang="en-US" dirty="0" smtClean="0"/>
              <a:t>Common </a:t>
            </a:r>
            <a:r>
              <a:rPr lang="en-US" dirty="0"/>
              <a:t>Services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WP6.1 </a:t>
            </a:r>
            <a:r>
              <a:rPr lang="en-US" dirty="0"/>
              <a:t>Discovery and access</a:t>
            </a:r>
          </a:p>
          <a:p>
            <a:r>
              <a:rPr lang="en-US" dirty="0"/>
              <a:t>WP6.2 Federated computing (Cloud and HTC grid)</a:t>
            </a:r>
          </a:p>
          <a:p>
            <a:r>
              <a:rPr lang="en-US" dirty="0"/>
              <a:t>WP6.3 Processing orchestration</a:t>
            </a:r>
          </a:p>
          <a:p>
            <a:r>
              <a:rPr lang="en-US" dirty="0"/>
              <a:t>WP6.4 Data and metadata</a:t>
            </a:r>
          </a:p>
          <a:p>
            <a:r>
              <a:rPr lang="en-US" dirty="0"/>
              <a:t>WP6.5 Preservation</a:t>
            </a:r>
          </a:p>
          <a:p>
            <a:r>
              <a:rPr lang="en-US" dirty="0"/>
              <a:t>WP6.6 Sensitive data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41104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3747</TotalTime>
  <Words>753</Words>
  <Application>Microsoft Office PowerPoint</Application>
  <PresentationFormat>Presentazione su schermo (4:3)</PresentationFormat>
  <Paragraphs>204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Alte DIN 1451 Mittelschrift</vt:lpstr>
      <vt:lpstr>Alte DIN 1451 Mittelschrift gepraegt</vt:lpstr>
      <vt:lpstr>Arial</vt:lpstr>
      <vt:lpstr>Calibri</vt:lpstr>
      <vt:lpstr>Open Sans</vt:lpstr>
      <vt:lpstr>Presentation1</vt:lpstr>
      <vt:lpstr>WP7</vt:lpstr>
      <vt:lpstr>Agenda</vt:lpstr>
      <vt:lpstr>Collaboration tools</vt:lpstr>
      <vt:lpstr>Next meetings</vt:lpstr>
      <vt:lpstr>Work plan</vt:lpstr>
      <vt:lpstr>Work plan – common activities</vt:lpstr>
      <vt:lpstr>TS integration process</vt:lpstr>
      <vt:lpstr>WP5 federation services:  </vt:lpstr>
      <vt:lpstr>WP6 Common Services</vt:lpstr>
      <vt:lpstr>Key Exploitation Results (KERs)</vt:lpstr>
      <vt:lpstr>WP Quality metrics</vt:lpstr>
      <vt:lpstr>OpenAIRE collaboration </vt:lpstr>
      <vt:lpstr>Open questions 1</vt:lpstr>
      <vt:lpstr>Open questions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Claudio Cacciari</cp:lastModifiedBy>
  <cp:revision>250</cp:revision>
  <dcterms:created xsi:type="dcterms:W3CDTF">2017-10-02T12:41:48Z</dcterms:created>
  <dcterms:modified xsi:type="dcterms:W3CDTF">2018-01-09T09:36:29Z</dcterms:modified>
</cp:coreProperties>
</file>