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4" r:id="rId1"/>
  </p:sldMasterIdLst>
  <p:notesMasterIdLst>
    <p:notesMasterId r:id="rId21"/>
  </p:notesMasterIdLst>
  <p:sldIdLst>
    <p:sldId id="261" r:id="rId2"/>
    <p:sldId id="318" r:id="rId3"/>
    <p:sldId id="319" r:id="rId4"/>
    <p:sldId id="309" r:id="rId5"/>
    <p:sldId id="310" r:id="rId6"/>
    <p:sldId id="312" r:id="rId7"/>
    <p:sldId id="320" r:id="rId8"/>
    <p:sldId id="313" r:id="rId9"/>
    <p:sldId id="314" r:id="rId10"/>
    <p:sldId id="315" r:id="rId11"/>
    <p:sldId id="317" r:id="rId12"/>
    <p:sldId id="322" r:id="rId13"/>
    <p:sldId id="323" r:id="rId14"/>
    <p:sldId id="324" r:id="rId15"/>
    <p:sldId id="325" r:id="rId16"/>
    <p:sldId id="326" r:id="rId17"/>
    <p:sldId id="327" r:id="rId18"/>
    <p:sldId id="321" r:id="rId19"/>
    <p:sldId id="31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F5FB"/>
    <a:srgbClr val="C9FABC"/>
    <a:srgbClr val="246889"/>
    <a:srgbClr val="FCF7BA"/>
    <a:srgbClr val="FED1B8"/>
    <a:srgbClr val="006699"/>
    <a:srgbClr val="0E71B4"/>
    <a:srgbClr val="F6BBFB"/>
    <a:srgbClr val="F7B034"/>
    <a:srgbClr val="109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20" autoAdjust="0"/>
    <p:restoredTop sz="96976" autoAdjust="0"/>
  </p:normalViewPr>
  <p:slideViewPr>
    <p:cSldViewPr>
      <p:cViewPr varScale="1">
        <p:scale>
          <a:sx n="171" d="100"/>
          <a:sy n="171" d="100"/>
        </p:scale>
        <p:origin x="408"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26"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00D696-3FDD-B64D-BCCD-A5C769FC78D6}" type="datetimeFigureOut">
              <a:rPr lang="en-US" smtClean="0"/>
              <a:t>1/5/18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700F2E-E6F6-584A-8B3A-823D09DC1503}" type="slidenum">
              <a:rPr lang="en-US" smtClean="0"/>
              <a:t>‹n.›</a:t>
            </a:fld>
            <a:endParaRPr lang="en-US"/>
          </a:p>
        </p:txBody>
      </p:sp>
    </p:spTree>
    <p:extLst>
      <p:ext uri="{BB962C8B-B14F-4D97-AF65-F5344CB8AC3E}">
        <p14:creationId xmlns:p14="http://schemas.microsoft.com/office/powerpoint/2010/main" val="11539704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gif"/><Relationship Id="rId5"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First_slide">
    <p:spTree>
      <p:nvGrpSpPr>
        <p:cNvPr id="1" name=""/>
        <p:cNvGrpSpPr/>
        <p:nvPr/>
      </p:nvGrpSpPr>
      <p:grpSpPr>
        <a:xfrm>
          <a:off x="0" y="0"/>
          <a:ext cx="0" cy="0"/>
          <a:chOff x="0" y="0"/>
          <a:chExt cx="0" cy="0"/>
        </a:xfrm>
      </p:grpSpPr>
      <p:sp>
        <p:nvSpPr>
          <p:cNvPr id="7" name="Rettangolo 6"/>
          <p:cNvSpPr/>
          <p:nvPr userDrawn="1"/>
        </p:nvSpPr>
        <p:spPr>
          <a:xfrm>
            <a:off x="0" y="1690402"/>
            <a:ext cx="9144000" cy="2890727"/>
          </a:xfrm>
          <a:prstGeom prst="rect">
            <a:avLst/>
          </a:prstGeom>
          <a:solidFill>
            <a:srgbClr val="24688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 name="Title 1"/>
          <p:cNvSpPr>
            <a:spLocks noGrp="1"/>
          </p:cNvSpPr>
          <p:nvPr>
            <p:ph type="ctrTitle" hasCustomPrompt="1"/>
          </p:nvPr>
        </p:nvSpPr>
        <p:spPr>
          <a:xfrm>
            <a:off x="1043608" y="2153563"/>
            <a:ext cx="5110336" cy="720080"/>
          </a:xfrm>
          <a:prstGeom prst="rect">
            <a:avLst/>
          </a:prstGeom>
        </p:spPr>
        <p:txBody>
          <a:bodyPr>
            <a:normAutofit/>
          </a:bodyPr>
          <a:lstStyle>
            <a:lvl1pPr algn="l">
              <a:defRPr sz="2800" b="1" i="0" baseline="0">
                <a:solidFill>
                  <a:schemeClr val="bg1"/>
                </a:solidFill>
                <a:latin typeface="Alte DIN 1451 Mittelschrift gepraegt" charset="0"/>
                <a:ea typeface="Alte DIN 1451 Mittelschrift gepraegt" charset="0"/>
                <a:cs typeface="Alte DIN 1451 Mittelschrift gepraegt" charset="0"/>
              </a:defRPr>
            </a:lvl1pPr>
          </a:lstStyle>
          <a:p>
            <a:r>
              <a:rPr lang="it-IT" dirty="0"/>
              <a:t>Click </a:t>
            </a:r>
            <a:r>
              <a:rPr lang="it-IT" dirty="0" err="1"/>
              <a:t>here</a:t>
            </a:r>
            <a:r>
              <a:rPr lang="it-IT" dirty="0"/>
              <a:t> to </a:t>
            </a:r>
            <a:r>
              <a:rPr lang="it-IT" dirty="0" err="1"/>
              <a:t>add</a:t>
            </a:r>
            <a:r>
              <a:rPr lang="it-IT" dirty="0"/>
              <a:t> Title</a:t>
            </a:r>
            <a:endParaRPr lang="en-US" dirty="0"/>
          </a:p>
        </p:txBody>
      </p:sp>
      <p:sp>
        <p:nvSpPr>
          <p:cNvPr id="3" name="Subtitle 2"/>
          <p:cNvSpPr>
            <a:spLocks noGrp="1"/>
          </p:cNvSpPr>
          <p:nvPr>
            <p:ph type="subTitle" idx="1" hasCustomPrompt="1"/>
          </p:nvPr>
        </p:nvSpPr>
        <p:spPr>
          <a:xfrm>
            <a:off x="1043608" y="2996952"/>
            <a:ext cx="6400800" cy="601960"/>
          </a:xfrm>
          <a:prstGeom prst="rect">
            <a:avLst/>
          </a:prstGeom>
        </p:spPr>
        <p:txBody>
          <a:bodyPr>
            <a:noAutofit/>
          </a:bodyPr>
          <a:lstStyle>
            <a:lvl1pPr marL="0" indent="0" algn="l">
              <a:buNone/>
              <a:defRPr sz="1500" b="0" i="0">
                <a:solidFill>
                  <a:schemeClr val="bg1"/>
                </a:solidFill>
                <a:latin typeface="Alte DIN 1451 Mittelschrift" panose="020B0603020202020204" pitchFamily="34" charset="0"/>
                <a:ea typeface="Open Sans" charset="0"/>
                <a:cs typeface="Open Sans"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a:t>Click </a:t>
            </a:r>
            <a:r>
              <a:rPr lang="it-IT" dirty="0" err="1"/>
              <a:t>here</a:t>
            </a:r>
            <a:r>
              <a:rPr lang="it-IT" dirty="0"/>
              <a:t> to </a:t>
            </a:r>
            <a:r>
              <a:rPr lang="it-IT" dirty="0" err="1"/>
              <a:t>add</a:t>
            </a:r>
            <a:r>
              <a:rPr lang="it-IT" dirty="0"/>
              <a:t> Sub-</a:t>
            </a:r>
            <a:r>
              <a:rPr lang="it-IT" dirty="0" err="1"/>
              <a:t>title</a:t>
            </a:r>
            <a:endParaRPr lang="en-US" dirty="0"/>
          </a:p>
        </p:txBody>
      </p:sp>
      <p:sp>
        <p:nvSpPr>
          <p:cNvPr id="10" name="Text Placeholder 9"/>
          <p:cNvSpPr>
            <a:spLocks noGrp="1"/>
          </p:cNvSpPr>
          <p:nvPr>
            <p:ph type="body" sz="quarter" idx="11" hasCustomPrompt="1"/>
          </p:nvPr>
        </p:nvSpPr>
        <p:spPr>
          <a:xfrm>
            <a:off x="6013012" y="4725145"/>
            <a:ext cx="2735452" cy="308657"/>
          </a:xfrm>
          <a:prstGeom prst="rect">
            <a:avLst/>
          </a:prstGeom>
        </p:spPr>
        <p:txBody>
          <a:bodyPr>
            <a:normAutofit/>
          </a:bodyPr>
          <a:lstStyle>
            <a:lvl1pPr marL="0" indent="0" algn="r">
              <a:buFont typeface="Arial" panose="020B0604020202020204" pitchFamily="34" charset="0"/>
              <a:buNone/>
              <a:defRPr sz="1500" b="0" i="0" baseline="0">
                <a:solidFill>
                  <a:schemeClr val="tx1">
                    <a:lumMod val="75000"/>
                  </a:schemeClr>
                </a:solidFill>
                <a:latin typeface="Alte DIN 1451 Mittelschrift" panose="020B0603020202020204" pitchFamily="34" charset="0"/>
                <a:ea typeface="Open Sans" charset="0"/>
                <a:cs typeface="Open Sans" charset="0"/>
              </a:defRPr>
            </a:lvl1pPr>
          </a:lstStyle>
          <a:p>
            <a:pPr lvl="0"/>
            <a:r>
              <a:rPr lang="en-US" dirty="0"/>
              <a:t>Name Surname</a:t>
            </a:r>
          </a:p>
        </p:txBody>
      </p:sp>
      <p:sp>
        <p:nvSpPr>
          <p:cNvPr id="12" name="Text Placeholder 9"/>
          <p:cNvSpPr>
            <a:spLocks noGrp="1"/>
          </p:cNvSpPr>
          <p:nvPr>
            <p:ph type="body" sz="quarter" idx="12" hasCustomPrompt="1"/>
          </p:nvPr>
        </p:nvSpPr>
        <p:spPr>
          <a:xfrm>
            <a:off x="4139954" y="5085184"/>
            <a:ext cx="4608513" cy="350912"/>
          </a:xfrm>
          <a:prstGeom prst="rect">
            <a:avLst/>
          </a:prstGeom>
        </p:spPr>
        <p:txBody>
          <a:bodyPr>
            <a:noAutofit/>
          </a:bodyPr>
          <a:lstStyle>
            <a:lvl1pPr marL="0" indent="0" algn="r">
              <a:buFont typeface="Arial" panose="020B0604020202020204" pitchFamily="34" charset="0"/>
              <a:buNone/>
              <a:defRPr sz="1500" b="0" i="0" baseline="0">
                <a:solidFill>
                  <a:schemeClr val="tx1">
                    <a:lumMod val="75000"/>
                  </a:schemeClr>
                </a:solidFill>
                <a:latin typeface="Alte DIN 1451 Mittelschrift" panose="020B0603020202020204" pitchFamily="34" charset="0"/>
                <a:ea typeface="Open Sans" charset="0"/>
                <a:cs typeface="Open Sans" charset="0"/>
              </a:defRPr>
            </a:lvl1pPr>
          </a:lstStyle>
          <a:p>
            <a:pPr lvl="0"/>
            <a:r>
              <a:rPr lang="en-US" dirty="0"/>
              <a:t>Affiliation</a:t>
            </a:r>
          </a:p>
        </p:txBody>
      </p:sp>
      <p:sp>
        <p:nvSpPr>
          <p:cNvPr id="4" name="Rettangolo 3"/>
          <p:cNvSpPr/>
          <p:nvPr userDrawn="1"/>
        </p:nvSpPr>
        <p:spPr>
          <a:xfrm>
            <a:off x="1493912" y="6237312"/>
            <a:ext cx="5670376" cy="400110"/>
          </a:xfrm>
          <a:prstGeom prst="rect">
            <a:avLst/>
          </a:prstGeom>
        </p:spPr>
        <p:txBody>
          <a:bodyPr wrap="square">
            <a:spAutoFit/>
          </a:bodyPr>
          <a:lstStyle/>
          <a:p>
            <a:r>
              <a:rPr lang="en-US" sz="1000" kern="1200" dirty="0">
                <a:solidFill>
                  <a:schemeClr val="tx1"/>
                </a:solidFill>
                <a:latin typeface="Alte DIN 1451 Mittelschrift" panose="020B0603020202020204" pitchFamily="34" charset="0"/>
                <a:ea typeface="+mn-ea"/>
                <a:cs typeface="+mn-cs"/>
              </a:rPr>
              <a:t>EOSC-hub receives funding from the European Union’s Horizon 2020 research and innovation </a:t>
            </a:r>
            <a:r>
              <a:rPr lang="en-US" sz="1000" kern="1200" dirty="0" err="1">
                <a:solidFill>
                  <a:schemeClr val="tx1"/>
                </a:solidFill>
                <a:latin typeface="Alte DIN 1451 Mittelschrift" panose="020B0603020202020204" pitchFamily="34" charset="0"/>
                <a:ea typeface="+mn-ea"/>
                <a:cs typeface="+mn-cs"/>
              </a:rPr>
              <a:t>programme</a:t>
            </a:r>
            <a:r>
              <a:rPr lang="en-US" sz="1000" kern="1200" dirty="0">
                <a:solidFill>
                  <a:schemeClr val="tx1"/>
                </a:solidFill>
                <a:latin typeface="Alte DIN 1451 Mittelschrift" panose="020B0603020202020204" pitchFamily="34" charset="0"/>
                <a:ea typeface="+mn-ea"/>
                <a:cs typeface="+mn-cs"/>
              </a:rPr>
              <a:t> under grant agreement No. 777536.</a:t>
            </a:r>
            <a:endParaRPr lang="en-GB" sz="1000" kern="1200" dirty="0">
              <a:solidFill>
                <a:schemeClr val="tx1"/>
              </a:solidFill>
              <a:latin typeface="Alte DIN 1451 Mittelschrift" panose="020B0603020202020204" pitchFamily="34" charset="0"/>
              <a:ea typeface="+mn-ea"/>
              <a:cs typeface="+mn-cs"/>
            </a:endParaRPr>
          </a:p>
        </p:txBody>
      </p:sp>
      <p:pic>
        <p:nvPicPr>
          <p:cNvPr id="6" name="Immagin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536" y="6072699"/>
            <a:ext cx="974228" cy="677652"/>
          </a:xfrm>
          <a:prstGeom prst="rect">
            <a:avLst/>
          </a:prstGeom>
        </p:spPr>
      </p:pic>
      <p:pic>
        <p:nvPicPr>
          <p:cNvPr id="8" name="Immagin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47664" y="193813"/>
            <a:ext cx="1500758" cy="915463"/>
          </a:xfrm>
          <a:prstGeom prst="rect">
            <a:avLst/>
          </a:prstGeom>
        </p:spPr>
      </p:pic>
      <p:pic>
        <p:nvPicPr>
          <p:cNvPr id="9" name="Immagin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9512" y="132640"/>
            <a:ext cx="1368152" cy="1085835"/>
          </a:xfrm>
          <a:prstGeom prst="rect">
            <a:avLst/>
          </a:prstGeom>
        </p:spPr>
      </p:pic>
      <p:pic>
        <p:nvPicPr>
          <p:cNvPr id="11" name="Immagine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059832" y="101455"/>
            <a:ext cx="1539080" cy="1051500"/>
          </a:xfrm>
          <a:prstGeom prst="rect">
            <a:avLst/>
          </a:prstGeom>
        </p:spPr>
      </p:pic>
      <p:sp>
        <p:nvSpPr>
          <p:cNvPr id="13" name="Text Placeholder 9"/>
          <p:cNvSpPr>
            <a:spLocks noGrp="1"/>
          </p:cNvSpPr>
          <p:nvPr>
            <p:ph type="body" sz="quarter" idx="13" hasCustomPrompt="1"/>
          </p:nvPr>
        </p:nvSpPr>
        <p:spPr>
          <a:xfrm>
            <a:off x="4139953" y="5517232"/>
            <a:ext cx="4608513" cy="350912"/>
          </a:xfrm>
          <a:prstGeom prst="rect">
            <a:avLst/>
          </a:prstGeom>
        </p:spPr>
        <p:txBody>
          <a:bodyPr>
            <a:noAutofit/>
          </a:bodyPr>
          <a:lstStyle>
            <a:lvl1pPr marL="0" indent="0" algn="r">
              <a:buFont typeface="Arial" panose="020B0604020202020204" pitchFamily="34" charset="0"/>
              <a:buNone/>
              <a:defRPr sz="1500" b="0" i="0" baseline="0">
                <a:solidFill>
                  <a:schemeClr val="tx1">
                    <a:lumMod val="75000"/>
                  </a:schemeClr>
                </a:solidFill>
                <a:latin typeface="Alte DIN 1451 Mittelschrift" panose="020B0603020202020204" pitchFamily="34" charset="0"/>
                <a:ea typeface="Open Sans" charset="0"/>
                <a:cs typeface="Open Sans" charset="0"/>
              </a:defRPr>
            </a:lvl1pPr>
          </a:lstStyle>
          <a:p>
            <a:pPr lvl="0"/>
            <a:r>
              <a:rPr lang="en-US" dirty="0"/>
              <a:t>Email </a:t>
            </a:r>
          </a:p>
        </p:txBody>
      </p:sp>
    </p:spTree>
    <p:extLst>
      <p:ext uri="{BB962C8B-B14F-4D97-AF65-F5344CB8AC3E}">
        <p14:creationId xmlns:p14="http://schemas.microsoft.com/office/powerpoint/2010/main" val="993503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ntent_slide">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323528" y="620688"/>
            <a:ext cx="5472608" cy="576064"/>
          </a:xfrm>
          <a:prstGeom prst="rect">
            <a:avLst/>
          </a:prstGeom>
        </p:spPr>
        <p:txBody>
          <a:bodyPr vert="horz"/>
          <a:lstStyle>
            <a:lvl1pPr algn="l">
              <a:defRPr sz="2800" b="1" i="0">
                <a:solidFill>
                  <a:srgbClr val="246889"/>
                </a:solidFill>
                <a:latin typeface="Alte DIN 1451 Mittelschrift gepraegt" charset="0"/>
                <a:ea typeface="Alte DIN 1451 Mittelschrift gepraegt" charset="0"/>
                <a:cs typeface="Alte DIN 1451 Mittelschrift gepraegt" charset="0"/>
              </a:defRPr>
            </a:lvl1pPr>
          </a:lstStyle>
          <a:p>
            <a:r>
              <a:rPr lang="it-IT" dirty="0"/>
              <a:t>Click </a:t>
            </a:r>
            <a:r>
              <a:rPr lang="it-IT" dirty="0" err="1"/>
              <a:t>here</a:t>
            </a:r>
            <a:r>
              <a:rPr lang="it-IT" dirty="0"/>
              <a:t> to </a:t>
            </a:r>
            <a:r>
              <a:rPr lang="it-IT" dirty="0" err="1"/>
              <a:t>add</a:t>
            </a:r>
            <a:r>
              <a:rPr lang="it-IT" dirty="0"/>
              <a:t> Title</a:t>
            </a:r>
          </a:p>
        </p:txBody>
      </p:sp>
      <p:sp>
        <p:nvSpPr>
          <p:cNvPr id="11" name="Rettangolo 10"/>
          <p:cNvSpPr/>
          <p:nvPr userDrawn="1"/>
        </p:nvSpPr>
        <p:spPr>
          <a:xfrm>
            <a:off x="323528" y="476674"/>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
        <p:nvSpPr>
          <p:cNvPr id="5" name="Slide Number Placeholder 5"/>
          <p:cNvSpPr>
            <a:spLocks noGrp="1"/>
          </p:cNvSpPr>
          <p:nvPr>
            <p:ph type="sldNum" sz="quarter" idx="12"/>
          </p:nvPr>
        </p:nvSpPr>
        <p:spPr>
          <a:xfrm>
            <a:off x="6553200"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‹n.›</a:t>
            </a:fld>
            <a:endParaRPr lang="en-US" dirty="0"/>
          </a:p>
        </p:txBody>
      </p:sp>
      <p:sp>
        <p:nvSpPr>
          <p:cNvPr id="6" name="Date Placeholder 3"/>
          <p:cNvSpPr>
            <a:spLocks noGrp="1"/>
          </p:cNvSpPr>
          <p:nvPr>
            <p:ph type="dt" sz="half" idx="10"/>
          </p:nvPr>
        </p:nvSpPr>
        <p:spPr>
          <a:xfrm>
            <a:off x="457200" y="6304236"/>
            <a:ext cx="2133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1/5/18</a:t>
            </a:fld>
            <a:endParaRPr lang="en-US" dirty="0"/>
          </a:p>
        </p:txBody>
      </p:sp>
      <p:sp>
        <p:nvSpPr>
          <p:cNvPr id="7" name="Footer Placeholder 4"/>
          <p:cNvSpPr>
            <a:spLocks noGrp="1"/>
          </p:cNvSpPr>
          <p:nvPr>
            <p:ph type="ftr" sz="quarter" idx="11"/>
          </p:nvPr>
        </p:nvSpPr>
        <p:spPr>
          <a:xfrm>
            <a:off x="3124200" y="6304236"/>
            <a:ext cx="2895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a:t>Footer</a:t>
            </a:r>
            <a:endParaRPr lang="en-US" dirty="0"/>
          </a:p>
        </p:txBody>
      </p:sp>
    </p:spTree>
    <p:extLst>
      <p:ext uri="{BB962C8B-B14F-4D97-AF65-F5344CB8AC3E}">
        <p14:creationId xmlns:p14="http://schemas.microsoft.com/office/powerpoint/2010/main" val="180983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olo e contenuto">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04236"/>
            <a:ext cx="2133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1/5/18</a:t>
            </a:fld>
            <a:endParaRPr lang="en-US" dirty="0"/>
          </a:p>
        </p:txBody>
      </p:sp>
      <p:sp>
        <p:nvSpPr>
          <p:cNvPr id="5" name="Footer Placeholder 4"/>
          <p:cNvSpPr>
            <a:spLocks noGrp="1"/>
          </p:cNvSpPr>
          <p:nvPr>
            <p:ph type="ftr" sz="quarter" idx="11"/>
          </p:nvPr>
        </p:nvSpPr>
        <p:spPr>
          <a:xfrm>
            <a:off x="3124200" y="6304236"/>
            <a:ext cx="2895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a:t>Footer</a:t>
            </a:r>
            <a:endParaRPr lang="en-US" dirty="0"/>
          </a:p>
        </p:txBody>
      </p:sp>
      <p:sp>
        <p:nvSpPr>
          <p:cNvPr id="6" name="Slide Number Placeholder 5"/>
          <p:cNvSpPr>
            <a:spLocks noGrp="1"/>
          </p:cNvSpPr>
          <p:nvPr>
            <p:ph type="sldNum" sz="quarter" idx="12"/>
          </p:nvPr>
        </p:nvSpPr>
        <p:spPr>
          <a:xfrm>
            <a:off x="6553200"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‹n.›</a:t>
            </a:fld>
            <a:endParaRPr lang="en-US" dirty="0"/>
          </a:p>
        </p:txBody>
      </p:sp>
      <p:sp>
        <p:nvSpPr>
          <p:cNvPr id="11" name="Titolo 1"/>
          <p:cNvSpPr>
            <a:spLocks noGrp="1"/>
          </p:cNvSpPr>
          <p:nvPr>
            <p:ph type="title" hasCustomPrompt="1"/>
          </p:nvPr>
        </p:nvSpPr>
        <p:spPr>
          <a:xfrm>
            <a:off x="467544" y="620688"/>
            <a:ext cx="5472608" cy="576064"/>
          </a:xfrm>
          <a:prstGeom prst="rect">
            <a:avLst/>
          </a:prstGeom>
        </p:spPr>
        <p:txBody>
          <a:bodyPr vert="horz"/>
          <a:lstStyle>
            <a:lvl1pPr algn="l">
              <a:defRPr sz="2800" b="1" i="0">
                <a:solidFill>
                  <a:srgbClr val="246889"/>
                </a:solidFill>
                <a:latin typeface="Alte DIN 1451 Mittelschrift gepraegt" charset="0"/>
                <a:ea typeface="Alte DIN 1451 Mittelschrift gepraegt" charset="0"/>
                <a:cs typeface="Alte DIN 1451 Mittelschrift gepraegt" charset="0"/>
              </a:defRPr>
            </a:lvl1pPr>
          </a:lstStyle>
          <a:p>
            <a:r>
              <a:rPr lang="it-IT" dirty="0"/>
              <a:t>Click </a:t>
            </a:r>
            <a:r>
              <a:rPr lang="it-IT" dirty="0" err="1"/>
              <a:t>here</a:t>
            </a:r>
            <a:r>
              <a:rPr lang="it-IT" dirty="0"/>
              <a:t> to </a:t>
            </a:r>
            <a:r>
              <a:rPr lang="it-IT" dirty="0" err="1"/>
              <a:t>add</a:t>
            </a:r>
            <a:r>
              <a:rPr lang="it-IT" dirty="0"/>
              <a:t> Title</a:t>
            </a:r>
          </a:p>
        </p:txBody>
      </p:sp>
      <p:sp>
        <p:nvSpPr>
          <p:cNvPr id="12" name="Rettangolo 11"/>
          <p:cNvSpPr/>
          <p:nvPr userDrawn="1"/>
        </p:nvSpPr>
        <p:spPr>
          <a:xfrm>
            <a:off x="495063" y="476672"/>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
        <p:nvSpPr>
          <p:cNvPr id="15" name="Segnaposto contenuto 2"/>
          <p:cNvSpPr>
            <a:spLocks noGrp="1"/>
          </p:cNvSpPr>
          <p:nvPr>
            <p:ph idx="1"/>
          </p:nvPr>
        </p:nvSpPr>
        <p:spPr>
          <a:xfrm>
            <a:off x="457200" y="1268761"/>
            <a:ext cx="8229600" cy="4525963"/>
          </a:xfrm>
          <a:prstGeom prst="rect">
            <a:avLst/>
          </a:prstGeom>
        </p:spPr>
        <p:txBody>
          <a:bodyPr/>
          <a:lstStyle>
            <a:lvl1pPr>
              <a:defRPr sz="2400">
                <a:latin typeface="Alte DIN 1451 Mittelschrift" panose="020B0603020202020204" pitchFamily="34" charset="0"/>
                <a:ea typeface="Open Sans" panose="020B0606030504020204" pitchFamily="34" charset="0"/>
                <a:cs typeface="Open Sans" panose="020B0606030504020204" pitchFamily="34" charset="0"/>
              </a:defRPr>
            </a:lvl1pPr>
          </a:lstStyle>
          <a:p>
            <a:endParaRPr lang="it-IT" dirty="0"/>
          </a:p>
        </p:txBody>
      </p:sp>
    </p:spTree>
    <p:extLst>
      <p:ext uri="{BB962C8B-B14F-4D97-AF65-F5344CB8AC3E}">
        <p14:creationId xmlns:p14="http://schemas.microsoft.com/office/powerpoint/2010/main" val="483638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to 2">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2022896"/>
            <a:ext cx="4038600" cy="4103267"/>
          </a:xfrm>
          <a:prstGeom prst="rect">
            <a:avLst/>
          </a:prstGeom>
        </p:spPr>
        <p:txBody>
          <a:bodyPr/>
          <a:lstStyle>
            <a:lvl1pPr marL="342900" indent="-342900">
              <a:buSzPct val="18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1pPr>
            <a:lvl2pPr marL="800100" indent="-342900">
              <a:buSzPct val="18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2pPr>
            <a:lvl3pPr marL="1257300" indent="-342900">
              <a:buSzPct val="18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3pPr>
            <a:lvl4pPr marL="1714500" indent="-342900">
              <a:buSzPct val="18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4pPr>
            <a:lvl5pPr marL="2171700" indent="-342900">
              <a:buSzPct val="180000"/>
              <a:buFont typeface="Arial" panose="020B0604020202020204" pitchFamily="34" charset="0"/>
              <a:buChar char="•"/>
              <a:defRPr lang="en-US" sz="2400" kern="1200" dirty="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it-IT" dirty="0"/>
              <a:t>Click </a:t>
            </a:r>
            <a:r>
              <a:rPr lang="it-IT" dirty="0" err="1"/>
              <a:t>here</a:t>
            </a:r>
            <a:r>
              <a:rPr lang="it-IT" dirty="0"/>
              <a:t> to </a:t>
            </a:r>
            <a:r>
              <a:rPr lang="it-IT" dirty="0" err="1"/>
              <a:t>add</a:t>
            </a:r>
            <a:r>
              <a:rPr lang="it-IT" dirty="0"/>
              <a:t> text</a:t>
            </a:r>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en-US" dirty="0"/>
          </a:p>
        </p:txBody>
      </p:sp>
      <p:sp>
        <p:nvSpPr>
          <p:cNvPr id="4" name="Content Placeholder 3"/>
          <p:cNvSpPr>
            <a:spLocks noGrp="1"/>
          </p:cNvSpPr>
          <p:nvPr>
            <p:ph sz="half" idx="2" hasCustomPrompt="1"/>
          </p:nvPr>
        </p:nvSpPr>
        <p:spPr>
          <a:xfrm>
            <a:off x="4648200" y="2022896"/>
            <a:ext cx="4038600" cy="4103267"/>
          </a:xfrm>
          <a:prstGeom prst="rect">
            <a:avLst/>
          </a:prstGeom>
        </p:spPr>
        <p:txBody>
          <a:bodyPr/>
          <a:lstStyle>
            <a:lvl1pPr marL="342900" indent="-342900" algn="l" defTabSz="457200" rtl="0" eaLnBrk="1" latinLnBrk="0" hangingPunct="1">
              <a:spcBef>
                <a:spcPct val="20000"/>
              </a:spcBef>
              <a:buSzPct val="180000"/>
              <a:buFont typeface="Arial" panose="020B0604020202020204" pitchFamily="34" charset="0"/>
              <a:buChar char="•"/>
              <a:defRPr lang="it-IT" sz="2400" b="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1pPr>
            <a:lvl2pPr marL="742950" indent="-342900" algn="l" defTabSz="457200" rtl="0" eaLnBrk="1" latinLnBrk="0" hangingPunct="1">
              <a:spcBef>
                <a:spcPct val="20000"/>
              </a:spcBef>
              <a:buSzPct val="180000"/>
              <a:buFont typeface="Arial" panose="020B0604020202020204" pitchFamily="34" charset="0"/>
              <a:buChar char="•"/>
              <a:defRPr lang="it-IT" sz="2400" b="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2pPr>
            <a:lvl3pPr marL="1143000" indent="-342900" algn="l" defTabSz="457200" rtl="0" eaLnBrk="1" latinLnBrk="0" hangingPunct="1">
              <a:spcBef>
                <a:spcPct val="20000"/>
              </a:spcBef>
              <a:buSzPct val="180000"/>
              <a:buFont typeface="Arial" panose="020B0604020202020204" pitchFamily="34" charset="0"/>
              <a:buChar char="•"/>
              <a:defRPr lang="it-IT" sz="2400" b="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3pPr>
            <a:lvl4pPr marL="1600200" indent="-342900" algn="l" defTabSz="457200" rtl="0" eaLnBrk="1" latinLnBrk="0" hangingPunct="1">
              <a:spcBef>
                <a:spcPct val="20000"/>
              </a:spcBef>
              <a:buSzPct val="180000"/>
              <a:buFont typeface="Arial" panose="020B0604020202020204" pitchFamily="34" charset="0"/>
              <a:buChar char="•"/>
              <a:defRPr lang="it-IT" sz="2400" b="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4pPr>
            <a:lvl5pPr marL="2057400" indent="-342900" algn="l" defTabSz="457200" rtl="0" eaLnBrk="1" latinLnBrk="0" hangingPunct="1">
              <a:spcBef>
                <a:spcPct val="20000"/>
              </a:spcBef>
              <a:buSzPct val="180000"/>
              <a:buFont typeface="Arial" panose="020B0604020202020204" pitchFamily="34" charset="0"/>
              <a:buChar char="•"/>
              <a:defRPr lang="en-US" sz="2400" b="0" kern="1200" dirty="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it-IT" dirty="0"/>
              <a:t>Click </a:t>
            </a:r>
            <a:r>
              <a:rPr lang="it-IT" dirty="0" err="1"/>
              <a:t>here</a:t>
            </a:r>
            <a:r>
              <a:rPr lang="it-IT" dirty="0"/>
              <a:t> to </a:t>
            </a:r>
            <a:r>
              <a:rPr lang="it-IT" dirty="0" err="1"/>
              <a:t>add</a:t>
            </a:r>
            <a:r>
              <a:rPr lang="it-IT" dirty="0"/>
              <a:t> text</a:t>
            </a:r>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en-US" dirty="0"/>
          </a:p>
        </p:txBody>
      </p:sp>
      <p:sp>
        <p:nvSpPr>
          <p:cNvPr id="5" name="Date Placeholder 4"/>
          <p:cNvSpPr>
            <a:spLocks noGrp="1"/>
          </p:cNvSpPr>
          <p:nvPr>
            <p:ph type="dt" sz="half" idx="10"/>
          </p:nvPr>
        </p:nvSpPr>
        <p:spPr>
          <a:xfrm>
            <a:off x="457200" y="6304236"/>
            <a:ext cx="2133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1/5/18</a:t>
            </a:fld>
            <a:endParaRPr lang="en-US" dirty="0"/>
          </a:p>
        </p:txBody>
      </p:sp>
      <p:sp>
        <p:nvSpPr>
          <p:cNvPr id="6" name="Footer Placeholder 5"/>
          <p:cNvSpPr>
            <a:spLocks noGrp="1"/>
          </p:cNvSpPr>
          <p:nvPr>
            <p:ph type="ftr" sz="quarter" idx="11"/>
          </p:nvPr>
        </p:nvSpPr>
        <p:spPr>
          <a:xfrm>
            <a:off x="3124200" y="6304236"/>
            <a:ext cx="2895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a:t>Footer</a:t>
            </a:r>
            <a:endParaRPr lang="en-US" dirty="0"/>
          </a:p>
        </p:txBody>
      </p:sp>
      <p:sp>
        <p:nvSpPr>
          <p:cNvPr id="7" name="Slide Number Placeholder 6"/>
          <p:cNvSpPr>
            <a:spLocks noGrp="1"/>
          </p:cNvSpPr>
          <p:nvPr>
            <p:ph type="sldNum" sz="quarter" idx="12"/>
          </p:nvPr>
        </p:nvSpPr>
        <p:spPr>
          <a:xfrm>
            <a:off x="6553200"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‹n.›</a:t>
            </a:fld>
            <a:endParaRPr lang="en-US" dirty="0"/>
          </a:p>
        </p:txBody>
      </p:sp>
      <p:sp>
        <p:nvSpPr>
          <p:cNvPr id="12" name="Titolo 1"/>
          <p:cNvSpPr>
            <a:spLocks noGrp="1"/>
          </p:cNvSpPr>
          <p:nvPr>
            <p:ph type="title" hasCustomPrompt="1"/>
          </p:nvPr>
        </p:nvSpPr>
        <p:spPr>
          <a:xfrm>
            <a:off x="467544" y="620688"/>
            <a:ext cx="5472608" cy="576064"/>
          </a:xfrm>
          <a:prstGeom prst="rect">
            <a:avLst/>
          </a:prstGeom>
        </p:spPr>
        <p:txBody>
          <a:bodyPr vert="horz"/>
          <a:lstStyle>
            <a:lvl1pPr algn="l">
              <a:defRPr sz="2800" b="1" i="0">
                <a:solidFill>
                  <a:srgbClr val="246889"/>
                </a:solidFill>
                <a:latin typeface="Alte DIN 1451 Mittelschrift gepraegt" charset="0"/>
                <a:ea typeface="Alte DIN 1451 Mittelschrift gepraegt" charset="0"/>
                <a:cs typeface="Alte DIN 1451 Mittelschrift gepraegt" charset="0"/>
              </a:defRPr>
            </a:lvl1pPr>
          </a:lstStyle>
          <a:p>
            <a:r>
              <a:rPr lang="it-IT" dirty="0"/>
              <a:t>Click </a:t>
            </a:r>
            <a:r>
              <a:rPr lang="it-IT" dirty="0" err="1"/>
              <a:t>here</a:t>
            </a:r>
            <a:r>
              <a:rPr lang="it-IT" dirty="0"/>
              <a:t> to </a:t>
            </a:r>
            <a:r>
              <a:rPr lang="it-IT" dirty="0" err="1"/>
              <a:t>add</a:t>
            </a:r>
            <a:r>
              <a:rPr lang="it-IT" dirty="0"/>
              <a:t> Title</a:t>
            </a:r>
          </a:p>
        </p:txBody>
      </p:sp>
      <p:sp>
        <p:nvSpPr>
          <p:cNvPr id="13" name="Rettangolo 12"/>
          <p:cNvSpPr/>
          <p:nvPr userDrawn="1"/>
        </p:nvSpPr>
        <p:spPr>
          <a:xfrm>
            <a:off x="495063" y="476672"/>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Tree>
    <p:extLst>
      <p:ext uri="{BB962C8B-B14F-4D97-AF65-F5344CB8AC3E}">
        <p14:creationId xmlns:p14="http://schemas.microsoft.com/office/powerpoint/2010/main" val="1707022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olo e testo verticale">
    <p:bg>
      <p:bgPr>
        <a:solidFill>
          <a:schemeClr val="bg1"/>
        </a:solid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hasCustomPrompt="1"/>
          </p:nvPr>
        </p:nvSpPr>
        <p:spPr>
          <a:xfrm>
            <a:off x="457200" y="1943123"/>
            <a:ext cx="8229600" cy="4078165"/>
          </a:xfrm>
          <a:prstGeom prst="rect">
            <a:avLst/>
          </a:prstGeom>
        </p:spPr>
        <p:txBody>
          <a:bodyPr vert="eaVert"/>
          <a:lstStyle>
            <a:lvl1pPr marL="2857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1pPr>
            <a:lvl2pPr marL="7429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2pPr>
            <a:lvl3pPr marL="12001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3pPr>
            <a:lvl4pPr marL="16573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4pPr>
            <a:lvl5pPr marL="21145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5pPr>
          </a:lstStyle>
          <a:p>
            <a:pPr lvl="0"/>
            <a:r>
              <a:rPr lang="it-IT" dirty="0"/>
              <a:t>Click </a:t>
            </a:r>
            <a:r>
              <a:rPr lang="it-IT" dirty="0" err="1"/>
              <a:t>here</a:t>
            </a:r>
            <a:r>
              <a:rPr lang="it-IT" dirty="0"/>
              <a:t> to </a:t>
            </a:r>
            <a:r>
              <a:rPr lang="it-IT" dirty="0" err="1"/>
              <a:t>add</a:t>
            </a:r>
            <a:r>
              <a:rPr lang="it-IT" dirty="0"/>
              <a:t> text</a:t>
            </a:r>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en-US" dirty="0"/>
          </a:p>
        </p:txBody>
      </p:sp>
      <p:sp>
        <p:nvSpPr>
          <p:cNvPr id="4" name="Date Placeholder 3"/>
          <p:cNvSpPr>
            <a:spLocks noGrp="1"/>
          </p:cNvSpPr>
          <p:nvPr>
            <p:ph type="dt" sz="half" idx="10"/>
          </p:nvPr>
        </p:nvSpPr>
        <p:spPr>
          <a:xfrm>
            <a:off x="457200" y="6304236"/>
            <a:ext cx="2133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1/5/18</a:t>
            </a:fld>
            <a:endParaRPr lang="en-US" dirty="0"/>
          </a:p>
        </p:txBody>
      </p:sp>
      <p:sp>
        <p:nvSpPr>
          <p:cNvPr id="5" name="Footer Placeholder 4"/>
          <p:cNvSpPr>
            <a:spLocks noGrp="1"/>
          </p:cNvSpPr>
          <p:nvPr>
            <p:ph type="ftr" sz="quarter" idx="11"/>
          </p:nvPr>
        </p:nvSpPr>
        <p:spPr>
          <a:xfrm>
            <a:off x="3124200" y="6304236"/>
            <a:ext cx="2895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a:t>Footer</a:t>
            </a:r>
            <a:endParaRPr lang="en-US" dirty="0"/>
          </a:p>
        </p:txBody>
      </p:sp>
      <p:sp>
        <p:nvSpPr>
          <p:cNvPr id="6" name="Slide Number Placeholder 5"/>
          <p:cNvSpPr>
            <a:spLocks noGrp="1"/>
          </p:cNvSpPr>
          <p:nvPr>
            <p:ph type="sldNum" sz="quarter" idx="12"/>
          </p:nvPr>
        </p:nvSpPr>
        <p:spPr>
          <a:xfrm>
            <a:off x="6553200"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‹n.›</a:t>
            </a:fld>
            <a:endParaRPr lang="en-US" dirty="0"/>
          </a:p>
        </p:txBody>
      </p:sp>
      <p:sp>
        <p:nvSpPr>
          <p:cNvPr id="8" name="Titolo 1"/>
          <p:cNvSpPr>
            <a:spLocks noGrp="1"/>
          </p:cNvSpPr>
          <p:nvPr>
            <p:ph type="title" hasCustomPrompt="1"/>
          </p:nvPr>
        </p:nvSpPr>
        <p:spPr>
          <a:xfrm>
            <a:off x="467544" y="620688"/>
            <a:ext cx="5472608" cy="576064"/>
          </a:xfrm>
          <a:prstGeom prst="rect">
            <a:avLst/>
          </a:prstGeom>
        </p:spPr>
        <p:txBody>
          <a:bodyPr vert="horz"/>
          <a:lstStyle>
            <a:lvl1pPr algn="l">
              <a:defRPr sz="2800" b="1" i="0">
                <a:solidFill>
                  <a:srgbClr val="246889"/>
                </a:solidFill>
                <a:latin typeface="DIN Next LT Pro" charset="0"/>
                <a:ea typeface="DIN Next LT Pro" charset="0"/>
                <a:cs typeface="DIN Next LT Pro" charset="0"/>
              </a:defRPr>
            </a:lvl1pPr>
          </a:lstStyle>
          <a:p>
            <a:r>
              <a:rPr lang="it-IT" dirty="0"/>
              <a:t>Click </a:t>
            </a:r>
            <a:r>
              <a:rPr lang="it-IT" dirty="0" err="1"/>
              <a:t>here</a:t>
            </a:r>
            <a:r>
              <a:rPr lang="it-IT" dirty="0"/>
              <a:t> to </a:t>
            </a:r>
            <a:r>
              <a:rPr lang="it-IT" dirty="0" err="1"/>
              <a:t>add</a:t>
            </a:r>
            <a:r>
              <a:rPr lang="it-IT" dirty="0"/>
              <a:t> Title</a:t>
            </a:r>
          </a:p>
        </p:txBody>
      </p:sp>
      <p:sp>
        <p:nvSpPr>
          <p:cNvPr id="9" name="Rettangolo 8"/>
          <p:cNvSpPr/>
          <p:nvPr userDrawn="1"/>
        </p:nvSpPr>
        <p:spPr>
          <a:xfrm>
            <a:off x="495063" y="476672"/>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Tree>
    <p:extLst>
      <p:ext uri="{BB962C8B-B14F-4D97-AF65-F5344CB8AC3E}">
        <p14:creationId xmlns:p14="http://schemas.microsoft.com/office/powerpoint/2010/main" val="1474920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_Slid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50110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2183773"/>
      </p:ext>
    </p:extLst>
  </p:cSld>
  <p:clrMap bg1="lt1" tx1="dk1" bg2="lt2" tx2="dk2" accent1="accent1" accent2="accent2" accent3="accent3" accent4="accent4" accent5="accent5" accent6="accent6" hlink="hlink" folHlink="folHlink"/>
  <p:sldLayoutIdLst>
    <p:sldLayoutId id="2147483706" r:id="rId1"/>
    <p:sldLayoutId id="2147483704" r:id="rId2"/>
    <p:sldLayoutId id="2147483708" r:id="rId3"/>
    <p:sldLayoutId id="2147483709" r:id="rId4"/>
    <p:sldLayoutId id="2147483710" r:id="rId5"/>
    <p:sldLayoutId id="2147483707" r:id="rId6"/>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indico.egi.eu/indico/event/3511/contribution/2" TargetMode="External"/><Relationship Id="rId3" Type="http://schemas.openxmlformats.org/officeDocument/2006/relationships/hyperlink" Target="https://indico.egi.eu/indico/event/3548/contribution/39"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confluence.egi.eu/display/EOSC/WP10+Technical+Coordination" TargetMode="External"/><Relationship Id="rId4" Type="http://schemas.openxmlformats.org/officeDocument/2006/relationships/hyperlink" Target="https://docs.google.com/spreadsheets/d/1COZzwEArRexybn1zXx9D14vXNKWqAlH7mnWEWMuIZ0M/edit#gid=1627201107" TargetMode="External"/><Relationship Id="rId1" Type="http://schemas.openxmlformats.org/officeDocument/2006/relationships/slideLayout" Target="../slideLayouts/slideLayout2.xml"/><Relationship Id="rId2" Type="http://schemas.openxmlformats.org/officeDocument/2006/relationships/hyperlink" Target="https://confluence.egi.eu/display/EOSC/Hom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onfluence.egi.eu/display/EOSC/AMB" TargetMode="External"/><Relationship Id="rId4" Type="http://schemas.openxmlformats.org/officeDocument/2006/relationships/hyperlink" Target="https://indico.egi.eu/indico/category/218/" TargetMode="External"/><Relationship Id="rId1" Type="http://schemas.openxmlformats.org/officeDocument/2006/relationships/slideLayout" Target="../slideLayouts/slideLayout3.xml"/><Relationship Id="rId2" Type="http://schemas.openxmlformats.org/officeDocument/2006/relationships/hyperlink" Target="https://confluence.egi.eu/display/EOSC/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indico.egi.eu/indico/event/3548/timetable/#20180109" TargetMode="Externa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43608" y="1844824"/>
            <a:ext cx="7488832" cy="720080"/>
          </a:xfrm>
        </p:spPr>
        <p:txBody>
          <a:bodyPr>
            <a:normAutofit fontScale="90000"/>
          </a:bodyPr>
          <a:lstStyle/>
          <a:p>
            <a:r>
              <a:rPr lang="en-GB" sz="4000" dirty="0"/>
              <a:t>EOSC-hub</a:t>
            </a:r>
            <a:br>
              <a:rPr lang="en-GB" sz="4000" dirty="0"/>
            </a:br>
            <a:r>
              <a:rPr lang="en-US" sz="3100" b="0" dirty="0"/>
              <a:t>WP10 Technical Coordination</a:t>
            </a:r>
            <a:r>
              <a:rPr lang="en-US" sz="3100" b="0" dirty="0"/>
              <a:t/>
            </a:r>
            <a:br>
              <a:rPr lang="en-US" sz="3100" b="0" dirty="0"/>
            </a:br>
            <a:r>
              <a:rPr lang="en-US" sz="3100" b="0" dirty="0"/>
              <a:t/>
            </a:r>
            <a:br>
              <a:rPr lang="en-US" sz="3100" b="0" dirty="0"/>
            </a:br>
            <a:r>
              <a:rPr lang="en-US" sz="2700" b="0" i="1" dirty="0" err="1" smtClean="0"/>
              <a:t>Giacinto</a:t>
            </a:r>
            <a:r>
              <a:rPr lang="en-US" sz="2700" b="0" i="1" dirty="0" smtClean="0"/>
              <a:t> </a:t>
            </a:r>
            <a:r>
              <a:rPr lang="en-US" sz="2700" b="0" i="1" dirty="0" err="1" smtClean="0"/>
              <a:t>Donvito</a:t>
            </a:r>
            <a:r>
              <a:rPr lang="en-US" sz="2700" b="0" i="1" dirty="0" smtClean="0"/>
              <a:t> (INFN)</a:t>
            </a:r>
            <a:r>
              <a:rPr lang="en-US" sz="2700" b="0" i="1" dirty="0"/>
              <a:t/>
            </a:r>
            <a:br>
              <a:rPr lang="en-US" sz="2700" b="0" i="1" dirty="0"/>
            </a:br>
            <a:r>
              <a:rPr lang="en-US" sz="2700" b="0" i="1" dirty="0" smtClean="0"/>
              <a:t>WP10 Leader and TC</a:t>
            </a:r>
            <a:endParaRPr lang="en-GB" sz="2700" i="1" dirty="0"/>
          </a:p>
        </p:txBody>
      </p:sp>
      <p:sp>
        <p:nvSpPr>
          <p:cNvPr id="3" name="Sottotitolo 2"/>
          <p:cNvSpPr>
            <a:spLocks noGrp="1"/>
          </p:cNvSpPr>
          <p:nvPr>
            <p:ph type="subTitle" idx="1"/>
          </p:nvPr>
        </p:nvSpPr>
        <p:spPr>
          <a:xfrm>
            <a:off x="467544" y="4987280"/>
            <a:ext cx="8352928" cy="601960"/>
          </a:xfrm>
        </p:spPr>
        <p:txBody>
          <a:bodyPr/>
          <a:lstStyle/>
          <a:p>
            <a:pPr algn="ctr"/>
            <a:r>
              <a:rPr lang="en-GB" sz="1800" dirty="0" smtClean="0">
                <a:solidFill>
                  <a:schemeClr val="accent6">
                    <a:lumMod val="10000"/>
                  </a:schemeClr>
                </a:solidFill>
              </a:rPr>
              <a:t>9 January 2018</a:t>
            </a:r>
            <a:endParaRPr lang="en-GB" sz="1800" dirty="0">
              <a:solidFill>
                <a:schemeClr val="accent6">
                  <a:lumMod val="10000"/>
                </a:schemeClr>
              </a:solidFill>
            </a:endParaRPr>
          </a:p>
        </p:txBody>
      </p:sp>
    </p:spTree>
    <p:extLst>
      <p:ext uri="{BB962C8B-B14F-4D97-AF65-F5344CB8AC3E}">
        <p14:creationId xmlns:p14="http://schemas.microsoft.com/office/powerpoint/2010/main" val="1833926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CCB71A-EF64-44D3-9AD8-4103EF8B2634}"/>
              </a:ext>
            </a:extLst>
          </p:cNvPr>
          <p:cNvSpPr>
            <a:spLocks noGrp="1"/>
          </p:cNvSpPr>
          <p:nvPr>
            <p:ph type="title"/>
          </p:nvPr>
        </p:nvSpPr>
        <p:spPr>
          <a:xfrm>
            <a:off x="323528" y="476672"/>
            <a:ext cx="7992888" cy="576064"/>
          </a:xfrm>
        </p:spPr>
        <p:txBody>
          <a:bodyPr/>
          <a:lstStyle/>
          <a:p>
            <a:r>
              <a:rPr lang="en-US" dirty="0"/>
              <a:t>EOSC-hub/</a:t>
            </a:r>
            <a:r>
              <a:rPr lang="en-US" dirty="0" err="1"/>
              <a:t>OpenAIRE</a:t>
            </a:r>
            <a:r>
              <a:rPr lang="en-US" dirty="0"/>
              <a:t> Advance Collaboration</a:t>
            </a:r>
          </a:p>
        </p:txBody>
      </p:sp>
      <p:sp>
        <p:nvSpPr>
          <p:cNvPr id="3" name="Slide Number Placeholder 2">
            <a:extLst>
              <a:ext uri="{FF2B5EF4-FFF2-40B4-BE49-F238E27FC236}">
                <a16:creationId xmlns="" xmlns:a16="http://schemas.microsoft.com/office/drawing/2014/main" id="{93A90F1A-0B5E-4A21-B2DC-41A5408F90A6}"/>
              </a:ext>
            </a:extLst>
          </p:cNvPr>
          <p:cNvSpPr>
            <a:spLocks noGrp="1"/>
          </p:cNvSpPr>
          <p:nvPr>
            <p:ph type="sldNum" sz="quarter" idx="12"/>
          </p:nvPr>
        </p:nvSpPr>
        <p:spPr/>
        <p:txBody>
          <a:bodyPr/>
          <a:lstStyle/>
          <a:p>
            <a:fld id="{B6F15528-21DE-4FAA-801E-634DDDAF4B2B}" type="slidenum">
              <a:rPr lang="en-US" smtClean="0"/>
              <a:pPr/>
              <a:t>10</a:t>
            </a:fld>
            <a:endParaRPr lang="en-US" dirty="0"/>
          </a:p>
        </p:txBody>
      </p:sp>
      <p:sp>
        <p:nvSpPr>
          <p:cNvPr id="4" name="Date Placeholder 3">
            <a:extLst>
              <a:ext uri="{FF2B5EF4-FFF2-40B4-BE49-F238E27FC236}">
                <a16:creationId xmlns="" xmlns:a16="http://schemas.microsoft.com/office/drawing/2014/main" id="{A9DAA1D3-BC0A-410F-BAE0-52E3B5F097EB}"/>
              </a:ext>
            </a:extLst>
          </p:cNvPr>
          <p:cNvSpPr>
            <a:spLocks noGrp="1"/>
          </p:cNvSpPr>
          <p:nvPr>
            <p:ph type="dt" sz="half" idx="10"/>
          </p:nvPr>
        </p:nvSpPr>
        <p:spPr/>
        <p:txBody>
          <a:bodyPr/>
          <a:lstStyle/>
          <a:p>
            <a:fld id="{F57D073D-AD4F-42E4-93AD-D675EE316741}" type="datetime1">
              <a:rPr lang="en-US" smtClean="0"/>
              <a:t>1/5/18</a:t>
            </a:fld>
            <a:endParaRPr lang="en-US" dirty="0"/>
          </a:p>
        </p:txBody>
      </p:sp>
      <p:sp>
        <p:nvSpPr>
          <p:cNvPr id="5" name="Content Placeholder 4">
            <a:extLst>
              <a:ext uri="{FF2B5EF4-FFF2-40B4-BE49-F238E27FC236}">
                <a16:creationId xmlns="" xmlns:a16="http://schemas.microsoft.com/office/drawing/2014/main" id="{A5724814-875B-4440-BC36-6C8066894566}"/>
              </a:ext>
            </a:extLst>
          </p:cNvPr>
          <p:cNvSpPr txBox="1">
            <a:spLocks/>
          </p:cNvSpPr>
          <p:nvPr/>
        </p:nvSpPr>
        <p:spPr>
          <a:xfrm>
            <a:off x="395536" y="980728"/>
            <a:ext cx="8435280" cy="532859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t>Agreement between the 2 projects</a:t>
            </a:r>
          </a:p>
          <a:p>
            <a:pPr lvl="1"/>
            <a:r>
              <a:rPr lang="en-US" sz="2400" dirty="0"/>
              <a:t>Planned to be signed by March 2018</a:t>
            </a:r>
          </a:p>
          <a:p>
            <a:r>
              <a:rPr lang="en-US" sz="2800" dirty="0"/>
              <a:t>Draft agreement presented to EC</a:t>
            </a:r>
          </a:p>
          <a:p>
            <a:pPr lvl="1"/>
            <a:r>
              <a:rPr lang="en-US" sz="2400" dirty="0">
                <a:hlinkClick r:id="rId2"/>
              </a:rPr>
              <a:t>https://indico.egi.eu/indico/event/3511/contribution/2</a:t>
            </a:r>
            <a:endParaRPr lang="en-US" sz="2400" dirty="0"/>
          </a:p>
          <a:p>
            <a:r>
              <a:rPr lang="en-US" sz="2800" dirty="0"/>
              <a:t>WP Leaders have to:</a:t>
            </a:r>
          </a:p>
          <a:p>
            <a:pPr lvl="1"/>
            <a:r>
              <a:rPr lang="en-US" sz="2400" dirty="0"/>
              <a:t>Read the agreement</a:t>
            </a:r>
          </a:p>
          <a:p>
            <a:pPr lvl="1"/>
            <a:r>
              <a:rPr lang="en-US" sz="2400" dirty="0"/>
              <a:t>Assess the impact on their WPs (in particular WP5, WP6, WP7 and WP8)</a:t>
            </a:r>
          </a:p>
          <a:p>
            <a:pPr lvl="2"/>
            <a:r>
              <a:rPr lang="en-US" dirty="0"/>
              <a:t>Suggest changes and collect input for the </a:t>
            </a:r>
            <a:r>
              <a:rPr lang="en-US" dirty="0">
                <a:hlinkClick r:id="rId3"/>
              </a:rPr>
              <a:t>Technical Coordination and Training plenary session</a:t>
            </a:r>
            <a:r>
              <a:rPr lang="en-US" dirty="0"/>
              <a:t> (Thu the 11</a:t>
            </a:r>
            <a:r>
              <a:rPr lang="en-US" baseline="30000" dirty="0"/>
              <a:t>th</a:t>
            </a:r>
            <a:r>
              <a:rPr lang="en-US" dirty="0"/>
              <a:t> of Jan 13:30)</a:t>
            </a:r>
          </a:p>
          <a:p>
            <a:pPr lvl="1"/>
            <a:r>
              <a:rPr lang="en-US" sz="2400" dirty="0"/>
              <a:t>Define the WP Work Plan accordingly</a:t>
            </a:r>
          </a:p>
          <a:p>
            <a:endParaRPr lang="en-US" sz="2800" dirty="0"/>
          </a:p>
        </p:txBody>
      </p:sp>
    </p:spTree>
    <p:extLst>
      <p:ext uri="{BB962C8B-B14F-4D97-AF65-F5344CB8AC3E}">
        <p14:creationId xmlns:p14="http://schemas.microsoft.com/office/powerpoint/2010/main" val="3644134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02BA12-9F94-4919-BF0B-F4757DAEA874}"/>
              </a:ext>
            </a:extLst>
          </p:cNvPr>
          <p:cNvSpPr>
            <a:spLocks noGrp="1"/>
          </p:cNvSpPr>
          <p:nvPr>
            <p:ph type="title"/>
          </p:nvPr>
        </p:nvSpPr>
        <p:spPr>
          <a:xfrm>
            <a:off x="251520" y="476672"/>
            <a:ext cx="5472608" cy="576064"/>
          </a:xfrm>
        </p:spPr>
        <p:txBody>
          <a:bodyPr/>
          <a:lstStyle/>
          <a:p>
            <a:r>
              <a:rPr lang="en-US" dirty="0" smtClean="0"/>
              <a:t>WP10 Tasks and activities</a:t>
            </a:r>
            <a:endParaRPr lang="en-US" dirty="0"/>
          </a:p>
        </p:txBody>
      </p:sp>
      <p:sp>
        <p:nvSpPr>
          <p:cNvPr id="3" name="Slide Number Placeholder 2">
            <a:extLst>
              <a:ext uri="{FF2B5EF4-FFF2-40B4-BE49-F238E27FC236}">
                <a16:creationId xmlns="" xmlns:a16="http://schemas.microsoft.com/office/drawing/2014/main" id="{D383BAF4-E25F-40E3-AF12-69B2BAF16F36}"/>
              </a:ext>
            </a:extLst>
          </p:cNvPr>
          <p:cNvSpPr>
            <a:spLocks noGrp="1"/>
          </p:cNvSpPr>
          <p:nvPr>
            <p:ph type="sldNum" sz="quarter" idx="12"/>
          </p:nvPr>
        </p:nvSpPr>
        <p:spPr/>
        <p:txBody>
          <a:bodyPr/>
          <a:lstStyle/>
          <a:p>
            <a:fld id="{B6F15528-21DE-4FAA-801E-634DDDAF4B2B}" type="slidenum">
              <a:rPr lang="en-US" smtClean="0"/>
              <a:pPr/>
              <a:t>11</a:t>
            </a:fld>
            <a:endParaRPr lang="en-US" dirty="0"/>
          </a:p>
        </p:txBody>
      </p:sp>
      <p:sp>
        <p:nvSpPr>
          <p:cNvPr id="4" name="Date Placeholder 3">
            <a:extLst>
              <a:ext uri="{FF2B5EF4-FFF2-40B4-BE49-F238E27FC236}">
                <a16:creationId xmlns="" xmlns:a16="http://schemas.microsoft.com/office/drawing/2014/main" id="{859B19F6-E1F4-475D-A513-6A92625D794A}"/>
              </a:ext>
            </a:extLst>
          </p:cNvPr>
          <p:cNvSpPr>
            <a:spLocks noGrp="1"/>
          </p:cNvSpPr>
          <p:nvPr>
            <p:ph type="dt" sz="half" idx="10"/>
          </p:nvPr>
        </p:nvSpPr>
        <p:spPr/>
        <p:txBody>
          <a:bodyPr/>
          <a:lstStyle/>
          <a:p>
            <a:fld id="{15471B34-3C3D-4995-9A3D-80340DDF3617}" type="datetime1">
              <a:rPr lang="en-US" smtClean="0"/>
              <a:t>1/7/18</a:t>
            </a:fld>
            <a:endParaRPr lang="en-US" dirty="0"/>
          </a:p>
        </p:txBody>
      </p:sp>
      <p:sp>
        <p:nvSpPr>
          <p:cNvPr id="5" name="Content Placeholder 4">
            <a:extLst>
              <a:ext uri="{FF2B5EF4-FFF2-40B4-BE49-F238E27FC236}">
                <a16:creationId xmlns="" xmlns:a16="http://schemas.microsoft.com/office/drawing/2014/main" id="{40539FC1-E5D8-4C0A-9B27-3AF3C5EE0573}"/>
              </a:ext>
            </a:extLst>
          </p:cNvPr>
          <p:cNvSpPr txBox="1">
            <a:spLocks/>
          </p:cNvSpPr>
          <p:nvPr/>
        </p:nvSpPr>
        <p:spPr>
          <a:xfrm>
            <a:off x="395536" y="1124744"/>
            <a:ext cx="8435280" cy="496855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400" b="1" dirty="0" smtClean="0"/>
              <a:t>T10.1 </a:t>
            </a:r>
            <a:r>
              <a:rPr lang="en-GB" sz="2400" b="1" dirty="0"/>
              <a:t>Technical Roadmap </a:t>
            </a:r>
            <a:r>
              <a:rPr lang="en-GB" sz="2400" dirty="0"/>
              <a:t>(Lead: INFN; Participants: CYFRONET, CSIC, KIT, </a:t>
            </a:r>
            <a:r>
              <a:rPr lang="en-GB" sz="2400" dirty="0" err="1"/>
              <a:t>SURFsara</a:t>
            </a:r>
            <a:r>
              <a:rPr lang="en-GB" sz="2400" dirty="0"/>
              <a:t>) </a:t>
            </a:r>
            <a:r>
              <a:rPr lang="en-US" sz="2400" dirty="0" smtClean="0"/>
              <a:t>-&gt; </a:t>
            </a:r>
            <a:r>
              <a:rPr lang="en-US" sz="2400" b="1" i="1" dirty="0" err="1" smtClean="0"/>
              <a:t>Giacinto</a:t>
            </a:r>
            <a:r>
              <a:rPr lang="en-US" sz="2400" b="1" i="1" dirty="0" smtClean="0"/>
              <a:t> </a:t>
            </a:r>
            <a:r>
              <a:rPr lang="en-US" sz="2400" b="1" i="1" dirty="0" err="1" smtClean="0"/>
              <a:t>Donvito</a:t>
            </a:r>
            <a:endParaRPr lang="en-US" sz="2400" b="1" i="1" dirty="0" smtClean="0"/>
          </a:p>
          <a:p>
            <a:r>
              <a:rPr lang="en-GB" sz="2400" b="1" dirty="0"/>
              <a:t>T10.2 Service Catalogue Technical Evolution </a:t>
            </a:r>
            <a:r>
              <a:rPr lang="en-GB" sz="2400" dirty="0"/>
              <a:t>(Lead: </a:t>
            </a:r>
            <a:r>
              <a:rPr lang="en-GB" sz="2400" dirty="0" err="1"/>
              <a:t>SURFsara</a:t>
            </a:r>
            <a:r>
              <a:rPr lang="en-GB" sz="2400" dirty="0"/>
              <a:t>; Participants: </a:t>
            </a:r>
            <a:r>
              <a:rPr lang="en-GB" sz="2400" dirty="0" err="1"/>
              <a:t>EGI.eu</a:t>
            </a:r>
            <a:r>
              <a:rPr lang="en-GB" sz="2400" dirty="0"/>
              <a:t>, INFN</a:t>
            </a:r>
            <a:r>
              <a:rPr lang="en-GB" sz="2400" dirty="0"/>
              <a:t>)  -&gt; </a:t>
            </a:r>
            <a:r>
              <a:rPr lang="en-GB" sz="2400" b="1" i="1" dirty="0" smtClean="0"/>
              <a:t>Mark van de Sanden</a:t>
            </a:r>
            <a:endParaRPr lang="it-IT" sz="2400" b="1" i="1" dirty="0"/>
          </a:p>
          <a:p>
            <a:r>
              <a:rPr lang="en-GB" sz="2400" b="1" dirty="0"/>
              <a:t>T10.3 Community Requirement Analysis and Technical support </a:t>
            </a:r>
            <a:r>
              <a:rPr lang="en-GB" sz="2400" dirty="0"/>
              <a:t>(Lead: </a:t>
            </a:r>
            <a:r>
              <a:rPr lang="en-GB" sz="2400" dirty="0" err="1"/>
              <a:t>EGI.eu</a:t>
            </a:r>
            <a:r>
              <a:rPr lang="en-GB" sz="2400" dirty="0"/>
              <a:t>; Participants: CYFRONET, CCFE, CINECA, CSIC, INFN, </a:t>
            </a:r>
            <a:r>
              <a:rPr lang="en-GB" sz="2400" dirty="0" err="1"/>
              <a:t>SURFsara</a:t>
            </a:r>
            <a:r>
              <a:rPr lang="en-GB" sz="2400" dirty="0"/>
              <a:t>) </a:t>
            </a:r>
            <a:r>
              <a:rPr lang="it-IT" sz="2400" dirty="0"/>
              <a:t> </a:t>
            </a:r>
            <a:r>
              <a:rPr lang="it-IT" sz="2400" dirty="0" smtClean="0"/>
              <a:t>-&gt; </a:t>
            </a:r>
            <a:r>
              <a:rPr lang="it-IT" sz="2400" b="1" i="1" dirty="0" smtClean="0"/>
              <a:t>Diego Scardaci </a:t>
            </a:r>
          </a:p>
          <a:p>
            <a:r>
              <a:rPr lang="en-GB" sz="2400" b="1" dirty="0"/>
              <a:t>T10.4 Common service building requirements and gap analysis </a:t>
            </a:r>
            <a:r>
              <a:rPr lang="en-GB" sz="2400" dirty="0"/>
              <a:t>(Lead: CSIC; Participants: </a:t>
            </a:r>
            <a:r>
              <a:rPr lang="en-GB" sz="2400" dirty="0" err="1"/>
              <a:t>Cyfronet</a:t>
            </a:r>
            <a:r>
              <a:rPr lang="en-GB" sz="2400" dirty="0"/>
              <a:t>, </a:t>
            </a:r>
            <a:r>
              <a:rPr lang="en-GB" sz="2400" dirty="0" err="1"/>
              <a:t>EGI.eu</a:t>
            </a:r>
            <a:r>
              <a:rPr lang="en-GB" sz="2400" dirty="0"/>
              <a:t>, INFN, </a:t>
            </a:r>
            <a:r>
              <a:rPr lang="en-GB" sz="2400" dirty="0" err="1"/>
              <a:t>SURFsara</a:t>
            </a:r>
            <a:r>
              <a:rPr lang="en-GB" sz="2400" dirty="0"/>
              <a:t>) </a:t>
            </a:r>
            <a:r>
              <a:rPr lang="en-GB" sz="2400" dirty="0" smtClean="0"/>
              <a:t>-&gt; </a:t>
            </a:r>
            <a:r>
              <a:rPr lang="en-GB" sz="2400" b="1" i="1" dirty="0" smtClean="0"/>
              <a:t>Pablo </a:t>
            </a:r>
            <a:r>
              <a:rPr lang="en-GB" sz="2400" b="1" i="1" dirty="0" err="1" smtClean="0"/>
              <a:t>Orviz</a:t>
            </a:r>
            <a:endParaRPr lang="en-GB" sz="2400" b="1" i="1" dirty="0" smtClean="0"/>
          </a:p>
        </p:txBody>
      </p:sp>
    </p:spTree>
    <p:extLst>
      <p:ext uri="{BB962C8B-B14F-4D97-AF65-F5344CB8AC3E}">
        <p14:creationId xmlns:p14="http://schemas.microsoft.com/office/powerpoint/2010/main" val="2999078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02BA12-9F94-4919-BF0B-F4757DAEA874}"/>
              </a:ext>
            </a:extLst>
          </p:cNvPr>
          <p:cNvSpPr>
            <a:spLocks noGrp="1"/>
          </p:cNvSpPr>
          <p:nvPr>
            <p:ph type="title"/>
          </p:nvPr>
        </p:nvSpPr>
        <p:spPr>
          <a:xfrm>
            <a:off x="251520" y="476672"/>
            <a:ext cx="6336704" cy="576064"/>
          </a:xfrm>
        </p:spPr>
        <p:txBody>
          <a:bodyPr/>
          <a:lstStyle/>
          <a:p>
            <a:r>
              <a:rPr lang="en-US" dirty="0" smtClean="0"/>
              <a:t>WP10 Tasks </a:t>
            </a:r>
            <a:r>
              <a:rPr lang="en-US" smtClean="0"/>
              <a:t>and activities: Task 10.1</a:t>
            </a:r>
            <a:endParaRPr lang="en-US" dirty="0"/>
          </a:p>
        </p:txBody>
      </p:sp>
      <p:sp>
        <p:nvSpPr>
          <p:cNvPr id="3" name="Slide Number Placeholder 2">
            <a:extLst>
              <a:ext uri="{FF2B5EF4-FFF2-40B4-BE49-F238E27FC236}">
                <a16:creationId xmlns="" xmlns:a16="http://schemas.microsoft.com/office/drawing/2014/main" id="{D383BAF4-E25F-40E3-AF12-69B2BAF16F36}"/>
              </a:ext>
            </a:extLst>
          </p:cNvPr>
          <p:cNvSpPr>
            <a:spLocks noGrp="1"/>
          </p:cNvSpPr>
          <p:nvPr>
            <p:ph type="sldNum" sz="quarter" idx="12"/>
          </p:nvPr>
        </p:nvSpPr>
        <p:spPr/>
        <p:txBody>
          <a:bodyPr/>
          <a:lstStyle/>
          <a:p>
            <a:fld id="{B6F15528-21DE-4FAA-801E-634DDDAF4B2B}" type="slidenum">
              <a:rPr lang="en-US" smtClean="0"/>
              <a:pPr/>
              <a:t>12</a:t>
            </a:fld>
            <a:endParaRPr lang="en-US" dirty="0"/>
          </a:p>
        </p:txBody>
      </p:sp>
      <p:sp>
        <p:nvSpPr>
          <p:cNvPr id="4" name="Date Placeholder 3">
            <a:extLst>
              <a:ext uri="{FF2B5EF4-FFF2-40B4-BE49-F238E27FC236}">
                <a16:creationId xmlns="" xmlns:a16="http://schemas.microsoft.com/office/drawing/2014/main" id="{859B19F6-E1F4-475D-A513-6A92625D794A}"/>
              </a:ext>
            </a:extLst>
          </p:cNvPr>
          <p:cNvSpPr>
            <a:spLocks noGrp="1"/>
          </p:cNvSpPr>
          <p:nvPr>
            <p:ph type="dt" sz="half" idx="10"/>
          </p:nvPr>
        </p:nvSpPr>
        <p:spPr/>
        <p:txBody>
          <a:bodyPr/>
          <a:lstStyle/>
          <a:p>
            <a:fld id="{15471B34-3C3D-4995-9A3D-80340DDF3617}" type="datetime1">
              <a:rPr lang="en-US" smtClean="0"/>
              <a:t>1/7/18</a:t>
            </a:fld>
            <a:endParaRPr lang="en-US" dirty="0"/>
          </a:p>
        </p:txBody>
      </p:sp>
      <p:sp>
        <p:nvSpPr>
          <p:cNvPr id="5" name="Content Placeholder 4">
            <a:extLst>
              <a:ext uri="{FF2B5EF4-FFF2-40B4-BE49-F238E27FC236}">
                <a16:creationId xmlns="" xmlns:a16="http://schemas.microsoft.com/office/drawing/2014/main" id="{40539FC1-E5D8-4C0A-9B27-3AF3C5EE0573}"/>
              </a:ext>
            </a:extLst>
          </p:cNvPr>
          <p:cNvSpPr txBox="1">
            <a:spLocks/>
          </p:cNvSpPr>
          <p:nvPr/>
        </p:nvSpPr>
        <p:spPr>
          <a:xfrm>
            <a:off x="251520" y="980728"/>
            <a:ext cx="8640960" cy="5112567"/>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400" b="1" dirty="0" smtClean="0"/>
              <a:t>T10.1 Technical Roadmap </a:t>
            </a:r>
          </a:p>
          <a:p>
            <a:pPr lvl="1"/>
            <a:r>
              <a:rPr lang="en-GB" sz="2000" b="1" i="1" dirty="0" smtClean="0"/>
              <a:t>Definition, maintenance and enforcement of the technical roadmap</a:t>
            </a:r>
          </a:p>
          <a:p>
            <a:pPr lvl="2"/>
            <a:r>
              <a:rPr lang="en-GB" sz="1500" dirty="0" smtClean="0"/>
              <a:t>This activity will leverage the expertise of the Technology Committee members to scout new or emerging technologies, architectures and services. Input and requirements will be collected also by WP2, WP3, WP5, WP6, WP7, WP8 and WP9. The Technology Committee will analyse and prioritise requirements, and propose changes for AMB / PMB approval. Requests that imply major changes to the service portfolio will be evaluated together with T2.2.</a:t>
            </a:r>
          </a:p>
          <a:p>
            <a:pPr lvl="1"/>
            <a:r>
              <a:rPr lang="en-GB" altLang="it-IT" sz="2000" b="1" i="1" dirty="0" smtClean="0"/>
              <a:t>Service Architecture </a:t>
            </a:r>
          </a:p>
          <a:p>
            <a:pPr lvl="2"/>
            <a:r>
              <a:rPr lang="en-GB" altLang="it-IT" sz="1500" dirty="0" smtClean="0">
                <a:latin typeface="Arial" charset="0"/>
              </a:rPr>
              <a:t>This task is responsible for defining and maintaining the overall service architecture of the services of the EOSC Hub portfolio. </a:t>
            </a:r>
          </a:p>
          <a:p>
            <a:pPr lvl="2"/>
            <a:r>
              <a:rPr lang="en-GB" altLang="it-IT" sz="1500" dirty="0" smtClean="0">
                <a:latin typeface="Arial" charset="0"/>
              </a:rPr>
              <a:t>The architecture will be comprehensive to include all service categories: Common, Thematic, Collaborative and Federation, and will take into account dependencies and interfaces among the services and service components.</a:t>
            </a:r>
            <a:endParaRPr lang="en-GB" altLang="it-IT" sz="1500" b="1" i="1" dirty="0" smtClean="0"/>
          </a:p>
          <a:p>
            <a:pPr lvl="1"/>
            <a:r>
              <a:rPr lang="en-GB" altLang="it-IT" sz="2000" b="1" i="1" dirty="0" smtClean="0"/>
              <a:t>Technical Service Evolution</a:t>
            </a:r>
          </a:p>
          <a:p>
            <a:pPr lvl="2"/>
            <a:r>
              <a:rPr lang="en-GB" altLang="it-IT" sz="1500" dirty="0"/>
              <a:t>This second activity will ensure that the roadmap for the evolution of each service is coherent with the overarching technical plans and will promote technical convergence of tools coming from WP5 and WP6 (Federation and Common Services), WP7 (Thematic Services), WP8 (Competence Centres) and WP9 pilots (Joint Digital Innovation Hub). Output:</a:t>
            </a:r>
          </a:p>
          <a:p>
            <a:pPr lvl="3"/>
            <a:r>
              <a:rPr lang="en-GB" altLang="it-IT" sz="1400" dirty="0"/>
              <a:t>Two technical roadmaps [M12 and M24], with updates when necessary.</a:t>
            </a:r>
          </a:p>
          <a:p>
            <a:pPr lvl="3"/>
            <a:r>
              <a:rPr lang="en-GB" altLang="it-IT" sz="1400" dirty="0"/>
              <a:t>Contributions to standard bodies or to external technology providers.</a:t>
            </a:r>
          </a:p>
          <a:p>
            <a:pPr lvl="2"/>
            <a:endParaRPr lang="en-GB" altLang="it-IT" sz="1600" b="1" i="1" dirty="0" smtClean="0"/>
          </a:p>
        </p:txBody>
      </p:sp>
    </p:spTree>
    <p:extLst>
      <p:ext uri="{BB962C8B-B14F-4D97-AF65-F5344CB8AC3E}">
        <p14:creationId xmlns:p14="http://schemas.microsoft.com/office/powerpoint/2010/main" val="2125873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02BA12-9F94-4919-BF0B-F4757DAEA874}"/>
              </a:ext>
            </a:extLst>
          </p:cNvPr>
          <p:cNvSpPr>
            <a:spLocks noGrp="1"/>
          </p:cNvSpPr>
          <p:nvPr>
            <p:ph type="title"/>
          </p:nvPr>
        </p:nvSpPr>
        <p:spPr>
          <a:xfrm>
            <a:off x="251520" y="476672"/>
            <a:ext cx="6336704" cy="576064"/>
          </a:xfrm>
        </p:spPr>
        <p:txBody>
          <a:bodyPr/>
          <a:lstStyle/>
          <a:p>
            <a:r>
              <a:rPr lang="en-US" dirty="0" smtClean="0"/>
              <a:t>WP10 Tasks and activities: Task 10.2</a:t>
            </a:r>
            <a:endParaRPr lang="en-US" dirty="0"/>
          </a:p>
        </p:txBody>
      </p:sp>
      <p:sp>
        <p:nvSpPr>
          <p:cNvPr id="3" name="Slide Number Placeholder 2">
            <a:extLst>
              <a:ext uri="{FF2B5EF4-FFF2-40B4-BE49-F238E27FC236}">
                <a16:creationId xmlns="" xmlns:a16="http://schemas.microsoft.com/office/drawing/2014/main" id="{D383BAF4-E25F-40E3-AF12-69B2BAF16F36}"/>
              </a:ext>
            </a:extLst>
          </p:cNvPr>
          <p:cNvSpPr>
            <a:spLocks noGrp="1"/>
          </p:cNvSpPr>
          <p:nvPr>
            <p:ph type="sldNum" sz="quarter" idx="12"/>
          </p:nvPr>
        </p:nvSpPr>
        <p:spPr/>
        <p:txBody>
          <a:bodyPr/>
          <a:lstStyle/>
          <a:p>
            <a:fld id="{B6F15528-21DE-4FAA-801E-634DDDAF4B2B}" type="slidenum">
              <a:rPr lang="en-US" smtClean="0"/>
              <a:pPr/>
              <a:t>13</a:t>
            </a:fld>
            <a:endParaRPr lang="en-US" dirty="0"/>
          </a:p>
        </p:txBody>
      </p:sp>
      <p:sp>
        <p:nvSpPr>
          <p:cNvPr id="4" name="Date Placeholder 3">
            <a:extLst>
              <a:ext uri="{FF2B5EF4-FFF2-40B4-BE49-F238E27FC236}">
                <a16:creationId xmlns="" xmlns:a16="http://schemas.microsoft.com/office/drawing/2014/main" id="{859B19F6-E1F4-475D-A513-6A92625D794A}"/>
              </a:ext>
            </a:extLst>
          </p:cNvPr>
          <p:cNvSpPr>
            <a:spLocks noGrp="1"/>
          </p:cNvSpPr>
          <p:nvPr>
            <p:ph type="dt" sz="half" idx="10"/>
          </p:nvPr>
        </p:nvSpPr>
        <p:spPr/>
        <p:txBody>
          <a:bodyPr/>
          <a:lstStyle/>
          <a:p>
            <a:fld id="{15471B34-3C3D-4995-9A3D-80340DDF3617}" type="datetime1">
              <a:rPr lang="en-US" smtClean="0"/>
              <a:t>1/7/18</a:t>
            </a:fld>
            <a:endParaRPr lang="en-US" dirty="0"/>
          </a:p>
        </p:txBody>
      </p:sp>
      <p:sp>
        <p:nvSpPr>
          <p:cNvPr id="5" name="Content Placeholder 4">
            <a:extLst>
              <a:ext uri="{FF2B5EF4-FFF2-40B4-BE49-F238E27FC236}">
                <a16:creationId xmlns="" xmlns:a16="http://schemas.microsoft.com/office/drawing/2014/main" id="{40539FC1-E5D8-4C0A-9B27-3AF3C5EE0573}"/>
              </a:ext>
            </a:extLst>
          </p:cNvPr>
          <p:cNvSpPr txBox="1">
            <a:spLocks/>
          </p:cNvSpPr>
          <p:nvPr/>
        </p:nvSpPr>
        <p:spPr>
          <a:xfrm>
            <a:off x="251520" y="980728"/>
            <a:ext cx="8640960" cy="5112567"/>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400" b="1" dirty="0"/>
              <a:t>T10.2 Service Catalogue Technical Evolution </a:t>
            </a:r>
            <a:endParaRPr lang="en-GB" sz="2400" b="1" dirty="0" smtClean="0"/>
          </a:p>
          <a:p>
            <a:pPr lvl="1"/>
            <a:r>
              <a:rPr lang="en-GB" sz="1800" dirty="0"/>
              <a:t>This task will define the project's Rules of Engagement (</a:t>
            </a:r>
            <a:r>
              <a:rPr lang="en-GB" sz="1800" dirty="0" err="1"/>
              <a:t>RoE</a:t>
            </a:r>
            <a:r>
              <a:rPr lang="en-GB" sz="1800" dirty="0"/>
              <a:t>), including guidelines, policies and procedures to assess conformance of services to the </a:t>
            </a:r>
            <a:r>
              <a:rPr lang="en-GB" sz="1800" dirty="0" err="1"/>
              <a:t>RoE</a:t>
            </a:r>
            <a:r>
              <a:rPr lang="en-GB" sz="1800" dirty="0"/>
              <a:t> and to the FAIR principles. Compliance to the </a:t>
            </a:r>
            <a:r>
              <a:rPr lang="en-GB" sz="1800" dirty="0" err="1"/>
              <a:t>RoE</a:t>
            </a:r>
            <a:r>
              <a:rPr lang="en-GB" sz="1800" dirty="0"/>
              <a:t> will be used to brand services in the project as trustworthy and interoperable. The main goals of this task are to define these guidelines and policies, define appropriate procedures to assess the conformance of the candidate services to the </a:t>
            </a:r>
            <a:r>
              <a:rPr lang="en-GB" sz="1800" dirty="0" err="1"/>
              <a:t>RoE</a:t>
            </a:r>
            <a:r>
              <a:rPr lang="en-GB" sz="1800" dirty="0"/>
              <a:t> and to the FAIR principles and perform the assessment.</a:t>
            </a:r>
          </a:p>
          <a:p>
            <a:pPr lvl="1"/>
            <a:r>
              <a:rPr lang="en-GB" sz="1800" dirty="0"/>
              <a:t>This activity will monitor the evolution of reference standards (and contribute where relevant) and track the evolution of the main software technologies in the Open Source communities. The task will also evaluate external technologies and software stacks that could be included into the Services Catalogue. Output:</a:t>
            </a:r>
          </a:p>
          <a:p>
            <a:pPr lvl="1"/>
            <a:r>
              <a:rPr lang="en-GB" sz="1800" dirty="0"/>
              <a:t>The standards roadmap ensuring service interoperability across different services of the EOSC Hub [1] portfolio;</a:t>
            </a:r>
          </a:p>
          <a:p>
            <a:pPr lvl="1"/>
            <a:r>
              <a:rPr lang="en-GB" sz="1800" dirty="0"/>
              <a:t>The project Rules of Engagement (</a:t>
            </a:r>
            <a:r>
              <a:rPr lang="en-GB" sz="1800" dirty="0" err="1"/>
              <a:t>RoE</a:t>
            </a:r>
            <a:r>
              <a:rPr lang="en-GB" sz="1800" dirty="0"/>
              <a:t>);</a:t>
            </a:r>
          </a:p>
          <a:p>
            <a:pPr lvl="1"/>
            <a:r>
              <a:rPr lang="en-GB" sz="1800" dirty="0"/>
              <a:t>Evaluation reports about candidate services/software components;</a:t>
            </a:r>
          </a:p>
          <a:p>
            <a:pPr lvl="1"/>
            <a:r>
              <a:rPr lang="en-GB" sz="1800" dirty="0"/>
              <a:t>Recommendations on product or software stacks to support services </a:t>
            </a:r>
          </a:p>
        </p:txBody>
      </p:sp>
    </p:spTree>
    <p:extLst>
      <p:ext uri="{BB962C8B-B14F-4D97-AF65-F5344CB8AC3E}">
        <p14:creationId xmlns:p14="http://schemas.microsoft.com/office/powerpoint/2010/main" val="1001484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02BA12-9F94-4919-BF0B-F4757DAEA874}"/>
              </a:ext>
            </a:extLst>
          </p:cNvPr>
          <p:cNvSpPr>
            <a:spLocks noGrp="1"/>
          </p:cNvSpPr>
          <p:nvPr>
            <p:ph type="title"/>
          </p:nvPr>
        </p:nvSpPr>
        <p:spPr>
          <a:xfrm>
            <a:off x="251520" y="476672"/>
            <a:ext cx="6336704" cy="576064"/>
          </a:xfrm>
        </p:spPr>
        <p:txBody>
          <a:bodyPr/>
          <a:lstStyle/>
          <a:p>
            <a:r>
              <a:rPr lang="en-US" dirty="0" smtClean="0"/>
              <a:t>WP10 Tasks and activities: Task 10.3</a:t>
            </a:r>
            <a:endParaRPr lang="en-US" dirty="0"/>
          </a:p>
        </p:txBody>
      </p:sp>
      <p:sp>
        <p:nvSpPr>
          <p:cNvPr id="3" name="Slide Number Placeholder 2">
            <a:extLst>
              <a:ext uri="{FF2B5EF4-FFF2-40B4-BE49-F238E27FC236}">
                <a16:creationId xmlns="" xmlns:a16="http://schemas.microsoft.com/office/drawing/2014/main" id="{D383BAF4-E25F-40E3-AF12-69B2BAF16F36}"/>
              </a:ext>
            </a:extLst>
          </p:cNvPr>
          <p:cNvSpPr>
            <a:spLocks noGrp="1"/>
          </p:cNvSpPr>
          <p:nvPr>
            <p:ph type="sldNum" sz="quarter" idx="12"/>
          </p:nvPr>
        </p:nvSpPr>
        <p:spPr/>
        <p:txBody>
          <a:bodyPr/>
          <a:lstStyle/>
          <a:p>
            <a:fld id="{B6F15528-21DE-4FAA-801E-634DDDAF4B2B}" type="slidenum">
              <a:rPr lang="en-US" smtClean="0"/>
              <a:pPr/>
              <a:t>14</a:t>
            </a:fld>
            <a:endParaRPr lang="en-US" dirty="0"/>
          </a:p>
        </p:txBody>
      </p:sp>
      <p:sp>
        <p:nvSpPr>
          <p:cNvPr id="4" name="Date Placeholder 3">
            <a:extLst>
              <a:ext uri="{FF2B5EF4-FFF2-40B4-BE49-F238E27FC236}">
                <a16:creationId xmlns="" xmlns:a16="http://schemas.microsoft.com/office/drawing/2014/main" id="{859B19F6-E1F4-475D-A513-6A92625D794A}"/>
              </a:ext>
            </a:extLst>
          </p:cNvPr>
          <p:cNvSpPr>
            <a:spLocks noGrp="1"/>
          </p:cNvSpPr>
          <p:nvPr>
            <p:ph type="dt" sz="half" idx="10"/>
          </p:nvPr>
        </p:nvSpPr>
        <p:spPr/>
        <p:txBody>
          <a:bodyPr/>
          <a:lstStyle/>
          <a:p>
            <a:fld id="{15471B34-3C3D-4995-9A3D-80340DDF3617}" type="datetime1">
              <a:rPr lang="en-US" smtClean="0"/>
              <a:t>1/7/18</a:t>
            </a:fld>
            <a:endParaRPr lang="en-US" dirty="0"/>
          </a:p>
        </p:txBody>
      </p:sp>
      <p:sp>
        <p:nvSpPr>
          <p:cNvPr id="5" name="Content Placeholder 4">
            <a:extLst>
              <a:ext uri="{FF2B5EF4-FFF2-40B4-BE49-F238E27FC236}">
                <a16:creationId xmlns="" xmlns:a16="http://schemas.microsoft.com/office/drawing/2014/main" id="{40539FC1-E5D8-4C0A-9B27-3AF3C5EE0573}"/>
              </a:ext>
            </a:extLst>
          </p:cNvPr>
          <p:cNvSpPr txBox="1">
            <a:spLocks/>
          </p:cNvSpPr>
          <p:nvPr/>
        </p:nvSpPr>
        <p:spPr>
          <a:xfrm>
            <a:off x="251520" y="980728"/>
            <a:ext cx="8640960" cy="5112567"/>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400" b="1" dirty="0" smtClean="0"/>
              <a:t>T10.3 </a:t>
            </a:r>
            <a:r>
              <a:rPr lang="en-GB" sz="2400" b="1" dirty="0"/>
              <a:t>Community Requirement Analysis and Technical support </a:t>
            </a:r>
            <a:endParaRPr lang="en-GB" sz="2400" b="1" dirty="0" smtClean="0"/>
          </a:p>
          <a:p>
            <a:pPr lvl="1"/>
            <a:r>
              <a:rPr lang="en-GB" sz="1800" dirty="0"/>
              <a:t>This task will analyse the requirements collected by the other work packages and provide support to all the user communities engaged before or during the project, including also Thematic Services, Competence Centres and Joint Digital Innovation Hubs, in particular during their starting phase.</a:t>
            </a:r>
          </a:p>
          <a:p>
            <a:pPr lvl="1"/>
            <a:r>
              <a:rPr lang="en-GB" sz="1800" dirty="0"/>
              <a:t>The task will identify appropriate services to satisfy requirements and combine them to define solutions. The team will then support user communities to deploy such solutions in the EOSC-hub infrastructure, identifying the appropriate configuration of the services in collaboration with WP5 and WP6 experts and WP13 service operators/managers. When a complete solution cannot be designed with the existing services in the portfolio, a new service building requirement describing the identified gaps will be created and submitted to T10.4. </a:t>
            </a:r>
          </a:p>
          <a:p>
            <a:pPr lvl="1"/>
            <a:r>
              <a:rPr lang="en-GB" sz="1800" dirty="0"/>
              <a:t>In addition, when a new service will be included in the portfolio, this task will assist the service administrator with the deployment in the infrastructure. This task will also support WP11 contributing to the training programme and the documentation preparation. </a:t>
            </a:r>
          </a:p>
        </p:txBody>
      </p:sp>
    </p:spTree>
    <p:extLst>
      <p:ext uri="{BB962C8B-B14F-4D97-AF65-F5344CB8AC3E}">
        <p14:creationId xmlns:p14="http://schemas.microsoft.com/office/powerpoint/2010/main" val="255456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02BA12-9F94-4919-BF0B-F4757DAEA874}"/>
              </a:ext>
            </a:extLst>
          </p:cNvPr>
          <p:cNvSpPr>
            <a:spLocks noGrp="1"/>
          </p:cNvSpPr>
          <p:nvPr>
            <p:ph type="title"/>
          </p:nvPr>
        </p:nvSpPr>
        <p:spPr>
          <a:xfrm>
            <a:off x="251520" y="476672"/>
            <a:ext cx="6336704" cy="576064"/>
          </a:xfrm>
        </p:spPr>
        <p:txBody>
          <a:bodyPr/>
          <a:lstStyle/>
          <a:p>
            <a:r>
              <a:rPr lang="en-US" dirty="0" smtClean="0"/>
              <a:t>WP10 Tasks and activities: Task 10.4</a:t>
            </a:r>
            <a:endParaRPr lang="en-US" dirty="0"/>
          </a:p>
        </p:txBody>
      </p:sp>
      <p:sp>
        <p:nvSpPr>
          <p:cNvPr id="3" name="Slide Number Placeholder 2">
            <a:extLst>
              <a:ext uri="{FF2B5EF4-FFF2-40B4-BE49-F238E27FC236}">
                <a16:creationId xmlns="" xmlns:a16="http://schemas.microsoft.com/office/drawing/2014/main" id="{D383BAF4-E25F-40E3-AF12-69B2BAF16F36}"/>
              </a:ext>
            </a:extLst>
          </p:cNvPr>
          <p:cNvSpPr>
            <a:spLocks noGrp="1"/>
          </p:cNvSpPr>
          <p:nvPr>
            <p:ph type="sldNum" sz="quarter" idx="12"/>
          </p:nvPr>
        </p:nvSpPr>
        <p:spPr/>
        <p:txBody>
          <a:bodyPr/>
          <a:lstStyle/>
          <a:p>
            <a:fld id="{B6F15528-21DE-4FAA-801E-634DDDAF4B2B}" type="slidenum">
              <a:rPr lang="en-US" smtClean="0"/>
              <a:pPr/>
              <a:t>15</a:t>
            </a:fld>
            <a:endParaRPr lang="en-US" dirty="0"/>
          </a:p>
        </p:txBody>
      </p:sp>
      <p:sp>
        <p:nvSpPr>
          <p:cNvPr id="4" name="Date Placeholder 3">
            <a:extLst>
              <a:ext uri="{FF2B5EF4-FFF2-40B4-BE49-F238E27FC236}">
                <a16:creationId xmlns="" xmlns:a16="http://schemas.microsoft.com/office/drawing/2014/main" id="{859B19F6-E1F4-475D-A513-6A92625D794A}"/>
              </a:ext>
            </a:extLst>
          </p:cNvPr>
          <p:cNvSpPr>
            <a:spLocks noGrp="1"/>
          </p:cNvSpPr>
          <p:nvPr>
            <p:ph type="dt" sz="half" idx="10"/>
          </p:nvPr>
        </p:nvSpPr>
        <p:spPr/>
        <p:txBody>
          <a:bodyPr/>
          <a:lstStyle/>
          <a:p>
            <a:fld id="{15471B34-3C3D-4995-9A3D-80340DDF3617}" type="datetime1">
              <a:rPr lang="en-US" smtClean="0"/>
              <a:t>1/7/18</a:t>
            </a:fld>
            <a:endParaRPr lang="en-US" dirty="0"/>
          </a:p>
        </p:txBody>
      </p:sp>
      <p:sp>
        <p:nvSpPr>
          <p:cNvPr id="5" name="Content Placeholder 4">
            <a:extLst>
              <a:ext uri="{FF2B5EF4-FFF2-40B4-BE49-F238E27FC236}">
                <a16:creationId xmlns="" xmlns:a16="http://schemas.microsoft.com/office/drawing/2014/main" id="{40539FC1-E5D8-4C0A-9B27-3AF3C5EE0573}"/>
              </a:ext>
            </a:extLst>
          </p:cNvPr>
          <p:cNvSpPr txBox="1">
            <a:spLocks/>
          </p:cNvSpPr>
          <p:nvPr/>
        </p:nvSpPr>
        <p:spPr>
          <a:xfrm>
            <a:off x="251520" y="980728"/>
            <a:ext cx="8640960" cy="5112567"/>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400" b="1" dirty="0" smtClean="0"/>
              <a:t>T10.4 </a:t>
            </a:r>
            <a:r>
              <a:rPr lang="en-GB" sz="2400" b="1" dirty="0"/>
              <a:t>Common service building requirements and gap analysis </a:t>
            </a:r>
            <a:endParaRPr lang="en-GB" sz="2400" b="1" dirty="0" smtClean="0"/>
          </a:p>
          <a:p>
            <a:pPr lvl="1"/>
            <a:r>
              <a:rPr lang="en-GB" sz="1800" dirty="0"/>
              <a:t>The task will handle the requirements that the T10.3 flagged as not addressable by a simple set of services already present in EOSC-hub service catalogue. The team will perform a deeper requirement analysis, considering external services or extending the EOSC-hub service catalogue. The outcome will be a set of prioritised solutions submitted to T10.1 for roadmap evolution. Solutions that imply major changes to the service portfolio will be evaluated in collaboration with T2.2.</a:t>
            </a:r>
          </a:p>
          <a:p>
            <a:pPr lvl="1"/>
            <a:r>
              <a:rPr lang="en-GB" sz="1800" dirty="0"/>
              <a:t>This activity is especially important during the starting phase of the Thematic Services, Competence Centres and Joint Digital Innovation Hubs; but it will continue throughout the project to review use cases from new communities. This does not apply to application level services.</a:t>
            </a:r>
          </a:p>
          <a:p>
            <a:pPr lvl="1"/>
            <a:r>
              <a:rPr lang="en-GB" sz="1800" dirty="0"/>
              <a:t>T10.4 will also take care of the interaction with external entities, e.g. the </a:t>
            </a:r>
            <a:r>
              <a:rPr lang="en-GB" sz="1800" dirty="0" err="1"/>
              <a:t>EOSCpilot</a:t>
            </a:r>
            <a:r>
              <a:rPr lang="en-GB" sz="1800" dirty="0"/>
              <a:t> project or others Open Source projects, in order to assess the added value of their services, understand their impact on the current ones and finally propose new candidate services to be included into the project catalogue. </a:t>
            </a:r>
            <a:endParaRPr lang="en-GB" sz="4800" dirty="0"/>
          </a:p>
        </p:txBody>
      </p:sp>
    </p:spTree>
    <p:extLst>
      <p:ext uri="{BB962C8B-B14F-4D97-AF65-F5344CB8AC3E}">
        <p14:creationId xmlns:p14="http://schemas.microsoft.com/office/powerpoint/2010/main" val="1709993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02BA12-9F94-4919-BF0B-F4757DAEA874}"/>
              </a:ext>
            </a:extLst>
          </p:cNvPr>
          <p:cNvSpPr>
            <a:spLocks noGrp="1"/>
          </p:cNvSpPr>
          <p:nvPr>
            <p:ph type="title"/>
          </p:nvPr>
        </p:nvSpPr>
        <p:spPr>
          <a:xfrm>
            <a:off x="251520" y="476672"/>
            <a:ext cx="6336704" cy="576064"/>
          </a:xfrm>
        </p:spPr>
        <p:txBody>
          <a:bodyPr/>
          <a:lstStyle/>
          <a:p>
            <a:r>
              <a:rPr lang="en-US" dirty="0" smtClean="0"/>
              <a:t>WP10 Workflow</a:t>
            </a:r>
            <a:endParaRPr lang="en-US" dirty="0"/>
          </a:p>
        </p:txBody>
      </p:sp>
      <p:sp>
        <p:nvSpPr>
          <p:cNvPr id="3" name="Slide Number Placeholder 2">
            <a:extLst>
              <a:ext uri="{FF2B5EF4-FFF2-40B4-BE49-F238E27FC236}">
                <a16:creationId xmlns="" xmlns:a16="http://schemas.microsoft.com/office/drawing/2014/main" id="{D383BAF4-E25F-40E3-AF12-69B2BAF16F36}"/>
              </a:ext>
            </a:extLst>
          </p:cNvPr>
          <p:cNvSpPr>
            <a:spLocks noGrp="1"/>
          </p:cNvSpPr>
          <p:nvPr>
            <p:ph type="sldNum" sz="quarter" idx="12"/>
          </p:nvPr>
        </p:nvSpPr>
        <p:spPr/>
        <p:txBody>
          <a:bodyPr/>
          <a:lstStyle/>
          <a:p>
            <a:fld id="{B6F15528-21DE-4FAA-801E-634DDDAF4B2B}" type="slidenum">
              <a:rPr lang="en-US" smtClean="0"/>
              <a:pPr/>
              <a:t>16</a:t>
            </a:fld>
            <a:endParaRPr lang="en-US" dirty="0"/>
          </a:p>
        </p:txBody>
      </p:sp>
      <p:sp>
        <p:nvSpPr>
          <p:cNvPr id="4" name="Date Placeholder 3">
            <a:extLst>
              <a:ext uri="{FF2B5EF4-FFF2-40B4-BE49-F238E27FC236}">
                <a16:creationId xmlns="" xmlns:a16="http://schemas.microsoft.com/office/drawing/2014/main" id="{859B19F6-E1F4-475D-A513-6A92625D794A}"/>
              </a:ext>
            </a:extLst>
          </p:cNvPr>
          <p:cNvSpPr>
            <a:spLocks noGrp="1"/>
          </p:cNvSpPr>
          <p:nvPr>
            <p:ph type="dt" sz="half" idx="10"/>
          </p:nvPr>
        </p:nvSpPr>
        <p:spPr/>
        <p:txBody>
          <a:bodyPr/>
          <a:lstStyle/>
          <a:p>
            <a:fld id="{15471B34-3C3D-4995-9A3D-80340DDF3617}" type="datetime1">
              <a:rPr lang="en-US" smtClean="0"/>
              <a:t>1/8/18</a:t>
            </a:fld>
            <a:endParaRPr lang="en-US" dirty="0"/>
          </a:p>
        </p:txBody>
      </p:sp>
      <p:pic>
        <p:nvPicPr>
          <p:cNvPr id="6" name="image2.png"/>
          <p:cNvPicPr/>
          <p:nvPr/>
        </p:nvPicPr>
        <p:blipFill>
          <a:blip r:embed="rId2"/>
          <a:srcRect/>
          <a:stretch>
            <a:fillRect/>
          </a:stretch>
        </p:blipFill>
        <p:spPr>
          <a:xfrm>
            <a:off x="1600200" y="1238250"/>
            <a:ext cx="5943600" cy="4381500"/>
          </a:xfrm>
          <a:prstGeom prst="rect">
            <a:avLst/>
          </a:prstGeom>
          <a:ln/>
        </p:spPr>
      </p:pic>
    </p:spTree>
    <p:extLst>
      <p:ext uri="{BB962C8B-B14F-4D97-AF65-F5344CB8AC3E}">
        <p14:creationId xmlns:p14="http://schemas.microsoft.com/office/powerpoint/2010/main" val="1293611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02BA12-9F94-4919-BF0B-F4757DAEA874}"/>
              </a:ext>
            </a:extLst>
          </p:cNvPr>
          <p:cNvSpPr>
            <a:spLocks noGrp="1"/>
          </p:cNvSpPr>
          <p:nvPr>
            <p:ph type="title"/>
          </p:nvPr>
        </p:nvSpPr>
        <p:spPr>
          <a:xfrm>
            <a:off x="251520" y="476672"/>
            <a:ext cx="6336704" cy="576064"/>
          </a:xfrm>
        </p:spPr>
        <p:txBody>
          <a:bodyPr/>
          <a:lstStyle/>
          <a:p>
            <a:r>
              <a:rPr lang="en-US" dirty="0" smtClean="0"/>
              <a:t>WP10 Planning</a:t>
            </a:r>
            <a:endParaRPr lang="en-US" dirty="0"/>
          </a:p>
        </p:txBody>
      </p:sp>
      <p:sp>
        <p:nvSpPr>
          <p:cNvPr id="3" name="Slide Number Placeholder 2">
            <a:extLst>
              <a:ext uri="{FF2B5EF4-FFF2-40B4-BE49-F238E27FC236}">
                <a16:creationId xmlns="" xmlns:a16="http://schemas.microsoft.com/office/drawing/2014/main" id="{D383BAF4-E25F-40E3-AF12-69B2BAF16F36}"/>
              </a:ext>
            </a:extLst>
          </p:cNvPr>
          <p:cNvSpPr>
            <a:spLocks noGrp="1"/>
          </p:cNvSpPr>
          <p:nvPr>
            <p:ph type="sldNum" sz="quarter" idx="12"/>
          </p:nvPr>
        </p:nvSpPr>
        <p:spPr/>
        <p:txBody>
          <a:bodyPr/>
          <a:lstStyle/>
          <a:p>
            <a:fld id="{B6F15528-21DE-4FAA-801E-634DDDAF4B2B}" type="slidenum">
              <a:rPr lang="en-US" smtClean="0"/>
              <a:pPr/>
              <a:t>17</a:t>
            </a:fld>
            <a:endParaRPr lang="en-US" dirty="0"/>
          </a:p>
        </p:txBody>
      </p:sp>
      <p:sp>
        <p:nvSpPr>
          <p:cNvPr id="4" name="Date Placeholder 3">
            <a:extLst>
              <a:ext uri="{FF2B5EF4-FFF2-40B4-BE49-F238E27FC236}">
                <a16:creationId xmlns="" xmlns:a16="http://schemas.microsoft.com/office/drawing/2014/main" id="{859B19F6-E1F4-475D-A513-6A92625D794A}"/>
              </a:ext>
            </a:extLst>
          </p:cNvPr>
          <p:cNvSpPr>
            <a:spLocks noGrp="1"/>
          </p:cNvSpPr>
          <p:nvPr>
            <p:ph type="dt" sz="half" idx="10"/>
          </p:nvPr>
        </p:nvSpPr>
        <p:spPr/>
        <p:txBody>
          <a:bodyPr/>
          <a:lstStyle/>
          <a:p>
            <a:fld id="{15471B34-3C3D-4995-9A3D-80340DDF3617}" type="datetime1">
              <a:rPr lang="en-US" smtClean="0"/>
              <a:t>1/9/18</a:t>
            </a:fld>
            <a:endParaRPr lang="en-US" dirty="0"/>
          </a:p>
        </p:txBody>
      </p:sp>
      <p:sp>
        <p:nvSpPr>
          <p:cNvPr id="5" name="Content Placeholder 4">
            <a:extLst>
              <a:ext uri="{FF2B5EF4-FFF2-40B4-BE49-F238E27FC236}">
                <a16:creationId xmlns="" xmlns:a16="http://schemas.microsoft.com/office/drawing/2014/main" id="{40539FC1-E5D8-4C0A-9B27-3AF3C5EE0573}"/>
              </a:ext>
            </a:extLst>
          </p:cNvPr>
          <p:cNvSpPr txBox="1">
            <a:spLocks/>
          </p:cNvSpPr>
          <p:nvPr/>
        </p:nvSpPr>
        <p:spPr>
          <a:xfrm>
            <a:off x="251520" y="980728"/>
            <a:ext cx="8640960" cy="5112567"/>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400" b="1" dirty="0" smtClean="0"/>
              <a:t>Phone conference: </a:t>
            </a:r>
          </a:p>
          <a:p>
            <a:pPr lvl="1"/>
            <a:r>
              <a:rPr lang="en-GB" sz="2000" dirty="0" smtClean="0"/>
              <a:t>How do we want to organise our WP?</a:t>
            </a:r>
          </a:p>
          <a:p>
            <a:pPr lvl="1"/>
            <a:r>
              <a:rPr lang="en-GB" sz="2000" dirty="0" smtClean="0"/>
              <a:t>I would suggest to run one phone </a:t>
            </a:r>
            <a:r>
              <a:rPr lang="en-GB" sz="2000" dirty="0" err="1" smtClean="0"/>
              <a:t>conf</a:t>
            </a:r>
            <a:r>
              <a:rPr lang="en-GB" sz="2000" dirty="0" smtClean="0"/>
              <a:t> per all the WP task once every two weeks. </a:t>
            </a:r>
          </a:p>
          <a:p>
            <a:pPr lvl="1"/>
            <a:r>
              <a:rPr lang="en-GB" sz="2000" dirty="0" smtClean="0"/>
              <a:t>In the initial phase we may go for a weekly phone </a:t>
            </a:r>
            <a:r>
              <a:rPr lang="en-GB" sz="2000" dirty="0" err="1" smtClean="0"/>
              <a:t>conf</a:t>
            </a:r>
            <a:r>
              <a:rPr lang="en-GB" sz="2000" dirty="0" smtClean="0"/>
              <a:t> in order to speedup the </a:t>
            </a:r>
            <a:r>
              <a:rPr lang="en-GB" sz="2000" dirty="0" err="1" smtClean="0"/>
              <a:t>startup</a:t>
            </a:r>
            <a:r>
              <a:rPr lang="en-GB" sz="2000" dirty="0" smtClean="0"/>
              <a:t> of the activities. </a:t>
            </a:r>
          </a:p>
          <a:p>
            <a:r>
              <a:rPr lang="en-GB" sz="2400" b="1" dirty="0" smtClean="0"/>
              <a:t>Management: </a:t>
            </a:r>
          </a:p>
          <a:p>
            <a:pPr lvl="1"/>
            <a:r>
              <a:rPr lang="en-GB" sz="2000" dirty="0" smtClean="0"/>
              <a:t>I assume that the task leader should follow more closely the practical activities having cross check more often than bi-weekly. </a:t>
            </a:r>
          </a:p>
          <a:p>
            <a:r>
              <a:rPr lang="en-GB" sz="2400" b="1" dirty="0" smtClean="0"/>
              <a:t>Detailed activities: </a:t>
            </a:r>
          </a:p>
          <a:p>
            <a:pPr lvl="1"/>
            <a:r>
              <a:rPr lang="en-GB" sz="2000" dirty="0" smtClean="0"/>
              <a:t>The management is asking us a detailed description of the activities that have to be executed in order to accomplish the goals. </a:t>
            </a:r>
          </a:p>
          <a:p>
            <a:pPr lvl="2"/>
            <a:r>
              <a:rPr lang="en-GB" sz="1600" dirty="0" smtClean="0"/>
              <a:t>I assume we are not ready to provide this today, but I would like to start the discussion soon in the first coming phone conference. </a:t>
            </a:r>
            <a:endParaRPr lang="en-GB" sz="1600" dirty="0"/>
          </a:p>
        </p:txBody>
      </p:sp>
    </p:spTree>
    <p:extLst>
      <p:ext uri="{BB962C8B-B14F-4D97-AF65-F5344CB8AC3E}">
        <p14:creationId xmlns:p14="http://schemas.microsoft.com/office/powerpoint/2010/main" val="704055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02BA12-9F94-4919-BF0B-F4757DAEA874}"/>
              </a:ext>
            </a:extLst>
          </p:cNvPr>
          <p:cNvSpPr>
            <a:spLocks noGrp="1"/>
          </p:cNvSpPr>
          <p:nvPr>
            <p:ph type="title"/>
          </p:nvPr>
        </p:nvSpPr>
        <p:spPr>
          <a:xfrm>
            <a:off x="251520" y="476672"/>
            <a:ext cx="5472608" cy="576064"/>
          </a:xfrm>
        </p:spPr>
        <p:txBody>
          <a:bodyPr/>
          <a:lstStyle/>
          <a:p>
            <a:r>
              <a:rPr lang="en-US" dirty="0"/>
              <a:t>References</a:t>
            </a:r>
          </a:p>
        </p:txBody>
      </p:sp>
      <p:sp>
        <p:nvSpPr>
          <p:cNvPr id="3" name="Slide Number Placeholder 2">
            <a:extLst>
              <a:ext uri="{FF2B5EF4-FFF2-40B4-BE49-F238E27FC236}">
                <a16:creationId xmlns="" xmlns:a16="http://schemas.microsoft.com/office/drawing/2014/main" id="{D383BAF4-E25F-40E3-AF12-69B2BAF16F36}"/>
              </a:ext>
            </a:extLst>
          </p:cNvPr>
          <p:cNvSpPr>
            <a:spLocks noGrp="1"/>
          </p:cNvSpPr>
          <p:nvPr>
            <p:ph type="sldNum" sz="quarter" idx="12"/>
          </p:nvPr>
        </p:nvSpPr>
        <p:spPr/>
        <p:txBody>
          <a:bodyPr/>
          <a:lstStyle/>
          <a:p>
            <a:fld id="{B6F15528-21DE-4FAA-801E-634DDDAF4B2B}" type="slidenum">
              <a:rPr lang="en-US" smtClean="0"/>
              <a:pPr/>
              <a:t>18</a:t>
            </a:fld>
            <a:endParaRPr lang="en-US" dirty="0"/>
          </a:p>
        </p:txBody>
      </p:sp>
      <p:sp>
        <p:nvSpPr>
          <p:cNvPr id="4" name="Date Placeholder 3">
            <a:extLst>
              <a:ext uri="{FF2B5EF4-FFF2-40B4-BE49-F238E27FC236}">
                <a16:creationId xmlns="" xmlns:a16="http://schemas.microsoft.com/office/drawing/2014/main" id="{859B19F6-E1F4-475D-A513-6A92625D794A}"/>
              </a:ext>
            </a:extLst>
          </p:cNvPr>
          <p:cNvSpPr>
            <a:spLocks noGrp="1"/>
          </p:cNvSpPr>
          <p:nvPr>
            <p:ph type="dt" sz="half" idx="10"/>
          </p:nvPr>
        </p:nvSpPr>
        <p:spPr/>
        <p:txBody>
          <a:bodyPr/>
          <a:lstStyle/>
          <a:p>
            <a:fld id="{15471B34-3C3D-4995-9A3D-80340DDF3617}" type="datetime1">
              <a:rPr lang="en-US" smtClean="0"/>
              <a:t>1/7/18</a:t>
            </a:fld>
            <a:endParaRPr lang="en-US" dirty="0"/>
          </a:p>
        </p:txBody>
      </p:sp>
      <p:sp>
        <p:nvSpPr>
          <p:cNvPr id="5" name="Content Placeholder 4">
            <a:extLst>
              <a:ext uri="{FF2B5EF4-FFF2-40B4-BE49-F238E27FC236}">
                <a16:creationId xmlns="" xmlns:a16="http://schemas.microsoft.com/office/drawing/2014/main" id="{40539FC1-E5D8-4C0A-9B27-3AF3C5EE0573}"/>
              </a:ext>
            </a:extLst>
          </p:cNvPr>
          <p:cNvSpPr txBox="1">
            <a:spLocks/>
          </p:cNvSpPr>
          <p:nvPr/>
        </p:nvSpPr>
        <p:spPr>
          <a:xfrm>
            <a:off x="395536" y="1052736"/>
            <a:ext cx="8435280" cy="504055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smtClean="0"/>
              <a:t>EOSC-hub </a:t>
            </a:r>
            <a:r>
              <a:rPr lang="en-US" sz="2800" dirty="0"/>
              <a:t>confluence space</a:t>
            </a:r>
          </a:p>
          <a:p>
            <a:pPr lvl="1"/>
            <a:r>
              <a:rPr lang="en-US" sz="2400" dirty="0">
                <a:hlinkClick r:id="rId2"/>
              </a:rPr>
              <a:t>https://</a:t>
            </a:r>
            <a:r>
              <a:rPr lang="en-US" sz="2400" dirty="0" smtClean="0">
                <a:hlinkClick r:id="rId2"/>
              </a:rPr>
              <a:t>confluence.egi.eu/display/EOSC/Home</a:t>
            </a:r>
            <a:endParaRPr lang="en-US" sz="2400" dirty="0" smtClean="0"/>
          </a:p>
          <a:p>
            <a:pPr lvl="1"/>
            <a:r>
              <a:rPr lang="en-US" sz="2400" dirty="0">
                <a:hlinkClick r:id="rId3"/>
              </a:rPr>
              <a:t>https://</a:t>
            </a:r>
            <a:r>
              <a:rPr lang="en-US" sz="2400" dirty="0" smtClean="0">
                <a:hlinkClick r:id="rId3"/>
              </a:rPr>
              <a:t>confluence.egi.eu/display/EOSC/WP10+Technical+Coordination</a:t>
            </a:r>
            <a:endParaRPr lang="en-US" sz="2400" dirty="0" smtClean="0"/>
          </a:p>
          <a:p>
            <a:r>
              <a:rPr lang="en-US" dirty="0" smtClean="0"/>
              <a:t>WP work plans: </a:t>
            </a:r>
          </a:p>
          <a:p>
            <a:pPr lvl="1"/>
            <a:r>
              <a:rPr lang="en-US" dirty="0">
                <a:hlinkClick r:id="rId4"/>
              </a:rPr>
              <a:t>https://</a:t>
            </a:r>
            <a:r>
              <a:rPr lang="en-US" dirty="0" smtClean="0">
                <a:hlinkClick r:id="rId4"/>
              </a:rPr>
              <a:t>docs.google.com/spreadsheets/d/1COZzwEArRexybn1zXx9D14vXNKWqAlH7mnWEWMuIZ0M/edit#gid=1627201107</a:t>
            </a:r>
            <a:endParaRPr lang="en-US" dirty="0" smtClean="0"/>
          </a:p>
          <a:p>
            <a:pPr lvl="1"/>
            <a:endParaRPr lang="en-US" dirty="0" smtClean="0"/>
          </a:p>
          <a:p>
            <a:pPr lvl="1"/>
            <a:endParaRPr lang="en-US" sz="2400" dirty="0"/>
          </a:p>
        </p:txBody>
      </p:sp>
    </p:spTree>
    <p:extLst>
      <p:ext uri="{BB962C8B-B14F-4D97-AF65-F5344CB8AC3E}">
        <p14:creationId xmlns:p14="http://schemas.microsoft.com/office/powerpoint/2010/main" val="2083058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B3B104-E53C-49EF-8CF8-8C412675264F}"/>
              </a:ext>
            </a:extLst>
          </p:cNvPr>
          <p:cNvSpPr>
            <a:spLocks noGrp="1"/>
          </p:cNvSpPr>
          <p:nvPr>
            <p:ph type="title"/>
          </p:nvPr>
        </p:nvSpPr>
        <p:spPr/>
        <p:txBody>
          <a:bodyPr/>
          <a:lstStyle/>
          <a:p>
            <a:r>
              <a:rPr lang="en-US" dirty="0"/>
              <a:t>Any Questions?</a:t>
            </a:r>
          </a:p>
        </p:txBody>
      </p:sp>
      <p:sp>
        <p:nvSpPr>
          <p:cNvPr id="3" name="Slide Number Placeholder 2">
            <a:extLst>
              <a:ext uri="{FF2B5EF4-FFF2-40B4-BE49-F238E27FC236}">
                <a16:creationId xmlns="" xmlns:a16="http://schemas.microsoft.com/office/drawing/2014/main" id="{AB7F9A21-E07F-4309-A5E2-13BED3B00415}"/>
              </a:ext>
            </a:extLst>
          </p:cNvPr>
          <p:cNvSpPr>
            <a:spLocks noGrp="1"/>
          </p:cNvSpPr>
          <p:nvPr>
            <p:ph type="sldNum" sz="quarter" idx="12"/>
          </p:nvPr>
        </p:nvSpPr>
        <p:spPr/>
        <p:txBody>
          <a:bodyPr/>
          <a:lstStyle/>
          <a:p>
            <a:fld id="{B6F15528-21DE-4FAA-801E-634DDDAF4B2B}" type="slidenum">
              <a:rPr lang="en-US" smtClean="0"/>
              <a:pPr/>
              <a:t>19</a:t>
            </a:fld>
            <a:endParaRPr lang="en-US" dirty="0"/>
          </a:p>
        </p:txBody>
      </p:sp>
      <p:sp>
        <p:nvSpPr>
          <p:cNvPr id="4" name="Date Placeholder 3">
            <a:extLst>
              <a:ext uri="{FF2B5EF4-FFF2-40B4-BE49-F238E27FC236}">
                <a16:creationId xmlns="" xmlns:a16="http://schemas.microsoft.com/office/drawing/2014/main" id="{09CFAC33-185F-46CB-8813-678343F87A63}"/>
              </a:ext>
            </a:extLst>
          </p:cNvPr>
          <p:cNvSpPr>
            <a:spLocks noGrp="1"/>
          </p:cNvSpPr>
          <p:nvPr>
            <p:ph type="dt" sz="half" idx="10"/>
          </p:nvPr>
        </p:nvSpPr>
        <p:spPr/>
        <p:txBody>
          <a:bodyPr/>
          <a:lstStyle/>
          <a:p>
            <a:fld id="{4AF63731-717C-4737-BA4D-124213A75DAC}" type="datetime1">
              <a:rPr lang="en-US" smtClean="0"/>
              <a:t>1/5/18</a:t>
            </a:fld>
            <a:endParaRPr lang="en-US" dirty="0"/>
          </a:p>
        </p:txBody>
      </p:sp>
    </p:spTree>
    <p:extLst>
      <p:ext uri="{BB962C8B-B14F-4D97-AF65-F5344CB8AC3E}">
        <p14:creationId xmlns:p14="http://schemas.microsoft.com/office/powerpoint/2010/main" val="4261487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225447-E7C6-4B01-ABD0-720AFA2A01AF}"/>
              </a:ext>
            </a:extLst>
          </p:cNvPr>
          <p:cNvSpPr>
            <a:spLocks noGrp="1"/>
          </p:cNvSpPr>
          <p:nvPr>
            <p:ph type="title"/>
          </p:nvPr>
        </p:nvSpPr>
        <p:spPr/>
        <p:txBody>
          <a:bodyPr/>
          <a:lstStyle/>
          <a:p>
            <a:r>
              <a:rPr lang="en-US" dirty="0"/>
              <a:t>Outline</a:t>
            </a:r>
          </a:p>
        </p:txBody>
      </p:sp>
      <p:sp>
        <p:nvSpPr>
          <p:cNvPr id="3" name="Slide Number Placeholder 2">
            <a:extLst>
              <a:ext uri="{FF2B5EF4-FFF2-40B4-BE49-F238E27FC236}">
                <a16:creationId xmlns="" xmlns:a16="http://schemas.microsoft.com/office/drawing/2014/main" id="{82A661D2-3597-481E-B12D-A4CB4A7B6EB7}"/>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
        <p:nvSpPr>
          <p:cNvPr id="4" name="Date Placeholder 3">
            <a:extLst>
              <a:ext uri="{FF2B5EF4-FFF2-40B4-BE49-F238E27FC236}">
                <a16:creationId xmlns="" xmlns:a16="http://schemas.microsoft.com/office/drawing/2014/main" id="{A62F3851-ED52-40F4-B373-CA8800C45E11}"/>
              </a:ext>
            </a:extLst>
          </p:cNvPr>
          <p:cNvSpPr>
            <a:spLocks noGrp="1"/>
          </p:cNvSpPr>
          <p:nvPr>
            <p:ph type="dt" sz="half" idx="10"/>
          </p:nvPr>
        </p:nvSpPr>
        <p:spPr/>
        <p:txBody>
          <a:bodyPr/>
          <a:lstStyle/>
          <a:p>
            <a:fld id="{5914106B-C384-40B9-BF7D-5C967CC08625}" type="datetime1">
              <a:rPr lang="en-US" smtClean="0"/>
              <a:t>1/6/18</a:t>
            </a:fld>
            <a:endParaRPr lang="en-US" dirty="0"/>
          </a:p>
        </p:txBody>
      </p:sp>
      <p:sp>
        <p:nvSpPr>
          <p:cNvPr id="5" name="Content Placeholder 4">
            <a:extLst>
              <a:ext uri="{FF2B5EF4-FFF2-40B4-BE49-F238E27FC236}">
                <a16:creationId xmlns="" xmlns:a16="http://schemas.microsoft.com/office/drawing/2014/main" id="{C45C8FE7-870E-4AC4-88CF-D4FBD5AD873F}"/>
              </a:ext>
            </a:extLst>
          </p:cNvPr>
          <p:cNvSpPr txBox="1">
            <a:spLocks/>
          </p:cNvSpPr>
          <p:nvPr/>
        </p:nvSpPr>
        <p:spPr>
          <a:xfrm>
            <a:off x="457200" y="1268761"/>
            <a:ext cx="8229600" cy="489654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it-IT" sz="2800" dirty="0"/>
              <a:t>WP Work </a:t>
            </a:r>
            <a:r>
              <a:rPr lang="it-IT" sz="2800" dirty="0"/>
              <a:t>Plan</a:t>
            </a:r>
          </a:p>
          <a:p>
            <a:r>
              <a:rPr lang="it-IT" sz="2800" dirty="0"/>
              <a:t>Preliminary </a:t>
            </a:r>
            <a:r>
              <a:rPr lang="it-IT" sz="2800" dirty="0" err="1"/>
              <a:t>definition</a:t>
            </a:r>
            <a:r>
              <a:rPr lang="it-IT" sz="2800" dirty="0"/>
              <a:t> of </a:t>
            </a:r>
            <a:r>
              <a:rPr lang="it-IT" sz="2800" dirty="0" err="1"/>
              <a:t>lead</a:t>
            </a:r>
            <a:r>
              <a:rPr lang="it-IT" sz="2800" dirty="0"/>
              <a:t> </a:t>
            </a:r>
            <a:r>
              <a:rPr lang="it-IT" sz="2800" dirty="0" err="1"/>
              <a:t>authors</a:t>
            </a:r>
            <a:r>
              <a:rPr lang="it-IT" sz="2800" dirty="0"/>
              <a:t> for </a:t>
            </a:r>
            <a:r>
              <a:rPr lang="it-IT" sz="2800" dirty="0" err="1"/>
              <a:t>each</a:t>
            </a:r>
            <a:r>
              <a:rPr lang="it-IT" sz="2800" dirty="0"/>
              <a:t> </a:t>
            </a:r>
            <a:r>
              <a:rPr lang="it-IT" sz="2800" dirty="0" err="1" smtClean="0"/>
              <a:t>deliverable</a:t>
            </a:r>
            <a:endParaRPr lang="it-IT" sz="2800" dirty="0"/>
          </a:p>
          <a:p>
            <a:r>
              <a:rPr lang="it-IT" sz="2800" dirty="0"/>
              <a:t>Preliminary </a:t>
            </a:r>
            <a:r>
              <a:rPr lang="it-IT" sz="2800" dirty="0" err="1"/>
              <a:t>definition</a:t>
            </a:r>
            <a:r>
              <a:rPr lang="it-IT" sz="2800" dirty="0"/>
              <a:t> of </a:t>
            </a:r>
            <a:r>
              <a:rPr lang="it-IT" sz="2800" dirty="0" err="1"/>
              <a:t>milestone</a:t>
            </a:r>
            <a:r>
              <a:rPr lang="it-IT" sz="2800" dirty="0"/>
              <a:t> </a:t>
            </a:r>
            <a:r>
              <a:rPr lang="it-IT" sz="2800" dirty="0" err="1"/>
              <a:t>owners</a:t>
            </a:r>
            <a:r>
              <a:rPr lang="it-IT" sz="2800" dirty="0"/>
              <a:t> in </a:t>
            </a:r>
            <a:r>
              <a:rPr lang="it-IT" sz="2800" dirty="0" smtClean="0"/>
              <a:t>PY1</a:t>
            </a:r>
          </a:p>
          <a:p>
            <a:r>
              <a:rPr lang="it-IT" sz="2800" dirty="0" err="1"/>
              <a:t>Define</a:t>
            </a:r>
            <a:r>
              <a:rPr lang="it-IT" sz="2800" dirty="0"/>
              <a:t> WP regular </a:t>
            </a:r>
            <a:r>
              <a:rPr lang="it-IT" sz="2800" dirty="0" err="1" smtClean="0"/>
              <a:t>meetings</a:t>
            </a:r>
            <a:endParaRPr lang="it-IT" sz="2800" dirty="0" smtClean="0"/>
          </a:p>
          <a:p>
            <a:r>
              <a:rPr lang="it-IT" sz="2800" dirty="0" err="1"/>
              <a:t>Define</a:t>
            </a:r>
            <a:r>
              <a:rPr lang="it-IT" sz="2800" dirty="0"/>
              <a:t> </a:t>
            </a:r>
            <a:r>
              <a:rPr lang="it-IT" sz="2800" dirty="0" err="1"/>
              <a:t>preliminary</a:t>
            </a:r>
            <a:r>
              <a:rPr lang="it-IT" sz="2800" dirty="0"/>
              <a:t> </a:t>
            </a:r>
            <a:r>
              <a:rPr lang="it-IT" sz="2800" dirty="0" err="1"/>
              <a:t>quality</a:t>
            </a:r>
            <a:r>
              <a:rPr lang="it-IT" sz="2800" dirty="0"/>
              <a:t> </a:t>
            </a:r>
            <a:r>
              <a:rPr lang="it-IT" sz="2800" dirty="0" err="1" smtClean="0"/>
              <a:t>metrics</a:t>
            </a:r>
            <a:endParaRPr lang="it-IT" sz="2800" dirty="0" smtClean="0"/>
          </a:p>
          <a:p>
            <a:r>
              <a:rPr lang="it-IT" sz="2800" dirty="0" err="1"/>
              <a:t>Define</a:t>
            </a:r>
            <a:r>
              <a:rPr lang="it-IT" sz="2800" dirty="0"/>
              <a:t> team </a:t>
            </a:r>
            <a:r>
              <a:rPr lang="it-IT" sz="2800" dirty="0" err="1" smtClean="0"/>
              <a:t>membership</a:t>
            </a:r>
            <a:endParaRPr lang="it-IT" sz="2800" dirty="0" smtClean="0"/>
          </a:p>
          <a:p>
            <a:r>
              <a:rPr lang="it-IT" sz="2800" dirty="0" err="1"/>
              <a:t>Identify</a:t>
            </a:r>
            <a:r>
              <a:rPr lang="it-IT" sz="2800" dirty="0"/>
              <a:t> the </a:t>
            </a:r>
            <a:r>
              <a:rPr lang="it-IT" sz="2800" dirty="0" err="1"/>
              <a:t>Key</a:t>
            </a:r>
            <a:r>
              <a:rPr lang="it-IT" sz="2800" dirty="0"/>
              <a:t> </a:t>
            </a:r>
            <a:r>
              <a:rPr lang="it-IT" sz="2800" dirty="0" err="1"/>
              <a:t>Exploitation</a:t>
            </a:r>
            <a:r>
              <a:rPr lang="it-IT" sz="2800" dirty="0"/>
              <a:t> </a:t>
            </a:r>
            <a:r>
              <a:rPr lang="it-IT" sz="2800" dirty="0" err="1"/>
              <a:t>Results</a:t>
            </a:r>
            <a:r>
              <a:rPr lang="it-IT" sz="2800" dirty="0"/>
              <a:t> (</a:t>
            </a:r>
            <a:r>
              <a:rPr lang="it-IT" sz="2800" dirty="0" err="1"/>
              <a:t>KERs</a:t>
            </a:r>
            <a:r>
              <a:rPr lang="it-IT" sz="2800" dirty="0" smtClean="0"/>
              <a:t>)</a:t>
            </a:r>
          </a:p>
          <a:p>
            <a:r>
              <a:rPr lang="it-IT" sz="2800" dirty="0" smtClean="0"/>
              <a:t>EOSC-</a:t>
            </a:r>
            <a:r>
              <a:rPr lang="it-IT" sz="2800" dirty="0" err="1" smtClean="0"/>
              <a:t>hub</a:t>
            </a:r>
            <a:r>
              <a:rPr lang="it-IT" sz="2800" dirty="0" smtClean="0"/>
              <a:t>/</a:t>
            </a:r>
            <a:r>
              <a:rPr lang="it-IT" sz="2800" dirty="0" err="1" smtClean="0"/>
              <a:t>OpenAIRE</a:t>
            </a:r>
            <a:r>
              <a:rPr lang="it-IT" sz="2800" dirty="0" smtClean="0"/>
              <a:t> </a:t>
            </a:r>
            <a:r>
              <a:rPr lang="it-IT" sz="2800" dirty="0"/>
              <a:t>Advance </a:t>
            </a:r>
            <a:r>
              <a:rPr lang="it-IT" sz="2800" dirty="0" err="1"/>
              <a:t>collaboration</a:t>
            </a:r>
            <a:r>
              <a:rPr lang="it-IT" sz="2800" dirty="0"/>
              <a:t> - </a:t>
            </a:r>
            <a:r>
              <a:rPr lang="it-IT" sz="2800" dirty="0" err="1"/>
              <a:t>Assessment</a:t>
            </a:r>
            <a:r>
              <a:rPr lang="it-IT" sz="2800" dirty="0"/>
              <a:t> and impact on the WP work </a:t>
            </a:r>
            <a:r>
              <a:rPr lang="it-IT" sz="2800" dirty="0" err="1"/>
              <a:t>plan</a:t>
            </a:r>
            <a:endParaRPr lang="it-IT" sz="2800" dirty="0" smtClean="0"/>
          </a:p>
        </p:txBody>
      </p:sp>
    </p:spTree>
    <p:extLst>
      <p:ext uri="{BB962C8B-B14F-4D97-AF65-F5344CB8AC3E}">
        <p14:creationId xmlns:p14="http://schemas.microsoft.com/office/powerpoint/2010/main" val="192115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3EF12F-933A-4E1E-8866-7E426A3CBED9}"/>
              </a:ext>
            </a:extLst>
          </p:cNvPr>
          <p:cNvSpPr>
            <a:spLocks noGrp="1"/>
          </p:cNvSpPr>
          <p:nvPr>
            <p:ph type="title"/>
          </p:nvPr>
        </p:nvSpPr>
        <p:spPr/>
        <p:txBody>
          <a:bodyPr/>
          <a:lstStyle/>
          <a:p>
            <a:r>
              <a:rPr lang="en-US" dirty="0"/>
              <a:t>Kick-off </a:t>
            </a:r>
            <a:r>
              <a:rPr lang="en-US" dirty="0" smtClean="0"/>
              <a:t>WP10 agenda</a:t>
            </a:r>
            <a:endParaRPr lang="en-US" dirty="0"/>
          </a:p>
        </p:txBody>
      </p:sp>
      <p:sp>
        <p:nvSpPr>
          <p:cNvPr id="3" name="Slide Number Placeholder 2">
            <a:extLst>
              <a:ext uri="{FF2B5EF4-FFF2-40B4-BE49-F238E27FC236}">
                <a16:creationId xmlns="" xmlns:a16="http://schemas.microsoft.com/office/drawing/2014/main" id="{9D512C2F-7B62-4D8D-85CA-6CC512A1EFA2}"/>
              </a:ext>
            </a:extLst>
          </p:cNvPr>
          <p:cNvSpPr>
            <a:spLocks noGrp="1"/>
          </p:cNvSpPr>
          <p:nvPr>
            <p:ph type="sldNum" sz="quarter" idx="12"/>
          </p:nvPr>
        </p:nvSpPr>
        <p:spPr/>
        <p:txBody>
          <a:bodyPr/>
          <a:lstStyle/>
          <a:p>
            <a:fld id="{B6F15528-21DE-4FAA-801E-634DDDAF4B2B}" type="slidenum">
              <a:rPr lang="en-US" smtClean="0"/>
              <a:pPr/>
              <a:t>3</a:t>
            </a:fld>
            <a:endParaRPr lang="en-US" dirty="0"/>
          </a:p>
        </p:txBody>
      </p:sp>
      <p:sp>
        <p:nvSpPr>
          <p:cNvPr id="4" name="Date Placeholder 3">
            <a:extLst>
              <a:ext uri="{FF2B5EF4-FFF2-40B4-BE49-F238E27FC236}">
                <a16:creationId xmlns="" xmlns:a16="http://schemas.microsoft.com/office/drawing/2014/main" id="{FD07CB72-0138-446A-9F1C-A2B79C9DC677}"/>
              </a:ext>
            </a:extLst>
          </p:cNvPr>
          <p:cNvSpPr>
            <a:spLocks noGrp="1"/>
          </p:cNvSpPr>
          <p:nvPr>
            <p:ph type="dt" sz="half" idx="10"/>
          </p:nvPr>
        </p:nvSpPr>
        <p:spPr/>
        <p:txBody>
          <a:bodyPr/>
          <a:lstStyle/>
          <a:p>
            <a:fld id="{D63A4869-DC5A-440E-B1A8-213BF13326A7}" type="datetime1">
              <a:rPr lang="en-US" smtClean="0"/>
              <a:t>1/7/18</a:t>
            </a:fld>
            <a:endParaRPr lang="en-US" dirty="0"/>
          </a:p>
        </p:txBody>
      </p:sp>
      <p:sp>
        <p:nvSpPr>
          <p:cNvPr id="6" name="Rettangolo 5"/>
          <p:cNvSpPr/>
          <p:nvPr/>
        </p:nvSpPr>
        <p:spPr>
          <a:xfrm>
            <a:off x="395536" y="1226612"/>
            <a:ext cx="8382000" cy="4893647"/>
          </a:xfrm>
          <a:prstGeom prst="rect">
            <a:avLst/>
          </a:prstGeom>
        </p:spPr>
        <p:txBody>
          <a:bodyPr wrap="square">
            <a:spAutoFit/>
          </a:bodyPr>
          <a:lstStyle/>
          <a:p>
            <a:pPr marL="457200" lvl="0" indent="-457200">
              <a:buFont typeface="Arial" charset="0"/>
              <a:buChar char="•"/>
            </a:pPr>
            <a:r>
              <a:rPr lang="it-IT" sz="2400" dirty="0" err="1" smtClean="0">
                <a:solidFill>
                  <a:srgbClr val="515151"/>
                </a:solidFill>
              </a:rPr>
              <a:t>Main</a:t>
            </a:r>
            <a:r>
              <a:rPr lang="it-IT" sz="2400" dirty="0" smtClean="0">
                <a:solidFill>
                  <a:srgbClr val="515151"/>
                </a:solidFill>
              </a:rPr>
              <a:t> </a:t>
            </a:r>
            <a:r>
              <a:rPr lang="it-IT" sz="2400" dirty="0" err="1" smtClean="0">
                <a:solidFill>
                  <a:srgbClr val="515151"/>
                </a:solidFill>
              </a:rPr>
              <a:t>Slots</a:t>
            </a:r>
            <a:r>
              <a:rPr lang="it-IT" sz="2400" dirty="0" smtClean="0">
                <a:solidFill>
                  <a:srgbClr val="515151"/>
                </a:solidFill>
              </a:rPr>
              <a:t>:</a:t>
            </a:r>
          </a:p>
          <a:p>
            <a:pPr marL="914400" lvl="1" indent="-457200">
              <a:buFont typeface="Arial" charset="0"/>
              <a:buChar char="•"/>
            </a:pPr>
            <a:r>
              <a:rPr lang="it-IT" sz="2400" dirty="0" smtClean="0">
                <a:solidFill>
                  <a:srgbClr val="515151"/>
                </a:solidFill>
              </a:rPr>
              <a:t> </a:t>
            </a:r>
            <a:r>
              <a:rPr lang="it-IT" sz="2400" dirty="0">
                <a:solidFill>
                  <a:srgbClr val="515151"/>
                </a:solidFill>
              </a:rPr>
              <a:t>Service Portfolio Management (WP2 and WP10) -</a:t>
            </a:r>
            <a:r>
              <a:rPr lang="it-IT" sz="2400" dirty="0" smtClean="0">
                <a:solidFill>
                  <a:srgbClr val="515151"/>
                </a:solidFill>
              </a:rPr>
              <a:t>&gt;</a:t>
            </a:r>
            <a:r>
              <a:rPr lang="it-IT" sz="2400" dirty="0">
                <a:solidFill>
                  <a:srgbClr val="515151"/>
                </a:solidFill>
              </a:rPr>
              <a:t> 9/1/2018 10:00 - 12:30 </a:t>
            </a:r>
          </a:p>
          <a:p>
            <a:pPr marL="914400" lvl="1" indent="-457200">
              <a:buFont typeface="Arial" charset="0"/>
              <a:buChar char="•"/>
            </a:pPr>
            <a:r>
              <a:rPr lang="it-IT" sz="2400" dirty="0" smtClean="0">
                <a:solidFill>
                  <a:srgbClr val="515151"/>
                </a:solidFill>
              </a:rPr>
              <a:t>WP10 </a:t>
            </a:r>
            <a:r>
              <a:rPr lang="it-IT" sz="2400" dirty="0">
                <a:solidFill>
                  <a:srgbClr val="515151"/>
                </a:solidFill>
              </a:rPr>
              <a:t>- Technical </a:t>
            </a:r>
            <a:r>
              <a:rPr lang="it-IT" sz="2400" dirty="0" err="1">
                <a:solidFill>
                  <a:srgbClr val="515151"/>
                </a:solidFill>
              </a:rPr>
              <a:t>Coordination</a:t>
            </a:r>
            <a:r>
              <a:rPr lang="it-IT" sz="2400" dirty="0">
                <a:solidFill>
                  <a:srgbClr val="515151"/>
                </a:solidFill>
              </a:rPr>
              <a:t>  -&gt;  9/1/2018 12:30 - </a:t>
            </a:r>
            <a:r>
              <a:rPr lang="it-IT" sz="2400" dirty="0" smtClean="0">
                <a:solidFill>
                  <a:srgbClr val="515151"/>
                </a:solidFill>
              </a:rPr>
              <a:t>15:00</a:t>
            </a:r>
            <a:endParaRPr lang="it-IT" sz="2400" dirty="0">
              <a:solidFill>
                <a:srgbClr val="515151"/>
              </a:solidFill>
            </a:endParaRPr>
          </a:p>
          <a:p>
            <a:pPr marL="914400" lvl="1" indent="-457200">
              <a:buFont typeface="Arial" charset="0"/>
              <a:buChar char="•"/>
            </a:pPr>
            <a:r>
              <a:rPr lang="it-IT" sz="2400" dirty="0" smtClean="0">
                <a:solidFill>
                  <a:srgbClr val="515151"/>
                </a:solidFill>
              </a:rPr>
              <a:t>Technical </a:t>
            </a:r>
            <a:r>
              <a:rPr lang="it-IT" sz="2400" dirty="0" err="1">
                <a:solidFill>
                  <a:srgbClr val="515151"/>
                </a:solidFill>
              </a:rPr>
              <a:t>Coordination</a:t>
            </a:r>
            <a:r>
              <a:rPr lang="it-IT" sz="2400" dirty="0">
                <a:solidFill>
                  <a:srgbClr val="515151"/>
                </a:solidFill>
              </a:rPr>
              <a:t> and Training (WP10, WP11)  -&gt; 11/1/2018 12:30 - 15:00 </a:t>
            </a:r>
          </a:p>
          <a:p>
            <a:pPr marL="457200" lvl="0" indent="-457200">
              <a:buFont typeface="Arial" charset="0"/>
              <a:buChar char="•"/>
            </a:pPr>
            <a:r>
              <a:rPr lang="it-IT" sz="2400" dirty="0" err="1" smtClean="0">
                <a:solidFill>
                  <a:srgbClr val="515151"/>
                </a:solidFill>
              </a:rPr>
              <a:t>Two</a:t>
            </a:r>
            <a:r>
              <a:rPr lang="it-IT" sz="2400" dirty="0" smtClean="0">
                <a:solidFill>
                  <a:srgbClr val="515151"/>
                </a:solidFill>
              </a:rPr>
              <a:t> sessions </a:t>
            </a:r>
            <a:r>
              <a:rPr lang="it-IT" sz="2400" dirty="0" err="1">
                <a:solidFill>
                  <a:srgbClr val="515151"/>
                </a:solidFill>
              </a:rPr>
              <a:t>where</a:t>
            </a:r>
            <a:r>
              <a:rPr lang="it-IT" sz="2400" dirty="0">
                <a:solidFill>
                  <a:srgbClr val="515151"/>
                </a:solidFill>
              </a:rPr>
              <a:t> </a:t>
            </a:r>
            <a:r>
              <a:rPr lang="it-IT" sz="2400" dirty="0" err="1">
                <a:solidFill>
                  <a:srgbClr val="515151"/>
                </a:solidFill>
              </a:rPr>
              <a:t>we</a:t>
            </a:r>
            <a:r>
              <a:rPr lang="it-IT" sz="2400" dirty="0">
                <a:solidFill>
                  <a:srgbClr val="515151"/>
                </a:solidFill>
              </a:rPr>
              <a:t> </a:t>
            </a:r>
            <a:r>
              <a:rPr lang="it-IT" sz="2400" dirty="0" err="1">
                <a:solidFill>
                  <a:srgbClr val="515151"/>
                </a:solidFill>
              </a:rPr>
              <a:t>need</a:t>
            </a:r>
            <a:r>
              <a:rPr lang="it-IT" sz="2400" dirty="0">
                <a:solidFill>
                  <a:srgbClr val="515151"/>
                </a:solidFill>
              </a:rPr>
              <a:t> to </a:t>
            </a:r>
            <a:r>
              <a:rPr lang="it-IT" sz="2400" dirty="0" err="1">
                <a:solidFill>
                  <a:srgbClr val="515151"/>
                </a:solidFill>
              </a:rPr>
              <a:t>contribute</a:t>
            </a:r>
            <a:r>
              <a:rPr lang="it-IT" sz="2400" dirty="0">
                <a:solidFill>
                  <a:srgbClr val="515151"/>
                </a:solidFill>
              </a:rPr>
              <a:t> and </a:t>
            </a:r>
            <a:r>
              <a:rPr lang="it-IT" sz="2400" dirty="0" err="1">
                <a:solidFill>
                  <a:srgbClr val="515151"/>
                </a:solidFill>
              </a:rPr>
              <a:t>provide</a:t>
            </a:r>
            <a:r>
              <a:rPr lang="it-IT" sz="2400" dirty="0">
                <a:solidFill>
                  <a:srgbClr val="515151"/>
                </a:solidFill>
              </a:rPr>
              <a:t> feedback: </a:t>
            </a:r>
          </a:p>
          <a:p>
            <a:pPr marL="914400" lvl="1" indent="-457200">
              <a:buFont typeface="Arial" charset="0"/>
              <a:buChar char="•"/>
            </a:pPr>
            <a:r>
              <a:rPr lang="it-IT" sz="2400" dirty="0" smtClean="0">
                <a:solidFill>
                  <a:srgbClr val="515151"/>
                </a:solidFill>
              </a:rPr>
              <a:t>Training </a:t>
            </a:r>
            <a:r>
              <a:rPr lang="it-IT" sz="2400" dirty="0" err="1">
                <a:solidFill>
                  <a:srgbClr val="515151"/>
                </a:solidFill>
              </a:rPr>
              <a:t>needs</a:t>
            </a:r>
            <a:r>
              <a:rPr lang="it-IT" sz="2400" dirty="0">
                <a:solidFill>
                  <a:srgbClr val="515151"/>
                </a:solidFill>
              </a:rPr>
              <a:t> and </a:t>
            </a:r>
            <a:r>
              <a:rPr lang="it-IT" sz="2400" dirty="0" err="1">
                <a:solidFill>
                  <a:srgbClr val="515151"/>
                </a:solidFill>
              </a:rPr>
              <a:t>plans</a:t>
            </a:r>
            <a:r>
              <a:rPr lang="it-IT" sz="2400" dirty="0">
                <a:solidFill>
                  <a:srgbClr val="515151"/>
                </a:solidFill>
              </a:rPr>
              <a:t> (WP7, WP8, WP9, WP10, WP11) -&gt; 11/1/2018 9:00 - 10:30 </a:t>
            </a:r>
            <a:endParaRPr lang="it-IT" sz="2400" dirty="0" smtClean="0">
              <a:solidFill>
                <a:srgbClr val="515151"/>
              </a:solidFill>
            </a:endParaRPr>
          </a:p>
          <a:p>
            <a:pPr marL="914400" lvl="1" indent="-457200">
              <a:buFont typeface="Arial" charset="0"/>
              <a:buChar char="•"/>
            </a:pPr>
            <a:r>
              <a:rPr lang="it-IT" sz="2400" dirty="0" smtClean="0">
                <a:solidFill>
                  <a:srgbClr val="515151"/>
                </a:solidFill>
              </a:rPr>
              <a:t>Software </a:t>
            </a:r>
            <a:r>
              <a:rPr lang="it-IT" sz="2400" dirty="0">
                <a:solidFill>
                  <a:srgbClr val="515151"/>
                </a:solidFill>
              </a:rPr>
              <a:t>release, </a:t>
            </a:r>
            <a:r>
              <a:rPr lang="it-IT" sz="2400" dirty="0" err="1">
                <a:solidFill>
                  <a:srgbClr val="515151"/>
                </a:solidFill>
              </a:rPr>
              <a:t>validation</a:t>
            </a:r>
            <a:r>
              <a:rPr lang="it-IT" sz="2400" dirty="0">
                <a:solidFill>
                  <a:srgbClr val="515151"/>
                </a:solidFill>
              </a:rPr>
              <a:t>, </a:t>
            </a:r>
            <a:r>
              <a:rPr lang="it-IT" sz="2400" dirty="0" err="1">
                <a:solidFill>
                  <a:srgbClr val="515151"/>
                </a:solidFill>
              </a:rPr>
              <a:t>deployment</a:t>
            </a:r>
            <a:r>
              <a:rPr lang="it-IT" sz="2400" dirty="0">
                <a:solidFill>
                  <a:srgbClr val="515151"/>
                </a:solidFill>
              </a:rPr>
              <a:t>, </a:t>
            </a:r>
            <a:r>
              <a:rPr lang="it-IT" sz="2400" dirty="0" err="1">
                <a:solidFill>
                  <a:srgbClr val="515151"/>
                </a:solidFill>
              </a:rPr>
              <a:t>integration</a:t>
            </a:r>
            <a:r>
              <a:rPr lang="it-IT" sz="2400" dirty="0">
                <a:solidFill>
                  <a:srgbClr val="515151"/>
                </a:solidFill>
              </a:rPr>
              <a:t> and IT Security Management (WP4, WP5, WP6, WP7, WP10, WP13) -&gt; 11/1/2018 10:00 - </a:t>
            </a:r>
            <a:r>
              <a:rPr lang="it-IT" sz="2400" dirty="0" smtClean="0">
                <a:solidFill>
                  <a:srgbClr val="515151"/>
                </a:solidFill>
              </a:rPr>
              <a:t>12:30</a:t>
            </a:r>
            <a:endParaRPr lang="it-IT" sz="2400" dirty="0">
              <a:solidFill>
                <a:srgbClr val="515151"/>
              </a:solidFill>
            </a:endParaRPr>
          </a:p>
        </p:txBody>
      </p:sp>
    </p:spTree>
    <p:extLst>
      <p:ext uri="{BB962C8B-B14F-4D97-AF65-F5344CB8AC3E}">
        <p14:creationId xmlns:p14="http://schemas.microsoft.com/office/powerpoint/2010/main" val="284731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E1413EA7-6C0F-44DE-BF58-126F838E708A}"/>
              </a:ext>
            </a:extLst>
          </p:cNvPr>
          <p:cNvSpPr>
            <a:spLocks noGrp="1"/>
          </p:cNvSpPr>
          <p:nvPr>
            <p:ph type="dt" sz="half" idx="10"/>
          </p:nvPr>
        </p:nvSpPr>
        <p:spPr/>
        <p:txBody>
          <a:bodyPr/>
          <a:lstStyle/>
          <a:p>
            <a:fld id="{7FFAEDB4-B7CF-474C-BB9F-C976D04586B0}" type="datetime1">
              <a:rPr lang="en-US" smtClean="0"/>
              <a:t>1/5/18</a:t>
            </a:fld>
            <a:endParaRPr lang="en-US" dirty="0"/>
          </a:p>
        </p:txBody>
      </p:sp>
      <p:sp>
        <p:nvSpPr>
          <p:cNvPr id="3" name="Slide Number Placeholder 2">
            <a:extLst>
              <a:ext uri="{FF2B5EF4-FFF2-40B4-BE49-F238E27FC236}">
                <a16:creationId xmlns="" xmlns:a16="http://schemas.microsoft.com/office/drawing/2014/main" id="{5E30DBF3-3005-4A58-9C22-4146FF83695B}"/>
              </a:ext>
            </a:extLst>
          </p:cNvPr>
          <p:cNvSpPr>
            <a:spLocks noGrp="1"/>
          </p:cNvSpPr>
          <p:nvPr>
            <p:ph type="sldNum" sz="quarter" idx="12"/>
          </p:nvPr>
        </p:nvSpPr>
        <p:spPr/>
        <p:txBody>
          <a:bodyPr/>
          <a:lstStyle/>
          <a:p>
            <a:fld id="{B6F15528-21DE-4FAA-801E-634DDDAF4B2B}" type="slidenum">
              <a:rPr lang="en-US" smtClean="0"/>
              <a:pPr/>
              <a:t>4</a:t>
            </a:fld>
            <a:endParaRPr lang="en-US" dirty="0"/>
          </a:p>
        </p:txBody>
      </p:sp>
      <p:sp>
        <p:nvSpPr>
          <p:cNvPr id="4" name="Title 3">
            <a:extLst>
              <a:ext uri="{FF2B5EF4-FFF2-40B4-BE49-F238E27FC236}">
                <a16:creationId xmlns="" xmlns:a16="http://schemas.microsoft.com/office/drawing/2014/main" id="{7EBE4B23-CADB-43C3-8CFC-CCFFABFF9E69}"/>
              </a:ext>
            </a:extLst>
          </p:cNvPr>
          <p:cNvSpPr>
            <a:spLocks noGrp="1"/>
          </p:cNvSpPr>
          <p:nvPr>
            <p:ph type="title"/>
          </p:nvPr>
        </p:nvSpPr>
        <p:spPr>
          <a:xfrm>
            <a:off x="467544" y="476672"/>
            <a:ext cx="5472608" cy="576064"/>
          </a:xfrm>
        </p:spPr>
        <p:txBody>
          <a:bodyPr/>
          <a:lstStyle/>
          <a:p>
            <a:r>
              <a:rPr lang="en-US" dirty="0"/>
              <a:t>Collaborative tools</a:t>
            </a:r>
          </a:p>
        </p:txBody>
      </p:sp>
      <p:sp>
        <p:nvSpPr>
          <p:cNvPr id="5" name="Content Placeholder 4">
            <a:extLst>
              <a:ext uri="{FF2B5EF4-FFF2-40B4-BE49-F238E27FC236}">
                <a16:creationId xmlns="" xmlns:a16="http://schemas.microsoft.com/office/drawing/2014/main" id="{1C0FCE75-28C2-49E8-8824-1C84FAAE50C2}"/>
              </a:ext>
            </a:extLst>
          </p:cNvPr>
          <p:cNvSpPr>
            <a:spLocks noGrp="1"/>
          </p:cNvSpPr>
          <p:nvPr>
            <p:ph idx="1"/>
          </p:nvPr>
        </p:nvSpPr>
        <p:spPr>
          <a:xfrm>
            <a:off x="457200" y="1086143"/>
            <a:ext cx="8363272" cy="5295185"/>
          </a:xfrm>
        </p:spPr>
        <p:txBody>
          <a:bodyPr/>
          <a:lstStyle/>
          <a:p>
            <a:r>
              <a:rPr lang="en-US" dirty="0">
                <a:latin typeface="+mn-lt"/>
              </a:rPr>
              <a:t>EOSC-hub Confluence space:</a:t>
            </a:r>
          </a:p>
          <a:p>
            <a:pPr lvl="1"/>
            <a:r>
              <a:rPr lang="en-US" sz="2400" dirty="0">
                <a:hlinkClick r:id="rId2"/>
              </a:rPr>
              <a:t>https://confluence.egi.eu/display/EOSC/Home</a:t>
            </a:r>
            <a:endParaRPr lang="en-US" sz="2400" dirty="0"/>
          </a:p>
          <a:p>
            <a:pPr lvl="1"/>
            <a:r>
              <a:rPr lang="en-US" sz="2400" dirty="0"/>
              <a:t>AMB: </a:t>
            </a:r>
            <a:r>
              <a:rPr lang="en-US" sz="2400" dirty="0">
                <a:hlinkClick r:id="rId3"/>
              </a:rPr>
              <a:t>https://confluence.egi.eu/display/EOSC/AMB</a:t>
            </a:r>
            <a:endParaRPr lang="en-US" sz="2400" dirty="0"/>
          </a:p>
          <a:p>
            <a:r>
              <a:rPr lang="en-US" dirty="0" err="1">
                <a:latin typeface="+mn-lt"/>
              </a:rPr>
              <a:t>Indico</a:t>
            </a:r>
            <a:r>
              <a:rPr lang="en-US" dirty="0">
                <a:latin typeface="+mn-lt"/>
              </a:rPr>
              <a:t> AMB:</a:t>
            </a:r>
          </a:p>
          <a:p>
            <a:pPr lvl="1"/>
            <a:r>
              <a:rPr lang="en-US" sz="2400" dirty="0">
                <a:hlinkClick r:id="rId4"/>
              </a:rPr>
              <a:t>https://indico.egi.eu/indico/category/218/</a:t>
            </a:r>
            <a:endParaRPr lang="en-US" sz="2400" dirty="0"/>
          </a:p>
          <a:p>
            <a:r>
              <a:rPr lang="en-US" dirty="0">
                <a:latin typeface="+mn-lt"/>
              </a:rPr>
              <a:t>Mailing lists (in preparation):</a:t>
            </a:r>
          </a:p>
          <a:p>
            <a:pPr lvl="1"/>
            <a:r>
              <a:rPr lang="en-US" sz="2400" dirty="0"/>
              <a:t>EOSC-hub mailing lists to be ready by the </a:t>
            </a:r>
            <a:r>
              <a:rPr lang="en-US" sz="2400" dirty="0" err="1"/>
              <a:t>KoM</a:t>
            </a:r>
            <a:endParaRPr lang="en-US" sz="2400" dirty="0"/>
          </a:p>
          <a:p>
            <a:pPr lvl="1"/>
            <a:r>
              <a:rPr lang="en-US" sz="2400" dirty="0"/>
              <a:t>AMB, WP specific</a:t>
            </a:r>
          </a:p>
          <a:p>
            <a:pPr lvl="1"/>
            <a:r>
              <a:rPr lang="en-US" sz="2400" dirty="0"/>
              <a:t>Task ML under request of the WP leaders</a:t>
            </a:r>
          </a:p>
          <a:p>
            <a:r>
              <a:rPr lang="en-US" dirty="0">
                <a:latin typeface="+mn-lt"/>
              </a:rPr>
              <a:t>Google drive shared folder (in preparation)</a:t>
            </a:r>
          </a:p>
          <a:p>
            <a:r>
              <a:rPr lang="en-US" dirty="0">
                <a:latin typeface="+mn-lt"/>
              </a:rPr>
              <a:t>Tools are provisional offered under the EGI.eu domain</a:t>
            </a:r>
          </a:p>
          <a:p>
            <a:pPr lvl="1"/>
            <a:r>
              <a:rPr lang="en-US" sz="2400" dirty="0"/>
              <a:t>Switch to the EOSC-hub domain foreseen in January</a:t>
            </a:r>
          </a:p>
        </p:txBody>
      </p:sp>
    </p:spTree>
    <p:extLst>
      <p:ext uri="{BB962C8B-B14F-4D97-AF65-F5344CB8AC3E}">
        <p14:creationId xmlns:p14="http://schemas.microsoft.com/office/powerpoint/2010/main" val="3793974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1A8787-E4BC-4141-B18A-3927D76DBDC2}"/>
              </a:ext>
            </a:extLst>
          </p:cNvPr>
          <p:cNvSpPr>
            <a:spLocks noGrp="1"/>
          </p:cNvSpPr>
          <p:nvPr>
            <p:ph type="title"/>
          </p:nvPr>
        </p:nvSpPr>
        <p:spPr>
          <a:xfrm>
            <a:off x="323528" y="548680"/>
            <a:ext cx="7848872" cy="576064"/>
          </a:xfrm>
        </p:spPr>
        <p:txBody>
          <a:bodyPr/>
          <a:lstStyle/>
          <a:p>
            <a:r>
              <a:rPr lang="en-US" dirty="0" err="1"/>
              <a:t>KoM</a:t>
            </a:r>
            <a:r>
              <a:rPr lang="en-US" dirty="0"/>
              <a:t> – Expected Output from WP meetings (1/2)</a:t>
            </a:r>
          </a:p>
        </p:txBody>
      </p:sp>
      <p:sp>
        <p:nvSpPr>
          <p:cNvPr id="3" name="Slide Number Placeholder 2">
            <a:extLst>
              <a:ext uri="{FF2B5EF4-FFF2-40B4-BE49-F238E27FC236}">
                <a16:creationId xmlns="" xmlns:a16="http://schemas.microsoft.com/office/drawing/2014/main" id="{E3219616-02D5-4016-9E13-125132BC2552}"/>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
        <p:nvSpPr>
          <p:cNvPr id="4" name="Date Placeholder 3">
            <a:extLst>
              <a:ext uri="{FF2B5EF4-FFF2-40B4-BE49-F238E27FC236}">
                <a16:creationId xmlns="" xmlns:a16="http://schemas.microsoft.com/office/drawing/2014/main" id="{99279473-C165-4DF9-9B56-05E53582130F}"/>
              </a:ext>
            </a:extLst>
          </p:cNvPr>
          <p:cNvSpPr>
            <a:spLocks noGrp="1"/>
          </p:cNvSpPr>
          <p:nvPr>
            <p:ph type="dt" sz="half" idx="10"/>
          </p:nvPr>
        </p:nvSpPr>
        <p:spPr/>
        <p:txBody>
          <a:bodyPr/>
          <a:lstStyle/>
          <a:p>
            <a:fld id="{CB2F6D3A-89CC-46FE-91E1-205F046309AC}" type="datetime1">
              <a:rPr lang="en-US" smtClean="0"/>
              <a:t>1/5/18</a:t>
            </a:fld>
            <a:endParaRPr lang="en-US" dirty="0"/>
          </a:p>
        </p:txBody>
      </p:sp>
      <p:sp>
        <p:nvSpPr>
          <p:cNvPr id="6" name="Content Placeholder 4">
            <a:extLst>
              <a:ext uri="{FF2B5EF4-FFF2-40B4-BE49-F238E27FC236}">
                <a16:creationId xmlns="" xmlns:a16="http://schemas.microsoft.com/office/drawing/2014/main" id="{A30706D3-BD0F-4298-ABF8-0369860C5557}"/>
              </a:ext>
            </a:extLst>
          </p:cNvPr>
          <p:cNvSpPr txBox="1">
            <a:spLocks/>
          </p:cNvSpPr>
          <p:nvPr/>
        </p:nvSpPr>
        <p:spPr>
          <a:xfrm>
            <a:off x="457200" y="1196753"/>
            <a:ext cx="8229600" cy="459797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t>WP Work plan</a:t>
            </a:r>
          </a:p>
          <a:p>
            <a:pPr lvl="1"/>
            <a:r>
              <a:rPr lang="en-US" dirty="0"/>
              <a:t>Detailed 12 month work plan specifying distribution of activities by task</a:t>
            </a:r>
          </a:p>
          <a:p>
            <a:pPr lvl="2"/>
            <a:r>
              <a:rPr lang="en-US" dirty="0"/>
              <a:t>To be approved by end of Jan 2018</a:t>
            </a:r>
          </a:p>
          <a:p>
            <a:r>
              <a:rPr lang="en-US" sz="2800" dirty="0"/>
              <a:t>Preliminary definition of lead authors of each deliverable</a:t>
            </a:r>
          </a:p>
          <a:p>
            <a:pPr lvl="1"/>
            <a:r>
              <a:rPr lang="en-US" sz="2400" dirty="0"/>
              <a:t>To be approved by end of Jan 2018</a:t>
            </a:r>
          </a:p>
          <a:p>
            <a:r>
              <a:rPr lang="en-US" sz="2800" dirty="0"/>
              <a:t>Preliminary definition of milestone owners in PY1</a:t>
            </a:r>
          </a:p>
          <a:p>
            <a:pPr lvl="1"/>
            <a:r>
              <a:rPr lang="en-US" sz="2400" dirty="0"/>
              <a:t>To be approved by end of Jan 2018</a:t>
            </a:r>
          </a:p>
          <a:p>
            <a:pPr lvl="1"/>
            <a:r>
              <a:rPr lang="en-US" sz="2400" dirty="0"/>
              <a:t>Indicate dependencies where possible</a:t>
            </a:r>
          </a:p>
        </p:txBody>
      </p:sp>
    </p:spTree>
    <p:extLst>
      <p:ext uri="{BB962C8B-B14F-4D97-AF65-F5344CB8AC3E}">
        <p14:creationId xmlns:p14="http://schemas.microsoft.com/office/powerpoint/2010/main" val="4272436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1A8787-E4BC-4141-B18A-3927D76DBDC2}"/>
              </a:ext>
            </a:extLst>
          </p:cNvPr>
          <p:cNvSpPr>
            <a:spLocks noGrp="1"/>
          </p:cNvSpPr>
          <p:nvPr>
            <p:ph type="title"/>
          </p:nvPr>
        </p:nvSpPr>
        <p:spPr>
          <a:xfrm>
            <a:off x="323528" y="620688"/>
            <a:ext cx="7848872" cy="576064"/>
          </a:xfrm>
        </p:spPr>
        <p:txBody>
          <a:bodyPr/>
          <a:lstStyle/>
          <a:p>
            <a:r>
              <a:rPr lang="en-US" dirty="0" err="1"/>
              <a:t>KoM</a:t>
            </a:r>
            <a:r>
              <a:rPr lang="en-US" dirty="0"/>
              <a:t> – Expected Output from WP meetings  (2/2)</a:t>
            </a:r>
          </a:p>
        </p:txBody>
      </p:sp>
      <p:sp>
        <p:nvSpPr>
          <p:cNvPr id="3" name="Slide Number Placeholder 2">
            <a:extLst>
              <a:ext uri="{FF2B5EF4-FFF2-40B4-BE49-F238E27FC236}">
                <a16:creationId xmlns="" xmlns:a16="http://schemas.microsoft.com/office/drawing/2014/main" id="{E3219616-02D5-4016-9E13-125132BC2552}"/>
              </a:ext>
            </a:extLst>
          </p:cNvPr>
          <p:cNvSpPr>
            <a:spLocks noGrp="1"/>
          </p:cNvSpPr>
          <p:nvPr>
            <p:ph type="sldNum" sz="quarter" idx="12"/>
          </p:nvPr>
        </p:nvSpPr>
        <p:spPr/>
        <p:txBody>
          <a:bodyPr/>
          <a:lstStyle/>
          <a:p>
            <a:fld id="{B6F15528-21DE-4FAA-801E-634DDDAF4B2B}" type="slidenum">
              <a:rPr lang="en-US" smtClean="0"/>
              <a:pPr/>
              <a:t>6</a:t>
            </a:fld>
            <a:endParaRPr lang="en-US" dirty="0"/>
          </a:p>
        </p:txBody>
      </p:sp>
      <p:sp>
        <p:nvSpPr>
          <p:cNvPr id="4" name="Date Placeholder 3">
            <a:extLst>
              <a:ext uri="{FF2B5EF4-FFF2-40B4-BE49-F238E27FC236}">
                <a16:creationId xmlns="" xmlns:a16="http://schemas.microsoft.com/office/drawing/2014/main" id="{99279473-C165-4DF9-9B56-05E53582130F}"/>
              </a:ext>
            </a:extLst>
          </p:cNvPr>
          <p:cNvSpPr>
            <a:spLocks noGrp="1"/>
          </p:cNvSpPr>
          <p:nvPr>
            <p:ph type="dt" sz="half" idx="10"/>
          </p:nvPr>
        </p:nvSpPr>
        <p:spPr/>
        <p:txBody>
          <a:bodyPr/>
          <a:lstStyle/>
          <a:p>
            <a:fld id="{CB2F6D3A-89CC-46FE-91E1-205F046309AC}" type="datetime1">
              <a:rPr lang="en-US" smtClean="0"/>
              <a:t>1/5/18</a:t>
            </a:fld>
            <a:endParaRPr lang="en-US" dirty="0"/>
          </a:p>
        </p:txBody>
      </p:sp>
      <p:sp>
        <p:nvSpPr>
          <p:cNvPr id="6" name="Content Placeholder 4">
            <a:extLst>
              <a:ext uri="{FF2B5EF4-FFF2-40B4-BE49-F238E27FC236}">
                <a16:creationId xmlns="" xmlns:a16="http://schemas.microsoft.com/office/drawing/2014/main" id="{A30706D3-BD0F-4298-ABF8-0369860C5557}"/>
              </a:ext>
            </a:extLst>
          </p:cNvPr>
          <p:cNvSpPr txBox="1">
            <a:spLocks/>
          </p:cNvSpPr>
          <p:nvPr/>
        </p:nvSpPr>
        <p:spPr>
          <a:xfrm>
            <a:off x="457200" y="1268761"/>
            <a:ext cx="8229600" cy="468051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t>Define WP regular meetings</a:t>
            </a:r>
          </a:p>
          <a:p>
            <a:r>
              <a:rPr lang="en-US" sz="2800" dirty="0"/>
              <a:t>Preliminary quality metrics</a:t>
            </a:r>
          </a:p>
          <a:p>
            <a:pPr lvl="1"/>
            <a:r>
              <a:rPr lang="en-US" dirty="0"/>
              <a:t>Final target is defining 5 quality metrics per WP</a:t>
            </a:r>
          </a:p>
          <a:p>
            <a:pPr lvl="1"/>
            <a:r>
              <a:rPr lang="en-US" dirty="0"/>
              <a:t>Some examples</a:t>
            </a:r>
          </a:p>
          <a:p>
            <a:pPr lvl="2"/>
            <a:r>
              <a:rPr lang="en-US" sz="2200" dirty="0"/>
              <a:t>Number of scientific publications supported</a:t>
            </a:r>
          </a:p>
          <a:p>
            <a:pPr lvl="2"/>
            <a:r>
              <a:rPr lang="en-US" sz="2200" dirty="0"/>
              <a:t>Number of engaged SMEs/Industry</a:t>
            </a:r>
          </a:p>
          <a:p>
            <a:pPr lvl="2"/>
            <a:r>
              <a:rPr lang="en-US" sz="2200" dirty="0"/>
              <a:t>Number of entries in the service catalogue</a:t>
            </a:r>
          </a:p>
          <a:p>
            <a:pPr lvl="2"/>
            <a:r>
              <a:rPr lang="en-US" sz="2200" dirty="0"/>
              <a:t>Amount of VMs instantiated</a:t>
            </a:r>
          </a:p>
          <a:p>
            <a:pPr lvl="2"/>
            <a:r>
              <a:rPr lang="en-US" sz="2200" dirty="0"/>
              <a:t>Number of users per thematic service</a:t>
            </a:r>
          </a:p>
          <a:p>
            <a:pPr lvl="2"/>
            <a:r>
              <a:rPr lang="en-US" sz="2200" dirty="0"/>
              <a:t>Number of training modules produced and kept </a:t>
            </a:r>
            <a:r>
              <a:rPr lang="en-US" sz="2200" dirty="0" smtClean="0"/>
              <a:t>up-to-date</a:t>
            </a:r>
            <a:endParaRPr lang="en-US" sz="2200" dirty="0"/>
          </a:p>
        </p:txBody>
      </p:sp>
    </p:spTree>
    <p:extLst>
      <p:ext uri="{BB962C8B-B14F-4D97-AF65-F5344CB8AC3E}">
        <p14:creationId xmlns:p14="http://schemas.microsoft.com/office/powerpoint/2010/main" val="3035737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1A8787-E4BC-4141-B18A-3927D76DBDC2}"/>
              </a:ext>
            </a:extLst>
          </p:cNvPr>
          <p:cNvSpPr>
            <a:spLocks noGrp="1"/>
          </p:cNvSpPr>
          <p:nvPr>
            <p:ph type="title"/>
          </p:nvPr>
        </p:nvSpPr>
        <p:spPr>
          <a:xfrm>
            <a:off x="323528" y="620688"/>
            <a:ext cx="7848872" cy="576064"/>
          </a:xfrm>
        </p:spPr>
        <p:txBody>
          <a:bodyPr/>
          <a:lstStyle/>
          <a:p>
            <a:r>
              <a:rPr lang="en-US" dirty="0" err="1"/>
              <a:t>KoM</a:t>
            </a:r>
            <a:r>
              <a:rPr lang="en-US" dirty="0"/>
              <a:t> – Expected Output from WP meetings  (3/3)</a:t>
            </a:r>
          </a:p>
        </p:txBody>
      </p:sp>
      <p:sp>
        <p:nvSpPr>
          <p:cNvPr id="3" name="Slide Number Placeholder 2">
            <a:extLst>
              <a:ext uri="{FF2B5EF4-FFF2-40B4-BE49-F238E27FC236}">
                <a16:creationId xmlns="" xmlns:a16="http://schemas.microsoft.com/office/drawing/2014/main" id="{E3219616-02D5-4016-9E13-125132BC2552}"/>
              </a:ext>
            </a:extLst>
          </p:cNvPr>
          <p:cNvSpPr>
            <a:spLocks noGrp="1"/>
          </p:cNvSpPr>
          <p:nvPr>
            <p:ph type="sldNum" sz="quarter" idx="12"/>
          </p:nvPr>
        </p:nvSpPr>
        <p:spPr/>
        <p:txBody>
          <a:bodyPr/>
          <a:lstStyle/>
          <a:p>
            <a:fld id="{B6F15528-21DE-4FAA-801E-634DDDAF4B2B}" type="slidenum">
              <a:rPr lang="en-US" smtClean="0"/>
              <a:pPr/>
              <a:t>7</a:t>
            </a:fld>
            <a:endParaRPr lang="en-US" dirty="0"/>
          </a:p>
        </p:txBody>
      </p:sp>
      <p:sp>
        <p:nvSpPr>
          <p:cNvPr id="4" name="Date Placeholder 3">
            <a:extLst>
              <a:ext uri="{FF2B5EF4-FFF2-40B4-BE49-F238E27FC236}">
                <a16:creationId xmlns="" xmlns:a16="http://schemas.microsoft.com/office/drawing/2014/main" id="{99279473-C165-4DF9-9B56-05E53582130F}"/>
              </a:ext>
            </a:extLst>
          </p:cNvPr>
          <p:cNvSpPr>
            <a:spLocks noGrp="1"/>
          </p:cNvSpPr>
          <p:nvPr>
            <p:ph type="dt" sz="half" idx="10"/>
          </p:nvPr>
        </p:nvSpPr>
        <p:spPr/>
        <p:txBody>
          <a:bodyPr/>
          <a:lstStyle/>
          <a:p>
            <a:fld id="{CB2F6D3A-89CC-46FE-91E1-205F046309AC}" type="datetime1">
              <a:rPr lang="en-US" smtClean="0"/>
              <a:t>1/5/18</a:t>
            </a:fld>
            <a:endParaRPr lang="en-US" dirty="0"/>
          </a:p>
        </p:txBody>
      </p:sp>
      <p:sp>
        <p:nvSpPr>
          <p:cNvPr id="6" name="Content Placeholder 4">
            <a:extLst>
              <a:ext uri="{FF2B5EF4-FFF2-40B4-BE49-F238E27FC236}">
                <a16:creationId xmlns="" xmlns:a16="http://schemas.microsoft.com/office/drawing/2014/main" id="{A30706D3-BD0F-4298-ABF8-0369860C5557}"/>
              </a:ext>
            </a:extLst>
          </p:cNvPr>
          <p:cNvSpPr txBox="1">
            <a:spLocks/>
          </p:cNvSpPr>
          <p:nvPr/>
        </p:nvSpPr>
        <p:spPr>
          <a:xfrm>
            <a:off x="457200" y="1268761"/>
            <a:ext cx="8229600"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t>Start to define team membership</a:t>
            </a:r>
          </a:p>
          <a:p>
            <a:pPr lvl="1"/>
            <a:r>
              <a:rPr lang="en-US" dirty="0"/>
              <a:t>A template will be provided to collect names, mailing lists per task, etc.</a:t>
            </a:r>
          </a:p>
          <a:p>
            <a:r>
              <a:rPr lang="en-US" sz="2800" dirty="0"/>
              <a:t>Identify the Key Exploitation Results (KERs)</a:t>
            </a:r>
          </a:p>
          <a:p>
            <a:r>
              <a:rPr lang="en-US" sz="2800" dirty="0"/>
              <a:t>EOSC-hub/</a:t>
            </a:r>
            <a:r>
              <a:rPr lang="en-US" sz="2800" dirty="0" err="1"/>
              <a:t>OpenAIRE</a:t>
            </a:r>
            <a:r>
              <a:rPr lang="en-US" sz="2800" dirty="0"/>
              <a:t> Advance collaboration</a:t>
            </a:r>
          </a:p>
          <a:p>
            <a:pPr lvl="1"/>
            <a:r>
              <a:rPr lang="en-US" dirty="0"/>
              <a:t>Assessment and impact on the WP work plan</a:t>
            </a:r>
          </a:p>
          <a:p>
            <a:endParaRPr lang="en-US" sz="2800" dirty="0"/>
          </a:p>
        </p:txBody>
      </p:sp>
    </p:spTree>
    <p:extLst>
      <p:ext uri="{BB962C8B-B14F-4D97-AF65-F5344CB8AC3E}">
        <p14:creationId xmlns:p14="http://schemas.microsoft.com/office/powerpoint/2010/main" val="2257881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8545AC-5ECA-49BB-A8E4-9C9F78F98057}"/>
              </a:ext>
            </a:extLst>
          </p:cNvPr>
          <p:cNvSpPr>
            <a:spLocks noGrp="1"/>
          </p:cNvSpPr>
          <p:nvPr>
            <p:ph type="title"/>
          </p:nvPr>
        </p:nvSpPr>
        <p:spPr/>
        <p:txBody>
          <a:bodyPr/>
          <a:lstStyle/>
          <a:p>
            <a:r>
              <a:rPr lang="en-US" dirty="0"/>
              <a:t>WP Work Plan – Table per task</a:t>
            </a:r>
          </a:p>
        </p:txBody>
      </p:sp>
      <p:sp>
        <p:nvSpPr>
          <p:cNvPr id="3" name="Slide Number Placeholder 2">
            <a:extLst>
              <a:ext uri="{FF2B5EF4-FFF2-40B4-BE49-F238E27FC236}">
                <a16:creationId xmlns="" xmlns:a16="http://schemas.microsoft.com/office/drawing/2014/main" id="{C81149C2-24A4-4EF8-B766-34C49B7C5D7E}"/>
              </a:ext>
            </a:extLst>
          </p:cNvPr>
          <p:cNvSpPr>
            <a:spLocks noGrp="1"/>
          </p:cNvSpPr>
          <p:nvPr>
            <p:ph type="sldNum" sz="quarter" idx="12"/>
          </p:nvPr>
        </p:nvSpPr>
        <p:spPr/>
        <p:txBody>
          <a:bodyPr/>
          <a:lstStyle/>
          <a:p>
            <a:fld id="{B6F15528-21DE-4FAA-801E-634DDDAF4B2B}" type="slidenum">
              <a:rPr lang="en-US" smtClean="0"/>
              <a:pPr/>
              <a:t>8</a:t>
            </a:fld>
            <a:endParaRPr lang="en-US" dirty="0"/>
          </a:p>
        </p:txBody>
      </p:sp>
      <p:sp>
        <p:nvSpPr>
          <p:cNvPr id="4" name="Date Placeholder 3">
            <a:extLst>
              <a:ext uri="{FF2B5EF4-FFF2-40B4-BE49-F238E27FC236}">
                <a16:creationId xmlns="" xmlns:a16="http://schemas.microsoft.com/office/drawing/2014/main" id="{2A2355C2-DB76-4124-A400-C1F1C3493699}"/>
              </a:ext>
            </a:extLst>
          </p:cNvPr>
          <p:cNvSpPr>
            <a:spLocks noGrp="1"/>
          </p:cNvSpPr>
          <p:nvPr>
            <p:ph type="dt" sz="half" idx="10"/>
          </p:nvPr>
        </p:nvSpPr>
        <p:spPr/>
        <p:txBody>
          <a:bodyPr/>
          <a:lstStyle/>
          <a:p>
            <a:fld id="{DE7269ED-CDE4-4088-9AF4-A8C6ECB427F4}" type="datetime1">
              <a:rPr lang="en-US" smtClean="0"/>
              <a:t>1/5/18</a:t>
            </a:fld>
            <a:endParaRPr lang="en-US" dirty="0"/>
          </a:p>
        </p:txBody>
      </p:sp>
      <p:graphicFrame>
        <p:nvGraphicFramePr>
          <p:cNvPr id="5" name="Table 4">
            <a:extLst>
              <a:ext uri="{FF2B5EF4-FFF2-40B4-BE49-F238E27FC236}">
                <a16:creationId xmlns="" xmlns:a16="http://schemas.microsoft.com/office/drawing/2014/main" id="{439E8545-6543-47F1-B656-0350C829DC10}"/>
              </a:ext>
            </a:extLst>
          </p:cNvPr>
          <p:cNvGraphicFramePr>
            <a:graphicFrameLocks noGrp="1"/>
          </p:cNvGraphicFramePr>
          <p:nvPr>
            <p:extLst>
              <p:ext uri="{D42A27DB-BD31-4B8C-83A1-F6EECF244321}">
                <p14:modId xmlns:p14="http://schemas.microsoft.com/office/powerpoint/2010/main" val="2473354871"/>
              </p:ext>
            </p:extLst>
          </p:nvPr>
        </p:nvGraphicFramePr>
        <p:xfrm>
          <a:off x="303100" y="1223180"/>
          <a:ext cx="8673504" cy="2668924"/>
        </p:xfrm>
        <a:graphic>
          <a:graphicData uri="http://schemas.openxmlformats.org/drawingml/2006/table">
            <a:tbl>
              <a:tblPr firstRow="1" bandRow="1">
                <a:tableStyleId>{5C22544A-7EE6-4342-B048-85BDC9FD1C3A}</a:tableStyleId>
              </a:tblPr>
              <a:tblGrid>
                <a:gridCol w="1195099">
                  <a:extLst>
                    <a:ext uri="{9D8B030D-6E8A-4147-A177-3AD203B41FA5}">
                      <a16:colId xmlns="" xmlns:a16="http://schemas.microsoft.com/office/drawing/2014/main" val="396014078"/>
                    </a:ext>
                  </a:extLst>
                </a:gridCol>
                <a:gridCol w="1501743">
                  <a:extLst>
                    <a:ext uri="{9D8B030D-6E8A-4147-A177-3AD203B41FA5}">
                      <a16:colId xmlns="" xmlns:a16="http://schemas.microsoft.com/office/drawing/2014/main" val="3289801143"/>
                    </a:ext>
                  </a:extLst>
                </a:gridCol>
                <a:gridCol w="1152128">
                  <a:extLst>
                    <a:ext uri="{9D8B030D-6E8A-4147-A177-3AD203B41FA5}">
                      <a16:colId xmlns="" xmlns:a16="http://schemas.microsoft.com/office/drawing/2014/main" val="2154947426"/>
                    </a:ext>
                  </a:extLst>
                </a:gridCol>
                <a:gridCol w="1107318">
                  <a:extLst>
                    <a:ext uri="{9D8B030D-6E8A-4147-A177-3AD203B41FA5}">
                      <a16:colId xmlns="" xmlns:a16="http://schemas.microsoft.com/office/drawing/2014/main" val="1336833496"/>
                    </a:ext>
                  </a:extLst>
                </a:gridCol>
                <a:gridCol w="1052922">
                  <a:extLst>
                    <a:ext uri="{9D8B030D-6E8A-4147-A177-3AD203B41FA5}">
                      <a16:colId xmlns="" xmlns:a16="http://schemas.microsoft.com/office/drawing/2014/main" val="1554182558"/>
                    </a:ext>
                  </a:extLst>
                </a:gridCol>
                <a:gridCol w="1728192">
                  <a:extLst>
                    <a:ext uri="{9D8B030D-6E8A-4147-A177-3AD203B41FA5}">
                      <a16:colId xmlns="" xmlns:a16="http://schemas.microsoft.com/office/drawing/2014/main" val="3286053786"/>
                    </a:ext>
                  </a:extLst>
                </a:gridCol>
                <a:gridCol w="936102">
                  <a:extLst>
                    <a:ext uri="{9D8B030D-6E8A-4147-A177-3AD203B41FA5}">
                      <a16:colId xmlns="" xmlns:a16="http://schemas.microsoft.com/office/drawing/2014/main" val="3921698263"/>
                    </a:ext>
                  </a:extLst>
                </a:gridCol>
              </a:tblGrid>
              <a:tr h="507211">
                <a:tc>
                  <a:txBody>
                    <a:bodyPr/>
                    <a:lstStyle/>
                    <a:p>
                      <a:r>
                        <a:rPr lang="en-US" dirty="0"/>
                        <a:t>Activity identifier</a:t>
                      </a:r>
                    </a:p>
                  </a:txBody>
                  <a:tcPr/>
                </a:tc>
                <a:tc>
                  <a:txBody>
                    <a:bodyPr/>
                    <a:lstStyle/>
                    <a:p>
                      <a:r>
                        <a:rPr lang="en-US" dirty="0"/>
                        <a:t>Task Name</a:t>
                      </a:r>
                    </a:p>
                  </a:txBody>
                  <a:tcPr/>
                </a:tc>
                <a:tc>
                  <a:txBody>
                    <a:bodyPr/>
                    <a:lstStyle/>
                    <a:p>
                      <a:r>
                        <a:rPr lang="en-US" dirty="0"/>
                        <a:t>Start date (mm/</a:t>
                      </a:r>
                      <a:r>
                        <a:rPr lang="en-US" dirty="0" err="1"/>
                        <a:t>yy</a:t>
                      </a:r>
                      <a:r>
                        <a:rPr lang="en-US" dirty="0"/>
                        <a:t>)</a:t>
                      </a:r>
                    </a:p>
                  </a:txBody>
                  <a:tcPr/>
                </a:tc>
                <a:tc>
                  <a:txBody>
                    <a:bodyPr/>
                    <a:lstStyle/>
                    <a:p>
                      <a:r>
                        <a:rPr lang="en-US" dirty="0"/>
                        <a:t>End date (mm/</a:t>
                      </a:r>
                      <a:r>
                        <a:rPr lang="en-US" dirty="0" err="1"/>
                        <a:t>yy</a:t>
                      </a:r>
                      <a:r>
                        <a:rPr lang="en-US" dirty="0"/>
                        <a:t>)</a:t>
                      </a:r>
                    </a:p>
                  </a:txBody>
                  <a:tcPr/>
                </a:tc>
                <a:tc>
                  <a:txBody>
                    <a:bodyPr/>
                    <a:lstStyle/>
                    <a:p>
                      <a:r>
                        <a:rPr lang="en-US" dirty="0"/>
                        <a:t>Status</a:t>
                      </a:r>
                    </a:p>
                  </a:txBody>
                  <a:tcPr/>
                </a:tc>
                <a:tc>
                  <a:txBody>
                    <a:bodyPr/>
                    <a:lstStyle/>
                    <a:p>
                      <a:r>
                        <a:rPr lang="en-US" dirty="0"/>
                        <a:t>Dependencies</a:t>
                      </a:r>
                    </a:p>
                  </a:txBody>
                  <a:tcPr/>
                </a:tc>
                <a:tc>
                  <a:txBody>
                    <a:bodyPr/>
                    <a:lstStyle/>
                    <a:p>
                      <a:r>
                        <a:rPr lang="en-US" dirty="0"/>
                        <a:t>Issues</a:t>
                      </a:r>
                    </a:p>
                  </a:txBody>
                  <a:tcPr/>
                </a:tc>
                <a:extLst>
                  <a:ext uri="{0D108BD9-81ED-4DB2-BD59-A6C34878D82A}">
                    <a16:rowId xmlns="" xmlns:a16="http://schemas.microsoft.com/office/drawing/2014/main" val="2122478126"/>
                  </a:ext>
                </a:extLst>
              </a:tr>
              <a:tr h="507211">
                <a:tc>
                  <a:txBody>
                    <a:bodyPr/>
                    <a:lstStyle/>
                    <a:p>
                      <a:r>
                        <a:rPr lang="en-US" dirty="0"/>
                        <a:t>10.3.1</a:t>
                      </a:r>
                    </a:p>
                  </a:txBody>
                  <a:tcPr/>
                </a:tc>
                <a:tc>
                  <a:txBody>
                    <a:bodyPr/>
                    <a:lstStyle/>
                    <a:p>
                      <a:r>
                        <a:rPr lang="en-US" dirty="0"/>
                        <a:t>Description 1</a:t>
                      </a:r>
                    </a:p>
                  </a:txBody>
                  <a:tcPr/>
                </a:tc>
                <a:tc>
                  <a:txBody>
                    <a:bodyPr/>
                    <a:lstStyle/>
                    <a:p>
                      <a:r>
                        <a:rPr lang="en-US" dirty="0"/>
                        <a:t>01/18</a:t>
                      </a:r>
                    </a:p>
                  </a:txBody>
                  <a:tcPr/>
                </a:tc>
                <a:tc>
                  <a:txBody>
                    <a:bodyPr/>
                    <a:lstStyle/>
                    <a:p>
                      <a:r>
                        <a:rPr lang="en-US" dirty="0"/>
                        <a:t>03/18</a:t>
                      </a:r>
                    </a:p>
                  </a:txBody>
                  <a:tcPr/>
                </a:tc>
                <a:tc>
                  <a:txBody>
                    <a:bodyPr/>
                    <a:lstStyle/>
                    <a:p>
                      <a:r>
                        <a:rPr lang="en-US" dirty="0"/>
                        <a:t>Done</a:t>
                      </a:r>
                    </a:p>
                  </a:txBody>
                  <a:tcPr/>
                </a:tc>
                <a:tc>
                  <a:txBody>
                    <a:bodyPr/>
                    <a:lstStyle/>
                    <a:p>
                      <a:endParaRPr lang="en-US" dirty="0"/>
                    </a:p>
                  </a:txBody>
                  <a:tcPr/>
                </a:tc>
                <a:tc>
                  <a:txBody>
                    <a:bodyPr/>
                    <a:lstStyle/>
                    <a:p>
                      <a:endParaRPr lang="en-US" dirty="0"/>
                    </a:p>
                  </a:txBody>
                  <a:tcPr/>
                </a:tc>
                <a:extLst>
                  <a:ext uri="{0D108BD9-81ED-4DB2-BD59-A6C34878D82A}">
                    <a16:rowId xmlns="" xmlns:a16="http://schemas.microsoft.com/office/drawing/2014/main" val="4040239277"/>
                  </a:ext>
                </a:extLst>
              </a:tr>
              <a:tr h="507211">
                <a:tc>
                  <a:txBody>
                    <a:bodyPr/>
                    <a:lstStyle/>
                    <a:p>
                      <a:r>
                        <a:rPr lang="en-US" dirty="0"/>
                        <a:t>10.3.2</a:t>
                      </a:r>
                    </a:p>
                  </a:txBody>
                  <a:tcPr/>
                </a:tc>
                <a:tc>
                  <a:txBody>
                    <a:bodyPr/>
                    <a:lstStyle/>
                    <a:p>
                      <a:r>
                        <a:rPr lang="en-US" dirty="0"/>
                        <a:t>Description 2</a:t>
                      </a:r>
                    </a:p>
                  </a:txBody>
                  <a:tcPr/>
                </a:tc>
                <a:tc>
                  <a:txBody>
                    <a:bodyPr/>
                    <a:lstStyle/>
                    <a:p>
                      <a:r>
                        <a:rPr lang="en-US" dirty="0"/>
                        <a:t>02/18</a:t>
                      </a:r>
                    </a:p>
                  </a:txBody>
                  <a:tcPr/>
                </a:tc>
                <a:tc>
                  <a:txBody>
                    <a:bodyPr/>
                    <a:lstStyle/>
                    <a:p>
                      <a:r>
                        <a:rPr lang="en-US" dirty="0"/>
                        <a:t>05/18</a:t>
                      </a:r>
                    </a:p>
                  </a:txBody>
                  <a:tcPr/>
                </a:tc>
                <a:tc>
                  <a:txBody>
                    <a:bodyPr/>
                    <a:lstStyle/>
                    <a:p>
                      <a:r>
                        <a:rPr lang="en-US" dirty="0"/>
                        <a:t>Ongoing</a:t>
                      </a:r>
                    </a:p>
                  </a:txBody>
                  <a:tcPr/>
                </a:tc>
                <a:tc>
                  <a:txBody>
                    <a:bodyPr/>
                    <a:lstStyle/>
                    <a:p>
                      <a:endParaRPr lang="en-US" dirty="0"/>
                    </a:p>
                  </a:txBody>
                  <a:tcPr/>
                </a:tc>
                <a:tc>
                  <a:txBody>
                    <a:bodyPr/>
                    <a:lstStyle/>
                    <a:p>
                      <a:endParaRPr lang="en-US" dirty="0"/>
                    </a:p>
                  </a:txBody>
                  <a:tcPr/>
                </a:tc>
                <a:extLst>
                  <a:ext uri="{0D108BD9-81ED-4DB2-BD59-A6C34878D82A}">
                    <a16:rowId xmlns="" xmlns:a16="http://schemas.microsoft.com/office/drawing/2014/main" val="4156177840"/>
                  </a:ext>
                </a:extLst>
              </a:tr>
              <a:tr h="507211">
                <a:tc>
                  <a:txBody>
                    <a:bodyPr/>
                    <a:lstStyle/>
                    <a:p>
                      <a:r>
                        <a:rPr lang="en-US" dirty="0"/>
                        <a:t>…</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r>
                        <a:rPr lang="en-US" dirty="0"/>
                        <a:t>Planned</a:t>
                      </a:r>
                    </a:p>
                  </a:txBody>
                  <a:tcPr/>
                </a:tc>
                <a:tc>
                  <a:txBody>
                    <a:bodyPr/>
                    <a:lstStyle/>
                    <a:p>
                      <a:endParaRPr lang="en-US" dirty="0"/>
                    </a:p>
                  </a:txBody>
                  <a:tcPr/>
                </a:tc>
                <a:tc>
                  <a:txBody>
                    <a:bodyPr/>
                    <a:lstStyle/>
                    <a:p>
                      <a:endParaRPr lang="en-US"/>
                    </a:p>
                  </a:txBody>
                  <a:tcPr/>
                </a:tc>
                <a:extLst>
                  <a:ext uri="{0D108BD9-81ED-4DB2-BD59-A6C34878D82A}">
                    <a16:rowId xmlns="" xmlns:a16="http://schemas.microsoft.com/office/drawing/2014/main" val="2682894256"/>
                  </a:ext>
                </a:extLst>
              </a:tr>
              <a:tr h="507211">
                <a:tc>
                  <a:txBody>
                    <a:bodyPr/>
                    <a:lstStyle/>
                    <a:p>
                      <a:r>
                        <a:rPr lang="en-US" dirty="0"/>
                        <a:t>10.3.N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Description N</a:t>
                      </a:r>
                    </a:p>
                  </a:txBody>
                  <a:tcPr/>
                </a:tc>
                <a:tc>
                  <a:txBody>
                    <a:bodyPr/>
                    <a:lstStyle/>
                    <a:p>
                      <a:endParaRPr lang="en-US"/>
                    </a:p>
                  </a:txBody>
                  <a:tcPr/>
                </a:tc>
                <a:tc>
                  <a:txBody>
                    <a:bodyPr/>
                    <a:lstStyle/>
                    <a:p>
                      <a:endParaRPr lang="en-US"/>
                    </a:p>
                  </a:txBody>
                  <a:tcPr/>
                </a:tc>
                <a:tc>
                  <a:txBody>
                    <a:bodyPr/>
                    <a:lstStyle/>
                    <a:p>
                      <a:r>
                        <a:rPr lang="en-US" dirty="0"/>
                        <a:t>Planned</a:t>
                      </a:r>
                    </a:p>
                  </a:txBody>
                  <a:tcPr/>
                </a:tc>
                <a:tc>
                  <a:txBody>
                    <a:bodyPr/>
                    <a:lstStyle/>
                    <a:p>
                      <a:r>
                        <a:rPr lang="en-US" dirty="0"/>
                        <a:t>10.3.1</a:t>
                      </a:r>
                    </a:p>
                  </a:txBody>
                  <a:tcPr/>
                </a:tc>
                <a:tc>
                  <a:txBody>
                    <a:bodyPr/>
                    <a:lstStyle/>
                    <a:p>
                      <a:endParaRPr lang="en-US" dirty="0"/>
                    </a:p>
                  </a:txBody>
                  <a:tcPr/>
                </a:tc>
                <a:extLst>
                  <a:ext uri="{0D108BD9-81ED-4DB2-BD59-A6C34878D82A}">
                    <a16:rowId xmlns="" xmlns:a16="http://schemas.microsoft.com/office/drawing/2014/main" val="517268147"/>
                  </a:ext>
                </a:extLst>
              </a:tr>
            </a:tbl>
          </a:graphicData>
        </a:graphic>
      </p:graphicFrame>
      <p:sp>
        <p:nvSpPr>
          <p:cNvPr id="6" name="Content Placeholder 4">
            <a:extLst>
              <a:ext uri="{FF2B5EF4-FFF2-40B4-BE49-F238E27FC236}">
                <a16:creationId xmlns="" xmlns:a16="http://schemas.microsoft.com/office/drawing/2014/main" id="{00439B60-070D-42D6-B990-B16D7027571E}"/>
              </a:ext>
            </a:extLst>
          </p:cNvPr>
          <p:cNvSpPr txBox="1">
            <a:spLocks/>
          </p:cNvSpPr>
          <p:nvPr/>
        </p:nvSpPr>
        <p:spPr>
          <a:xfrm>
            <a:off x="213803" y="4149080"/>
            <a:ext cx="8229600" cy="193958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Activity identifier: task number + incremental id</a:t>
            </a:r>
          </a:p>
          <a:p>
            <a:r>
              <a:rPr lang="en-US" sz="2400" dirty="0"/>
              <a:t>Task Name: short description</a:t>
            </a:r>
          </a:p>
          <a:p>
            <a:r>
              <a:rPr lang="en-US" sz="2400" dirty="0"/>
              <a:t>Status: Planned/Ongoing/Done</a:t>
            </a:r>
          </a:p>
          <a:p>
            <a:r>
              <a:rPr lang="en-US" sz="2400" dirty="0"/>
              <a:t>Dependencies: list of activity identifiers</a:t>
            </a:r>
          </a:p>
          <a:p>
            <a:r>
              <a:rPr lang="en-US" sz="2400" b="1" dirty="0"/>
              <a:t>A tool to record the WP Work Plans will be provided soon</a:t>
            </a:r>
          </a:p>
        </p:txBody>
      </p:sp>
      <p:graphicFrame>
        <p:nvGraphicFramePr>
          <p:cNvPr id="7" name="Table 6">
            <a:extLst>
              <a:ext uri="{FF2B5EF4-FFF2-40B4-BE49-F238E27FC236}">
                <a16:creationId xmlns="" xmlns:a16="http://schemas.microsoft.com/office/drawing/2014/main" id="{E9BE7FFB-C2F5-4687-9F23-74C6F42BAD47}"/>
              </a:ext>
            </a:extLst>
          </p:cNvPr>
          <p:cNvGraphicFramePr>
            <a:graphicFrameLocks noGrp="1"/>
          </p:cNvGraphicFramePr>
          <p:nvPr>
            <p:extLst>
              <p:ext uri="{D42A27DB-BD31-4B8C-83A1-F6EECF244321}">
                <p14:modId xmlns:p14="http://schemas.microsoft.com/office/powerpoint/2010/main" val="714361829"/>
              </p:ext>
            </p:extLst>
          </p:nvPr>
        </p:nvGraphicFramePr>
        <p:xfrm>
          <a:off x="314341" y="1223180"/>
          <a:ext cx="8673504" cy="2801793"/>
        </p:xfrm>
        <a:graphic>
          <a:graphicData uri="http://schemas.openxmlformats.org/drawingml/2006/table">
            <a:tbl>
              <a:tblPr firstRow="1" bandRow="1">
                <a:tableStyleId>{5C22544A-7EE6-4342-B048-85BDC9FD1C3A}</a:tableStyleId>
              </a:tblPr>
              <a:tblGrid>
                <a:gridCol w="1195099">
                  <a:extLst>
                    <a:ext uri="{9D8B030D-6E8A-4147-A177-3AD203B41FA5}">
                      <a16:colId xmlns="" xmlns:a16="http://schemas.microsoft.com/office/drawing/2014/main" val="396014078"/>
                    </a:ext>
                  </a:extLst>
                </a:gridCol>
                <a:gridCol w="1501743">
                  <a:extLst>
                    <a:ext uri="{9D8B030D-6E8A-4147-A177-3AD203B41FA5}">
                      <a16:colId xmlns="" xmlns:a16="http://schemas.microsoft.com/office/drawing/2014/main" val="3289801143"/>
                    </a:ext>
                  </a:extLst>
                </a:gridCol>
                <a:gridCol w="1152128">
                  <a:extLst>
                    <a:ext uri="{9D8B030D-6E8A-4147-A177-3AD203B41FA5}">
                      <a16:colId xmlns="" xmlns:a16="http://schemas.microsoft.com/office/drawing/2014/main" val="2154947426"/>
                    </a:ext>
                  </a:extLst>
                </a:gridCol>
                <a:gridCol w="1107318">
                  <a:extLst>
                    <a:ext uri="{9D8B030D-6E8A-4147-A177-3AD203B41FA5}">
                      <a16:colId xmlns="" xmlns:a16="http://schemas.microsoft.com/office/drawing/2014/main" val="1336833496"/>
                    </a:ext>
                  </a:extLst>
                </a:gridCol>
                <a:gridCol w="1052922">
                  <a:extLst>
                    <a:ext uri="{9D8B030D-6E8A-4147-A177-3AD203B41FA5}">
                      <a16:colId xmlns="" xmlns:a16="http://schemas.microsoft.com/office/drawing/2014/main" val="1554182558"/>
                    </a:ext>
                  </a:extLst>
                </a:gridCol>
                <a:gridCol w="1728192">
                  <a:extLst>
                    <a:ext uri="{9D8B030D-6E8A-4147-A177-3AD203B41FA5}">
                      <a16:colId xmlns="" xmlns:a16="http://schemas.microsoft.com/office/drawing/2014/main" val="3286053786"/>
                    </a:ext>
                  </a:extLst>
                </a:gridCol>
                <a:gridCol w="936102">
                  <a:extLst>
                    <a:ext uri="{9D8B030D-6E8A-4147-A177-3AD203B41FA5}">
                      <a16:colId xmlns="" xmlns:a16="http://schemas.microsoft.com/office/drawing/2014/main" val="3921698263"/>
                    </a:ext>
                  </a:extLst>
                </a:gridCol>
              </a:tblGrid>
              <a:tr h="507211">
                <a:tc>
                  <a:txBody>
                    <a:bodyPr/>
                    <a:lstStyle/>
                    <a:p>
                      <a:r>
                        <a:rPr lang="en-US" dirty="0"/>
                        <a:t>Activity identifier</a:t>
                      </a:r>
                    </a:p>
                  </a:txBody>
                  <a:tcPr/>
                </a:tc>
                <a:tc>
                  <a:txBody>
                    <a:bodyPr/>
                    <a:lstStyle/>
                    <a:p>
                      <a:r>
                        <a:rPr lang="en-US" dirty="0"/>
                        <a:t>Task Name</a:t>
                      </a:r>
                    </a:p>
                  </a:txBody>
                  <a:tcPr/>
                </a:tc>
                <a:tc>
                  <a:txBody>
                    <a:bodyPr/>
                    <a:lstStyle/>
                    <a:p>
                      <a:r>
                        <a:rPr lang="en-US" dirty="0"/>
                        <a:t>Start date (mm/</a:t>
                      </a:r>
                      <a:r>
                        <a:rPr lang="en-US" dirty="0" err="1"/>
                        <a:t>yy</a:t>
                      </a:r>
                      <a:r>
                        <a:rPr lang="en-US" dirty="0"/>
                        <a:t>)</a:t>
                      </a:r>
                    </a:p>
                  </a:txBody>
                  <a:tcPr/>
                </a:tc>
                <a:tc>
                  <a:txBody>
                    <a:bodyPr/>
                    <a:lstStyle/>
                    <a:p>
                      <a:r>
                        <a:rPr lang="en-US" dirty="0"/>
                        <a:t>End date (mm/</a:t>
                      </a:r>
                      <a:r>
                        <a:rPr lang="en-US" dirty="0" err="1"/>
                        <a:t>yy</a:t>
                      </a:r>
                      <a:r>
                        <a:rPr lang="en-US" dirty="0"/>
                        <a:t>)</a:t>
                      </a:r>
                    </a:p>
                  </a:txBody>
                  <a:tcPr/>
                </a:tc>
                <a:tc>
                  <a:txBody>
                    <a:bodyPr/>
                    <a:lstStyle/>
                    <a:p>
                      <a:r>
                        <a:rPr lang="en-US" dirty="0"/>
                        <a:t>Status</a:t>
                      </a:r>
                    </a:p>
                  </a:txBody>
                  <a:tcPr/>
                </a:tc>
                <a:tc>
                  <a:txBody>
                    <a:bodyPr/>
                    <a:lstStyle/>
                    <a:p>
                      <a:r>
                        <a:rPr lang="en-US" dirty="0"/>
                        <a:t>Dependencies</a:t>
                      </a:r>
                    </a:p>
                  </a:txBody>
                  <a:tcPr/>
                </a:tc>
                <a:tc>
                  <a:txBody>
                    <a:bodyPr/>
                    <a:lstStyle/>
                    <a:p>
                      <a:r>
                        <a:rPr lang="en-US" dirty="0"/>
                        <a:t>Issues</a:t>
                      </a:r>
                    </a:p>
                  </a:txBody>
                  <a:tcPr/>
                </a:tc>
                <a:extLst>
                  <a:ext uri="{0D108BD9-81ED-4DB2-BD59-A6C34878D82A}">
                    <a16:rowId xmlns="" xmlns:a16="http://schemas.microsoft.com/office/drawing/2014/main" val="2122478126"/>
                  </a:ext>
                </a:extLst>
              </a:tr>
              <a:tr h="507211">
                <a:tc>
                  <a:txBody>
                    <a:bodyPr/>
                    <a:lstStyle/>
                    <a:p>
                      <a:r>
                        <a:rPr lang="en-US" dirty="0"/>
                        <a:t>10.3.1</a:t>
                      </a:r>
                    </a:p>
                  </a:txBody>
                  <a:tcPr/>
                </a:tc>
                <a:tc>
                  <a:txBody>
                    <a:bodyPr/>
                    <a:lstStyle/>
                    <a:p>
                      <a:r>
                        <a:rPr lang="en-US" dirty="0"/>
                        <a:t>Description 1</a:t>
                      </a:r>
                    </a:p>
                  </a:txBody>
                  <a:tcPr/>
                </a:tc>
                <a:tc>
                  <a:txBody>
                    <a:bodyPr/>
                    <a:lstStyle/>
                    <a:p>
                      <a:r>
                        <a:rPr lang="en-US" dirty="0"/>
                        <a:t>01/18</a:t>
                      </a:r>
                    </a:p>
                  </a:txBody>
                  <a:tcPr/>
                </a:tc>
                <a:tc>
                  <a:txBody>
                    <a:bodyPr/>
                    <a:lstStyle/>
                    <a:p>
                      <a:r>
                        <a:rPr lang="en-US" dirty="0"/>
                        <a:t>03/18</a:t>
                      </a:r>
                    </a:p>
                  </a:txBody>
                  <a:tcPr/>
                </a:tc>
                <a:tc>
                  <a:txBody>
                    <a:bodyPr/>
                    <a:lstStyle/>
                    <a:p>
                      <a:r>
                        <a:rPr lang="en-US" dirty="0"/>
                        <a:t>Done</a:t>
                      </a:r>
                    </a:p>
                  </a:txBody>
                  <a:tcPr/>
                </a:tc>
                <a:tc>
                  <a:txBody>
                    <a:bodyPr/>
                    <a:lstStyle/>
                    <a:p>
                      <a:endParaRPr lang="en-US" dirty="0"/>
                    </a:p>
                  </a:txBody>
                  <a:tcPr/>
                </a:tc>
                <a:tc>
                  <a:txBody>
                    <a:bodyPr/>
                    <a:lstStyle/>
                    <a:p>
                      <a:endParaRPr lang="en-US" dirty="0"/>
                    </a:p>
                  </a:txBody>
                  <a:tcPr/>
                </a:tc>
                <a:extLst>
                  <a:ext uri="{0D108BD9-81ED-4DB2-BD59-A6C34878D82A}">
                    <a16:rowId xmlns="" xmlns:a16="http://schemas.microsoft.com/office/drawing/2014/main" val="4040239277"/>
                  </a:ext>
                </a:extLst>
              </a:tr>
              <a:tr h="507211">
                <a:tc>
                  <a:txBody>
                    <a:bodyPr/>
                    <a:lstStyle/>
                    <a:p>
                      <a:r>
                        <a:rPr lang="en-US" dirty="0"/>
                        <a:t>10.3.2</a:t>
                      </a:r>
                    </a:p>
                  </a:txBody>
                  <a:tcPr/>
                </a:tc>
                <a:tc>
                  <a:txBody>
                    <a:bodyPr/>
                    <a:lstStyle/>
                    <a:p>
                      <a:r>
                        <a:rPr lang="en-US" dirty="0"/>
                        <a:t>Description 2</a:t>
                      </a:r>
                    </a:p>
                  </a:txBody>
                  <a:tcPr/>
                </a:tc>
                <a:tc>
                  <a:txBody>
                    <a:bodyPr/>
                    <a:lstStyle/>
                    <a:p>
                      <a:r>
                        <a:rPr lang="en-US" dirty="0"/>
                        <a:t>02/18</a:t>
                      </a:r>
                    </a:p>
                  </a:txBody>
                  <a:tcPr/>
                </a:tc>
                <a:tc>
                  <a:txBody>
                    <a:bodyPr/>
                    <a:lstStyle/>
                    <a:p>
                      <a:r>
                        <a:rPr lang="en-US" strike="sngStrike" dirty="0"/>
                        <a:t>05/18</a:t>
                      </a:r>
                    </a:p>
                    <a:p>
                      <a:r>
                        <a:rPr lang="en-US" dirty="0"/>
                        <a:t>07/18</a:t>
                      </a:r>
                    </a:p>
                  </a:txBody>
                  <a:tcPr/>
                </a:tc>
                <a:tc>
                  <a:txBody>
                    <a:bodyPr/>
                    <a:lstStyle/>
                    <a:p>
                      <a:r>
                        <a:rPr lang="en-US" dirty="0"/>
                        <a:t>Ongoing</a:t>
                      </a:r>
                    </a:p>
                  </a:txBody>
                  <a:tcPr/>
                </a:tc>
                <a:tc>
                  <a:txBody>
                    <a:bodyPr/>
                    <a:lstStyle/>
                    <a:p>
                      <a:endParaRPr lang="en-US" dirty="0"/>
                    </a:p>
                  </a:txBody>
                  <a:tcPr/>
                </a:tc>
                <a:tc>
                  <a:txBody>
                    <a:bodyPr/>
                    <a:lstStyle/>
                    <a:p>
                      <a:endParaRPr lang="en-US" dirty="0"/>
                    </a:p>
                  </a:txBody>
                  <a:tcPr/>
                </a:tc>
                <a:extLst>
                  <a:ext uri="{0D108BD9-81ED-4DB2-BD59-A6C34878D82A}">
                    <a16:rowId xmlns="" xmlns:a16="http://schemas.microsoft.com/office/drawing/2014/main" val="4156177840"/>
                  </a:ext>
                </a:extLst>
              </a:tr>
              <a:tr h="507211">
                <a:tc>
                  <a:txBody>
                    <a:bodyPr/>
                    <a:lstStyle/>
                    <a:p>
                      <a:r>
                        <a:rPr lang="en-US" dirty="0"/>
                        <a:t>…</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r>
                        <a:rPr lang="en-US" dirty="0"/>
                        <a:t>Planned</a:t>
                      </a:r>
                    </a:p>
                  </a:txBody>
                  <a:tcPr/>
                </a:tc>
                <a:tc>
                  <a:txBody>
                    <a:bodyPr/>
                    <a:lstStyle/>
                    <a:p>
                      <a:endParaRPr lang="en-US" dirty="0"/>
                    </a:p>
                  </a:txBody>
                  <a:tcPr/>
                </a:tc>
                <a:tc>
                  <a:txBody>
                    <a:bodyPr/>
                    <a:lstStyle/>
                    <a:p>
                      <a:endParaRPr lang="en-US"/>
                    </a:p>
                  </a:txBody>
                  <a:tcPr/>
                </a:tc>
                <a:extLst>
                  <a:ext uri="{0D108BD9-81ED-4DB2-BD59-A6C34878D82A}">
                    <a16:rowId xmlns="" xmlns:a16="http://schemas.microsoft.com/office/drawing/2014/main" val="2682894256"/>
                  </a:ext>
                </a:extLst>
              </a:tr>
              <a:tr h="507211">
                <a:tc>
                  <a:txBody>
                    <a:bodyPr/>
                    <a:lstStyle/>
                    <a:p>
                      <a:r>
                        <a:rPr lang="en-US" dirty="0"/>
                        <a:t>10.3.N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Description N</a:t>
                      </a:r>
                    </a:p>
                  </a:txBody>
                  <a:tcPr/>
                </a:tc>
                <a:tc>
                  <a:txBody>
                    <a:bodyPr/>
                    <a:lstStyle/>
                    <a:p>
                      <a:endParaRPr lang="en-US"/>
                    </a:p>
                  </a:txBody>
                  <a:tcPr/>
                </a:tc>
                <a:tc>
                  <a:txBody>
                    <a:bodyPr/>
                    <a:lstStyle/>
                    <a:p>
                      <a:endParaRPr lang="en-US"/>
                    </a:p>
                  </a:txBody>
                  <a:tcPr/>
                </a:tc>
                <a:tc>
                  <a:txBody>
                    <a:bodyPr/>
                    <a:lstStyle/>
                    <a:p>
                      <a:r>
                        <a:rPr lang="en-US" dirty="0"/>
                        <a:t>Planned</a:t>
                      </a:r>
                    </a:p>
                  </a:txBody>
                  <a:tcPr/>
                </a:tc>
                <a:tc>
                  <a:txBody>
                    <a:bodyPr/>
                    <a:lstStyle/>
                    <a:p>
                      <a:r>
                        <a:rPr lang="en-US" dirty="0"/>
                        <a:t>10.3.1</a:t>
                      </a:r>
                    </a:p>
                  </a:txBody>
                  <a:tcPr/>
                </a:tc>
                <a:tc>
                  <a:txBody>
                    <a:bodyPr/>
                    <a:lstStyle/>
                    <a:p>
                      <a:endParaRPr lang="en-US" dirty="0"/>
                    </a:p>
                  </a:txBody>
                  <a:tcPr/>
                </a:tc>
                <a:extLst>
                  <a:ext uri="{0D108BD9-81ED-4DB2-BD59-A6C34878D82A}">
                    <a16:rowId xmlns="" xmlns:a16="http://schemas.microsoft.com/office/drawing/2014/main" val="517268147"/>
                  </a:ext>
                </a:extLst>
              </a:tr>
            </a:tbl>
          </a:graphicData>
        </a:graphic>
      </p:graphicFrame>
    </p:spTree>
    <p:extLst>
      <p:ext uri="{BB962C8B-B14F-4D97-AF65-F5344CB8AC3E}">
        <p14:creationId xmlns:p14="http://schemas.microsoft.com/office/powerpoint/2010/main" val="121073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6CB8C3-D9EF-4A68-B796-B0F484D2B1C7}"/>
              </a:ext>
            </a:extLst>
          </p:cNvPr>
          <p:cNvSpPr>
            <a:spLocks noGrp="1"/>
          </p:cNvSpPr>
          <p:nvPr>
            <p:ph type="title"/>
          </p:nvPr>
        </p:nvSpPr>
        <p:spPr>
          <a:xfrm>
            <a:off x="323528" y="476672"/>
            <a:ext cx="7992888" cy="576064"/>
          </a:xfrm>
        </p:spPr>
        <p:txBody>
          <a:bodyPr/>
          <a:lstStyle/>
          <a:p>
            <a:r>
              <a:rPr lang="en-US" dirty="0"/>
              <a:t>Identify WP Key Exploitation Results (KERs)</a:t>
            </a:r>
          </a:p>
        </p:txBody>
      </p:sp>
      <p:sp>
        <p:nvSpPr>
          <p:cNvPr id="3" name="Slide Number Placeholder 2">
            <a:extLst>
              <a:ext uri="{FF2B5EF4-FFF2-40B4-BE49-F238E27FC236}">
                <a16:creationId xmlns="" xmlns:a16="http://schemas.microsoft.com/office/drawing/2014/main" id="{844E4E98-D591-4930-8421-B2F1F84F26C4}"/>
              </a:ext>
            </a:extLst>
          </p:cNvPr>
          <p:cNvSpPr>
            <a:spLocks noGrp="1"/>
          </p:cNvSpPr>
          <p:nvPr>
            <p:ph type="sldNum" sz="quarter" idx="12"/>
          </p:nvPr>
        </p:nvSpPr>
        <p:spPr/>
        <p:txBody>
          <a:bodyPr/>
          <a:lstStyle/>
          <a:p>
            <a:fld id="{B6F15528-21DE-4FAA-801E-634DDDAF4B2B}" type="slidenum">
              <a:rPr lang="en-US" smtClean="0"/>
              <a:pPr/>
              <a:t>9</a:t>
            </a:fld>
            <a:endParaRPr lang="en-US" dirty="0"/>
          </a:p>
        </p:txBody>
      </p:sp>
      <p:sp>
        <p:nvSpPr>
          <p:cNvPr id="4" name="Date Placeholder 3">
            <a:extLst>
              <a:ext uri="{FF2B5EF4-FFF2-40B4-BE49-F238E27FC236}">
                <a16:creationId xmlns="" xmlns:a16="http://schemas.microsoft.com/office/drawing/2014/main" id="{60D9FA1A-4FDC-4F31-B24E-27F15D521A44}"/>
              </a:ext>
            </a:extLst>
          </p:cNvPr>
          <p:cNvSpPr>
            <a:spLocks noGrp="1"/>
          </p:cNvSpPr>
          <p:nvPr>
            <p:ph type="dt" sz="half" idx="10"/>
          </p:nvPr>
        </p:nvSpPr>
        <p:spPr/>
        <p:txBody>
          <a:bodyPr/>
          <a:lstStyle/>
          <a:p>
            <a:fld id="{42D66A0B-AAB0-413A-B735-0D3222C5E6EB}" type="datetime1">
              <a:rPr lang="en-US" smtClean="0"/>
              <a:t>1/5/18</a:t>
            </a:fld>
            <a:endParaRPr lang="en-US" dirty="0"/>
          </a:p>
        </p:txBody>
      </p:sp>
      <p:sp>
        <p:nvSpPr>
          <p:cNvPr id="5" name="Content Placeholder 4">
            <a:extLst>
              <a:ext uri="{FF2B5EF4-FFF2-40B4-BE49-F238E27FC236}">
                <a16:creationId xmlns="" xmlns:a16="http://schemas.microsoft.com/office/drawing/2014/main" id="{1184AA3B-E095-4FF3-A79A-42B8D8DD9F7F}"/>
              </a:ext>
            </a:extLst>
          </p:cNvPr>
          <p:cNvSpPr txBox="1">
            <a:spLocks/>
          </p:cNvSpPr>
          <p:nvPr/>
        </p:nvSpPr>
        <p:spPr>
          <a:xfrm>
            <a:off x="179512" y="1063277"/>
            <a:ext cx="8784976"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KERs need to be early identified in each WP</a:t>
            </a:r>
          </a:p>
          <a:p>
            <a:pPr lvl="1"/>
            <a:r>
              <a:rPr lang="en-US" sz="2200" dirty="0"/>
              <a:t>Refer to table 5 in GA (pp. 222) or </a:t>
            </a:r>
            <a:r>
              <a:rPr lang="en-US" sz="2200" dirty="0" err="1"/>
              <a:t>DoA</a:t>
            </a:r>
            <a:r>
              <a:rPr lang="en-US" sz="2200" dirty="0"/>
              <a:t> (pp. 36) as starting point</a:t>
            </a:r>
          </a:p>
          <a:p>
            <a:pPr lvl="1"/>
            <a:r>
              <a:rPr lang="en-US" sz="2200" dirty="0"/>
              <a:t>Identify additional output during WP meetings at </a:t>
            </a:r>
            <a:r>
              <a:rPr lang="en-US" sz="2200" dirty="0" err="1"/>
              <a:t>KoM</a:t>
            </a:r>
            <a:endParaRPr lang="en-US" sz="2200" dirty="0"/>
          </a:p>
          <a:p>
            <a:r>
              <a:rPr lang="en-US" sz="2400" dirty="0">
                <a:hlinkClick r:id="rId2"/>
              </a:rPr>
              <a:t>Innovation </a:t>
            </a:r>
            <a:r>
              <a:rPr lang="en-US" sz="2400" dirty="0" err="1">
                <a:hlinkClick r:id="rId2"/>
              </a:rPr>
              <a:t>mgmt</a:t>
            </a:r>
            <a:r>
              <a:rPr lang="en-US" sz="2400" dirty="0">
                <a:hlinkClick r:id="rId2"/>
              </a:rPr>
              <a:t> presentation</a:t>
            </a:r>
            <a:r>
              <a:rPr lang="en-US" sz="2400" dirty="0"/>
              <a:t> at </a:t>
            </a:r>
            <a:r>
              <a:rPr lang="en-US" sz="2400" dirty="0" err="1"/>
              <a:t>KoM</a:t>
            </a:r>
            <a:endParaRPr lang="en-US" sz="2400" dirty="0"/>
          </a:p>
          <a:p>
            <a:pPr lvl="1"/>
            <a:r>
              <a:rPr lang="en-US" sz="2200" b="1" dirty="0"/>
              <a:t>Tue the 9</a:t>
            </a:r>
            <a:r>
              <a:rPr lang="en-US" sz="2200" b="1" baseline="30000" dirty="0"/>
              <a:t>th</a:t>
            </a:r>
            <a:r>
              <a:rPr lang="en-US" sz="2200" b="1" dirty="0"/>
              <a:t> of Jan 9:50 AM</a:t>
            </a:r>
          </a:p>
          <a:p>
            <a:pPr lvl="1"/>
            <a:r>
              <a:rPr lang="en-US" sz="2200" dirty="0"/>
              <a:t>Methodology to identify, describe, exploit and disseminate KERs</a:t>
            </a:r>
          </a:p>
          <a:p>
            <a:pPr lvl="1"/>
            <a:r>
              <a:rPr lang="en-US" sz="2200" dirty="0"/>
              <a:t>IPRs, market segment, </a:t>
            </a:r>
            <a:r>
              <a:rPr lang="en-US" sz="2200" dirty="0" err="1"/>
              <a:t>commercialisation</a:t>
            </a:r>
            <a:r>
              <a:rPr lang="en-US" sz="2200" dirty="0"/>
              <a:t> and other exploitation paths, etc.</a:t>
            </a:r>
          </a:p>
          <a:p>
            <a:pPr lvl="1"/>
            <a:r>
              <a:rPr lang="en-US" sz="2200" dirty="0"/>
              <a:t>Templates will be made available</a:t>
            </a:r>
          </a:p>
          <a:p>
            <a:endParaRPr lang="en-US" dirty="0"/>
          </a:p>
          <a:p>
            <a:endParaRPr lang="en-US" sz="2800" dirty="0"/>
          </a:p>
        </p:txBody>
      </p:sp>
      <p:pic>
        <p:nvPicPr>
          <p:cNvPr id="34" name="Picture 33">
            <a:extLst>
              <a:ext uri="{FF2B5EF4-FFF2-40B4-BE49-F238E27FC236}">
                <a16:creationId xmlns="" xmlns:a16="http://schemas.microsoft.com/office/drawing/2014/main" id="{B4724A33-504B-4C70-BA29-B26943EB87E6}"/>
              </a:ext>
            </a:extLst>
          </p:cNvPr>
          <p:cNvPicPr>
            <a:picLocks noChangeAspect="1"/>
          </p:cNvPicPr>
          <p:nvPr/>
        </p:nvPicPr>
        <p:blipFill>
          <a:blip r:embed="rId3"/>
          <a:stretch>
            <a:fillRect/>
          </a:stretch>
        </p:blipFill>
        <p:spPr>
          <a:xfrm>
            <a:off x="3851920" y="4077072"/>
            <a:ext cx="5256584" cy="2854047"/>
          </a:xfrm>
          <a:prstGeom prst="rect">
            <a:avLst/>
          </a:prstGeom>
        </p:spPr>
      </p:pic>
    </p:spTree>
    <p:extLst>
      <p:ext uri="{BB962C8B-B14F-4D97-AF65-F5344CB8AC3E}">
        <p14:creationId xmlns:p14="http://schemas.microsoft.com/office/powerpoint/2010/main" val="1456119828"/>
      </p:ext>
    </p:extLst>
  </p:cSld>
  <p:clrMapOvr>
    <a:masterClrMapping/>
  </p:clrMapOvr>
</p:sld>
</file>

<file path=ppt/theme/theme1.xml><?xml version="1.0" encoding="utf-8"?>
<a:theme xmlns:a="http://schemas.openxmlformats.org/drawingml/2006/main" name="Presentation1">
  <a:themeElements>
    <a:clrScheme name="Eudat-Color">
      <a:dk1>
        <a:srgbClr val="515151"/>
      </a:dk1>
      <a:lt1>
        <a:sysClr val="window" lastClr="FFFFFF"/>
      </a:lt1>
      <a:dk2>
        <a:srgbClr val="1F497D"/>
      </a:dk2>
      <a:lt2>
        <a:srgbClr val="EEECE1"/>
      </a:lt2>
      <a:accent1>
        <a:srgbClr val="1B216E"/>
      </a:accent1>
      <a:accent2>
        <a:srgbClr val="B01813"/>
      </a:accent2>
      <a:accent3>
        <a:srgbClr val="DF3A10"/>
      </a:accent3>
      <a:accent4>
        <a:srgbClr val="F39605"/>
      </a:accent4>
      <a:accent5>
        <a:srgbClr val="FBBE09"/>
      </a:accent5>
      <a:accent6>
        <a:srgbClr val="FFF3E6"/>
      </a:accent6>
      <a:hlink>
        <a:srgbClr val="B11913"/>
      </a:hlink>
      <a:folHlink>
        <a:srgbClr val="DF3B13"/>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MODnet_PPT_template" id="{94FD5FB4-A648-4C41-A45E-DC1B56821C8E}" vid="{6F891982-9957-D443-80E9-5627794D2B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EOSCHub_PPT</Template>
  <TotalTime>8954</TotalTime>
  <Words>1598</Words>
  <Application>Microsoft Macintosh PowerPoint</Application>
  <PresentationFormat>Presentazione su schermo (4:3)</PresentationFormat>
  <Paragraphs>218</Paragraphs>
  <Slides>19</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19</vt:i4>
      </vt:variant>
    </vt:vector>
  </HeadingPairs>
  <TitlesOfParts>
    <vt:vector size="26" baseType="lpstr">
      <vt:lpstr>Alte DIN 1451 Mittelschrift</vt:lpstr>
      <vt:lpstr>Alte DIN 1451 Mittelschrift gepraegt</vt:lpstr>
      <vt:lpstr>Calibri</vt:lpstr>
      <vt:lpstr>DIN Next LT Pro</vt:lpstr>
      <vt:lpstr>Open Sans</vt:lpstr>
      <vt:lpstr>Arial</vt:lpstr>
      <vt:lpstr>Presentation1</vt:lpstr>
      <vt:lpstr>EOSC-hub WP10 Technical Coordination  Giacinto Donvito (INFN) WP10 Leader and TC</vt:lpstr>
      <vt:lpstr>Outline</vt:lpstr>
      <vt:lpstr>Kick-off WP10 agenda</vt:lpstr>
      <vt:lpstr>Collaborative tools</vt:lpstr>
      <vt:lpstr>KoM – Expected Output from WP meetings (1/2)</vt:lpstr>
      <vt:lpstr>KoM – Expected Output from WP meetings  (2/2)</vt:lpstr>
      <vt:lpstr>KoM – Expected Output from WP meetings  (3/3)</vt:lpstr>
      <vt:lpstr>WP Work Plan – Table per task</vt:lpstr>
      <vt:lpstr>Identify WP Key Exploitation Results (KERs)</vt:lpstr>
      <vt:lpstr>EOSC-hub/OpenAIRE Advance Collaboration</vt:lpstr>
      <vt:lpstr>WP10 Tasks and activities</vt:lpstr>
      <vt:lpstr>WP10 Tasks and activities: Task 10.1</vt:lpstr>
      <vt:lpstr>WP10 Tasks and activities: Task 10.2</vt:lpstr>
      <vt:lpstr>WP10 Tasks and activities: Task 10.3</vt:lpstr>
      <vt:lpstr>WP10 Tasks and activities: Task 10.4</vt:lpstr>
      <vt:lpstr>WP10 Workflow</vt:lpstr>
      <vt:lpstr>WP10 Planning</vt:lpstr>
      <vt:lpstr>References</vt:lpstr>
      <vt:lpstr>Any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Sara</dc:creator>
  <cp:lastModifiedBy>Giacinto Donvito</cp:lastModifiedBy>
  <cp:revision>231</cp:revision>
  <dcterms:created xsi:type="dcterms:W3CDTF">2017-10-02T12:41:48Z</dcterms:created>
  <dcterms:modified xsi:type="dcterms:W3CDTF">2018-01-09T13:22:14Z</dcterms:modified>
</cp:coreProperties>
</file>