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2"/>
  </p:notesMasterIdLst>
  <p:sldIdLst>
    <p:sldId id="261" r:id="rId2"/>
    <p:sldId id="325" r:id="rId3"/>
    <p:sldId id="318" r:id="rId4"/>
    <p:sldId id="326" r:id="rId5"/>
    <p:sldId id="321" r:id="rId6"/>
    <p:sldId id="323" r:id="rId7"/>
    <p:sldId id="299" r:id="rId8"/>
    <p:sldId id="322" r:id="rId9"/>
    <p:sldId id="324" r:id="rId10"/>
    <p:sldId id="31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5FB"/>
    <a:srgbClr val="C9FABC"/>
    <a:srgbClr val="246889"/>
    <a:srgbClr val="FCF7BA"/>
    <a:srgbClr val="FED1B8"/>
    <a:srgbClr val="006699"/>
    <a:srgbClr val="0E71B4"/>
    <a:srgbClr val="F6BBFB"/>
    <a:srgbClr val="F7B034"/>
    <a:srgbClr val="10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83" autoAdjust="0"/>
    <p:restoredTop sz="50000" autoAdjust="0"/>
  </p:normalViewPr>
  <p:slideViewPr>
    <p:cSldViewPr>
      <p:cViewPr varScale="1">
        <p:scale>
          <a:sx n="118" d="100"/>
          <a:sy n="118" d="100"/>
        </p:scale>
        <p:origin x="63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2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0D696-3FDD-B64D-BCCD-A5C769FC78D6}" type="datetimeFigureOut">
              <a:rPr lang="en-US" smtClean="0"/>
              <a:t>1/10/18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00F2E-E6F6-584A-8B3A-823D09DC1503}" type="slidenum">
              <a:rPr lang="en-US" smtClean="0"/>
              <a:t>‹#›</a:t>
            </a:fld>
            <a:endParaRPr lang="en-US"/>
          </a:p>
        </p:txBody>
      </p:sp>
    </p:spTree>
    <p:extLst>
      <p:ext uri="{BB962C8B-B14F-4D97-AF65-F5344CB8AC3E}">
        <p14:creationId xmlns:p14="http://schemas.microsoft.com/office/powerpoint/2010/main" val="1153970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First_slide">
    <p:spTree>
      <p:nvGrpSpPr>
        <p:cNvPr id="1" name=""/>
        <p:cNvGrpSpPr/>
        <p:nvPr/>
      </p:nvGrpSpPr>
      <p:grpSpPr>
        <a:xfrm>
          <a:off x="0" y="0"/>
          <a:ext cx="0" cy="0"/>
          <a:chOff x="0" y="0"/>
          <a:chExt cx="0" cy="0"/>
        </a:xfrm>
      </p:grpSpPr>
      <p:sp>
        <p:nvSpPr>
          <p:cNvPr id="7" name="Rettangolo 6"/>
          <p:cNvSpPr/>
          <p:nvPr userDrawn="1"/>
        </p:nvSpPr>
        <p:spPr>
          <a:xfrm>
            <a:off x="0" y="1690402"/>
            <a:ext cx="9144000" cy="2890727"/>
          </a:xfrm>
          <a:prstGeom prst="rect">
            <a:avLst/>
          </a:prstGeom>
          <a:solidFill>
            <a:srgbClr val="2468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ctrTitle" hasCustomPrompt="1"/>
          </p:nvPr>
        </p:nvSpPr>
        <p:spPr>
          <a:xfrm>
            <a:off x="1043608" y="2153563"/>
            <a:ext cx="5110336" cy="720080"/>
          </a:xfrm>
          <a:prstGeom prst="rect">
            <a:avLst/>
          </a:prstGeom>
        </p:spPr>
        <p:txBody>
          <a:bodyPr>
            <a:normAutofit/>
          </a:bodyPr>
          <a:lstStyle>
            <a:lvl1pPr algn="l">
              <a:defRPr sz="2800" b="1" i="0" baseline="0">
                <a:solidFill>
                  <a:schemeClr val="bg1"/>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endParaRPr lang="en-US" dirty="0"/>
          </a:p>
        </p:txBody>
      </p:sp>
      <p:sp>
        <p:nvSpPr>
          <p:cNvPr id="3" name="Subtitle 2"/>
          <p:cNvSpPr>
            <a:spLocks noGrp="1"/>
          </p:cNvSpPr>
          <p:nvPr>
            <p:ph type="subTitle" idx="1" hasCustomPrompt="1"/>
          </p:nvPr>
        </p:nvSpPr>
        <p:spPr>
          <a:xfrm>
            <a:off x="1043608" y="2996952"/>
            <a:ext cx="6400800" cy="601960"/>
          </a:xfrm>
          <a:prstGeom prst="rect">
            <a:avLst/>
          </a:prstGeom>
        </p:spPr>
        <p:txBody>
          <a:bodyPr>
            <a:noAutofit/>
          </a:bodyPr>
          <a:lstStyle>
            <a:lvl1pPr marL="0" indent="0" algn="l">
              <a:buNone/>
              <a:defRPr sz="1500" b="0" i="0">
                <a:solidFill>
                  <a:schemeClr val="bg1"/>
                </a:solidFill>
                <a:latin typeface="Alte DIN 1451 Mittelschrift" panose="020B0603020202020204" pitchFamily="34"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a:t>
            </a:r>
            <a:r>
              <a:rPr lang="it-IT" dirty="0" err="1"/>
              <a:t>here</a:t>
            </a:r>
            <a:r>
              <a:rPr lang="it-IT" dirty="0"/>
              <a:t> to </a:t>
            </a:r>
            <a:r>
              <a:rPr lang="it-IT" dirty="0" err="1"/>
              <a:t>add</a:t>
            </a:r>
            <a:r>
              <a:rPr lang="it-IT" dirty="0"/>
              <a:t> Sub-</a:t>
            </a:r>
            <a:r>
              <a:rPr lang="it-IT" dirty="0" err="1"/>
              <a:t>title</a:t>
            </a:r>
            <a:endParaRPr lang="en-US" dirty="0"/>
          </a:p>
        </p:txBody>
      </p:sp>
      <p:sp>
        <p:nvSpPr>
          <p:cNvPr id="10" name="Text Placeholder 9"/>
          <p:cNvSpPr>
            <a:spLocks noGrp="1"/>
          </p:cNvSpPr>
          <p:nvPr>
            <p:ph type="body" sz="quarter" idx="11" hasCustomPrompt="1"/>
          </p:nvPr>
        </p:nvSpPr>
        <p:spPr>
          <a:xfrm>
            <a:off x="6013012" y="4725145"/>
            <a:ext cx="2735452" cy="308657"/>
          </a:xfrm>
          <a:prstGeom prst="rect">
            <a:avLst/>
          </a:prstGeom>
        </p:spPr>
        <p:txBody>
          <a:bodyPr>
            <a:normAutofit/>
          </a:bodyPr>
          <a:lstStyle>
            <a:lvl1pPr marL="0" indent="0" algn="r">
              <a:buFont typeface="Arial" panose="020B0604020202020204" pitchFamily="34" charset="0"/>
              <a:buNone/>
              <a:defRPr sz="1500"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Name Surname</a:t>
            </a:r>
          </a:p>
        </p:txBody>
      </p:sp>
      <p:sp>
        <p:nvSpPr>
          <p:cNvPr id="12" name="Text Placeholder 9"/>
          <p:cNvSpPr>
            <a:spLocks noGrp="1"/>
          </p:cNvSpPr>
          <p:nvPr>
            <p:ph type="body" sz="quarter" idx="12" hasCustomPrompt="1"/>
          </p:nvPr>
        </p:nvSpPr>
        <p:spPr>
          <a:xfrm>
            <a:off x="4139954" y="5085184"/>
            <a:ext cx="4608513" cy="350912"/>
          </a:xfrm>
          <a:prstGeom prst="rect">
            <a:avLst/>
          </a:prstGeom>
        </p:spPr>
        <p:txBody>
          <a:bodyPr>
            <a:noAutofit/>
          </a:bodyPr>
          <a:lstStyle>
            <a:lvl1pPr marL="0" indent="0" algn="r">
              <a:buFont typeface="Arial" panose="020B0604020202020204" pitchFamily="34" charset="0"/>
              <a:buNone/>
              <a:defRPr sz="1500"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Affiliation</a:t>
            </a:r>
          </a:p>
        </p:txBody>
      </p:sp>
      <p:sp>
        <p:nvSpPr>
          <p:cNvPr id="4" name="Rettangolo 3"/>
          <p:cNvSpPr/>
          <p:nvPr userDrawn="1"/>
        </p:nvSpPr>
        <p:spPr>
          <a:xfrm>
            <a:off x="1493912" y="6237312"/>
            <a:ext cx="5670376" cy="400110"/>
          </a:xfrm>
          <a:prstGeom prst="rect">
            <a:avLst/>
          </a:prstGeom>
        </p:spPr>
        <p:txBody>
          <a:bodyPr wrap="square">
            <a:spAutoFit/>
          </a:bodyPr>
          <a:lstStyle/>
          <a:p>
            <a:r>
              <a:rPr lang="en-US" sz="1000" kern="1200" dirty="0">
                <a:solidFill>
                  <a:schemeClr val="tx1"/>
                </a:solidFill>
                <a:latin typeface="Alte DIN 1451 Mittelschrift" panose="020B0603020202020204" pitchFamily="34" charset="0"/>
                <a:ea typeface="+mn-ea"/>
                <a:cs typeface="+mn-cs"/>
              </a:rPr>
              <a:t>EOSC-hub receives funding from the European Union’s Horizon 2020 research and innovation </a:t>
            </a:r>
            <a:r>
              <a:rPr lang="en-US" sz="1000" kern="1200" dirty="0" err="1">
                <a:solidFill>
                  <a:schemeClr val="tx1"/>
                </a:solidFill>
                <a:latin typeface="Alte DIN 1451 Mittelschrift" panose="020B0603020202020204" pitchFamily="34" charset="0"/>
                <a:ea typeface="+mn-ea"/>
                <a:cs typeface="+mn-cs"/>
              </a:rPr>
              <a:t>programme</a:t>
            </a:r>
            <a:r>
              <a:rPr lang="en-US" sz="1000" kern="1200" dirty="0">
                <a:solidFill>
                  <a:schemeClr val="tx1"/>
                </a:solidFill>
                <a:latin typeface="Alte DIN 1451 Mittelschrift" panose="020B0603020202020204" pitchFamily="34" charset="0"/>
                <a:ea typeface="+mn-ea"/>
                <a:cs typeface="+mn-cs"/>
              </a:rPr>
              <a:t> under grant agreement No. 777536.</a:t>
            </a:r>
            <a:endParaRPr lang="en-GB" sz="1000" kern="1200" dirty="0">
              <a:solidFill>
                <a:schemeClr val="tx1"/>
              </a:solidFill>
              <a:latin typeface="Alte DIN 1451 Mittelschrift" panose="020B0603020202020204" pitchFamily="34" charset="0"/>
              <a:ea typeface="+mn-ea"/>
              <a:cs typeface="+mn-cs"/>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6072699"/>
            <a:ext cx="974228" cy="677652"/>
          </a:xfrm>
          <a:prstGeom prst="rect">
            <a:avLst/>
          </a:prstGeom>
        </p:spPr>
      </p:pic>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193813"/>
            <a:ext cx="1500758" cy="915463"/>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32640"/>
            <a:ext cx="1368152" cy="1085835"/>
          </a:xfrm>
          <a:prstGeom prst="rect">
            <a:avLst/>
          </a:prstGeom>
        </p:spPr>
      </p:pic>
      <p:pic>
        <p:nvPicPr>
          <p:cNvPr id="11" name="Immagin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59832" y="101455"/>
            <a:ext cx="1539080" cy="1051500"/>
          </a:xfrm>
          <a:prstGeom prst="rect">
            <a:avLst/>
          </a:prstGeom>
        </p:spPr>
      </p:pic>
      <p:sp>
        <p:nvSpPr>
          <p:cNvPr id="13" name="Text Placeholder 9"/>
          <p:cNvSpPr>
            <a:spLocks noGrp="1"/>
          </p:cNvSpPr>
          <p:nvPr>
            <p:ph type="body" sz="quarter" idx="13" hasCustomPrompt="1"/>
          </p:nvPr>
        </p:nvSpPr>
        <p:spPr>
          <a:xfrm>
            <a:off x="4139953" y="5517232"/>
            <a:ext cx="4608513" cy="350912"/>
          </a:xfrm>
          <a:prstGeom prst="rect">
            <a:avLst/>
          </a:prstGeom>
        </p:spPr>
        <p:txBody>
          <a:bodyPr>
            <a:noAutofit/>
          </a:bodyPr>
          <a:lstStyle>
            <a:lvl1pPr marL="0" indent="0" algn="r">
              <a:buFont typeface="Arial" panose="020B0604020202020204" pitchFamily="34" charset="0"/>
              <a:buNone/>
              <a:defRPr sz="1500"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Email </a:t>
            </a:r>
          </a:p>
        </p:txBody>
      </p:sp>
    </p:spTree>
    <p:extLst>
      <p:ext uri="{BB962C8B-B14F-4D97-AF65-F5344CB8AC3E}">
        <p14:creationId xmlns:p14="http://schemas.microsoft.com/office/powerpoint/2010/main" val="99350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_slide">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23528" y="620688"/>
            <a:ext cx="5472608" cy="576064"/>
          </a:xfrm>
          <a:prstGeom prst="rect">
            <a:avLst/>
          </a:prstGeom>
        </p:spPr>
        <p:txBody>
          <a:bodyPr vert="horz"/>
          <a:lstStyle>
            <a:lvl1pPr algn="l">
              <a:defRPr sz="28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1" name="Rettangolo 10"/>
          <p:cNvSpPr/>
          <p:nvPr userDrawn="1"/>
        </p:nvSpPr>
        <p:spPr>
          <a:xfrm>
            <a:off x="323528" y="476674"/>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
        <p:nvSpPr>
          <p:cNvPr id="5" name="Slide Number Placeholder 5"/>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pPr/>
              <a:t>‹#›</a:t>
            </a:fld>
            <a:endParaRPr lang="en-US" dirty="0"/>
          </a:p>
        </p:txBody>
      </p:sp>
      <p:sp>
        <p:nvSpPr>
          <p:cNvPr id="6" name="Date Placeholder 3"/>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pPr/>
              <a:t>1/10/18</a:t>
            </a:fld>
            <a:endParaRPr lang="en-US" dirty="0"/>
          </a:p>
        </p:txBody>
      </p:sp>
      <p:sp>
        <p:nvSpPr>
          <p:cNvPr id="7" name="Footer Placeholder 4"/>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t>Footer</a:t>
            </a:r>
            <a:endParaRPr lang="en-US" dirty="0"/>
          </a:p>
        </p:txBody>
      </p:sp>
    </p:spTree>
    <p:extLst>
      <p:ext uri="{BB962C8B-B14F-4D97-AF65-F5344CB8AC3E}">
        <p14:creationId xmlns:p14="http://schemas.microsoft.com/office/powerpoint/2010/main" val="18098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pPr/>
              <a:t>1/10/18</a:t>
            </a:fld>
            <a:endParaRPr lang="en-US" dirty="0"/>
          </a:p>
        </p:txBody>
      </p:sp>
      <p:sp>
        <p:nvSpPr>
          <p:cNvPr id="5" name="Footer Placeholder 4"/>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t>Footer</a:t>
            </a:r>
            <a:endParaRPr lang="en-US" dirty="0"/>
          </a:p>
        </p:txBody>
      </p:sp>
      <p:sp>
        <p:nvSpPr>
          <p:cNvPr id="6" name="Slide Number Placeholder 5"/>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pPr/>
              <a:t>‹#›</a:t>
            </a:fld>
            <a:endParaRPr lang="en-US" dirty="0"/>
          </a:p>
        </p:txBody>
      </p:sp>
      <p:sp>
        <p:nvSpPr>
          <p:cNvPr id="11" name="Titolo 1"/>
          <p:cNvSpPr>
            <a:spLocks noGrp="1"/>
          </p:cNvSpPr>
          <p:nvPr>
            <p:ph type="title" hasCustomPrompt="1"/>
          </p:nvPr>
        </p:nvSpPr>
        <p:spPr>
          <a:xfrm>
            <a:off x="467544" y="620688"/>
            <a:ext cx="5472608" cy="576064"/>
          </a:xfrm>
          <a:prstGeom prst="rect">
            <a:avLst/>
          </a:prstGeom>
        </p:spPr>
        <p:txBody>
          <a:bodyPr vert="horz"/>
          <a:lstStyle>
            <a:lvl1pPr algn="l">
              <a:defRPr sz="28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2" name="Rettangolo 11"/>
          <p:cNvSpPr/>
          <p:nvPr userDrawn="1"/>
        </p:nvSpPr>
        <p:spPr>
          <a:xfrm>
            <a:off x="495063"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
        <p:nvSpPr>
          <p:cNvPr id="15" name="Segnaposto contenuto 2"/>
          <p:cNvSpPr>
            <a:spLocks noGrp="1"/>
          </p:cNvSpPr>
          <p:nvPr>
            <p:ph idx="1"/>
          </p:nvPr>
        </p:nvSpPr>
        <p:spPr>
          <a:xfrm>
            <a:off x="457200" y="1268761"/>
            <a:ext cx="8229600" cy="4525963"/>
          </a:xfrm>
          <a:prstGeom prst="rect">
            <a:avLst/>
          </a:prstGeom>
        </p:spPr>
        <p:txBody>
          <a:bodyPr/>
          <a:lstStyle>
            <a:lvl1pPr>
              <a:defRPr sz="2400">
                <a:latin typeface="Alte DIN 1451 Mittelschrift" panose="020B0603020202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48363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022896"/>
            <a:ext cx="4038600" cy="4103267"/>
          </a:xfrm>
          <a:prstGeom prst="rect">
            <a:avLst/>
          </a:prstGeom>
        </p:spPr>
        <p:txBody>
          <a:bodyPr/>
          <a:lstStyle>
            <a:lvl1pPr marL="3429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1pPr>
            <a:lvl2pPr marL="8001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2pPr>
            <a:lvl3pPr marL="12573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3pPr>
            <a:lvl4pPr marL="17145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4pPr>
            <a:lvl5pPr marL="2171700" indent="-342900">
              <a:buSzPct val="180000"/>
              <a:buFont typeface="Arial" panose="020B0604020202020204" pitchFamily="34" charset="0"/>
              <a:buChar char="•"/>
              <a:defRPr lang="en-US" sz="2400" kern="1200" dirty="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Content Placeholder 3"/>
          <p:cNvSpPr>
            <a:spLocks noGrp="1"/>
          </p:cNvSpPr>
          <p:nvPr>
            <p:ph sz="half" idx="2" hasCustomPrompt="1"/>
          </p:nvPr>
        </p:nvSpPr>
        <p:spPr>
          <a:xfrm>
            <a:off x="4648200" y="2022896"/>
            <a:ext cx="4038600" cy="4103267"/>
          </a:xfrm>
          <a:prstGeom prst="rect">
            <a:avLst/>
          </a:prstGeom>
        </p:spPr>
        <p:txBody>
          <a:bodyPr/>
          <a:lstStyle>
            <a:lvl1pPr marL="34290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1pPr>
            <a:lvl2pPr marL="74295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2pPr>
            <a:lvl3pPr marL="114300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3pPr>
            <a:lvl4pPr marL="160020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4pPr>
            <a:lvl5pPr marL="2057400" indent="-342900" algn="l" defTabSz="457200" rtl="0" eaLnBrk="1" latinLnBrk="0" hangingPunct="1">
              <a:spcBef>
                <a:spcPct val="20000"/>
              </a:spcBef>
              <a:buSzPct val="180000"/>
              <a:buFont typeface="Arial" panose="020B0604020202020204" pitchFamily="34" charset="0"/>
              <a:buChar char="•"/>
              <a:defRPr lang="en-US" sz="2400" b="0" kern="1200" dirty="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5" name="Date Placeholder 4"/>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pPr/>
              <a:t>1/10/18</a:t>
            </a:fld>
            <a:endParaRPr lang="en-US" dirty="0"/>
          </a:p>
        </p:txBody>
      </p:sp>
      <p:sp>
        <p:nvSpPr>
          <p:cNvPr id="6" name="Footer Placeholder 5"/>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t>Footer</a:t>
            </a:r>
            <a:endParaRPr lang="en-US" dirty="0"/>
          </a:p>
        </p:txBody>
      </p:sp>
      <p:sp>
        <p:nvSpPr>
          <p:cNvPr id="7" name="Slide Number Placeholder 6"/>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pPr/>
              <a:t>‹#›</a:t>
            </a:fld>
            <a:endParaRPr lang="en-US" dirty="0"/>
          </a:p>
        </p:txBody>
      </p:sp>
      <p:sp>
        <p:nvSpPr>
          <p:cNvPr id="12" name="Titolo 1"/>
          <p:cNvSpPr>
            <a:spLocks noGrp="1"/>
          </p:cNvSpPr>
          <p:nvPr>
            <p:ph type="title" hasCustomPrompt="1"/>
          </p:nvPr>
        </p:nvSpPr>
        <p:spPr>
          <a:xfrm>
            <a:off x="467544" y="620688"/>
            <a:ext cx="5472608" cy="576064"/>
          </a:xfrm>
          <a:prstGeom prst="rect">
            <a:avLst/>
          </a:prstGeom>
        </p:spPr>
        <p:txBody>
          <a:bodyPr vert="horz"/>
          <a:lstStyle>
            <a:lvl1pPr algn="l">
              <a:defRPr sz="28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3" name="Rettangolo 12"/>
          <p:cNvSpPr/>
          <p:nvPr userDrawn="1"/>
        </p:nvSpPr>
        <p:spPr>
          <a:xfrm>
            <a:off x="495063"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Tree>
    <p:extLst>
      <p:ext uri="{BB962C8B-B14F-4D97-AF65-F5344CB8AC3E}">
        <p14:creationId xmlns:p14="http://schemas.microsoft.com/office/powerpoint/2010/main" val="170702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testo verticale">
    <p:bg>
      <p:bgPr>
        <a:solidFill>
          <a:schemeClr val="bg1"/>
        </a:solid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457200" y="1943123"/>
            <a:ext cx="8229600" cy="4078165"/>
          </a:xfrm>
          <a:prstGeom prst="rect">
            <a:avLst/>
          </a:prstGeom>
        </p:spPr>
        <p:txBody>
          <a:bodyPr vert="eaVert"/>
          <a:lstStyle>
            <a:lvl1pPr marL="2857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1pPr>
            <a:lvl2pPr marL="7429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2pPr>
            <a:lvl3pPr marL="12001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3pPr>
            <a:lvl4pPr marL="16573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4pPr>
            <a:lvl5pPr marL="21145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pPr/>
              <a:t>1/10/18</a:t>
            </a:fld>
            <a:endParaRPr lang="en-US" dirty="0"/>
          </a:p>
        </p:txBody>
      </p:sp>
      <p:sp>
        <p:nvSpPr>
          <p:cNvPr id="5" name="Footer Placeholder 4"/>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t>Footer</a:t>
            </a:r>
            <a:endParaRPr lang="en-US" dirty="0"/>
          </a:p>
        </p:txBody>
      </p:sp>
      <p:sp>
        <p:nvSpPr>
          <p:cNvPr id="6" name="Slide Number Placeholder 5"/>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pPr/>
              <a:t>‹#›</a:t>
            </a:fld>
            <a:endParaRPr lang="en-US" dirty="0"/>
          </a:p>
        </p:txBody>
      </p:sp>
      <p:sp>
        <p:nvSpPr>
          <p:cNvPr id="8" name="Titolo 1"/>
          <p:cNvSpPr>
            <a:spLocks noGrp="1"/>
          </p:cNvSpPr>
          <p:nvPr>
            <p:ph type="title" hasCustomPrompt="1"/>
          </p:nvPr>
        </p:nvSpPr>
        <p:spPr>
          <a:xfrm>
            <a:off x="467544" y="620688"/>
            <a:ext cx="5472608" cy="576064"/>
          </a:xfrm>
          <a:prstGeom prst="rect">
            <a:avLst/>
          </a:prstGeom>
        </p:spPr>
        <p:txBody>
          <a:bodyPr vert="horz"/>
          <a:lstStyle>
            <a:lvl1pPr algn="l">
              <a:defRPr sz="2800" b="1" i="0">
                <a:solidFill>
                  <a:srgbClr val="246889"/>
                </a:solidFill>
                <a:latin typeface="DIN Next LT Pro" charset="0"/>
                <a:ea typeface="DIN Next LT Pro" charset="0"/>
                <a:cs typeface="DIN Next LT Pro" charset="0"/>
              </a:defRPr>
            </a:lvl1pPr>
          </a:lstStyle>
          <a:p>
            <a:r>
              <a:rPr lang="it-IT" dirty="0"/>
              <a:t>Click </a:t>
            </a:r>
            <a:r>
              <a:rPr lang="it-IT" dirty="0" err="1"/>
              <a:t>here</a:t>
            </a:r>
            <a:r>
              <a:rPr lang="it-IT" dirty="0"/>
              <a:t> to </a:t>
            </a:r>
            <a:r>
              <a:rPr lang="it-IT" dirty="0" err="1"/>
              <a:t>add</a:t>
            </a:r>
            <a:r>
              <a:rPr lang="it-IT" dirty="0"/>
              <a:t> Title</a:t>
            </a:r>
          </a:p>
        </p:txBody>
      </p:sp>
      <p:sp>
        <p:nvSpPr>
          <p:cNvPr id="9" name="Rettangolo 8"/>
          <p:cNvSpPr/>
          <p:nvPr userDrawn="1"/>
        </p:nvSpPr>
        <p:spPr>
          <a:xfrm>
            <a:off x="495063"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Tree>
    <p:extLst>
      <p:ext uri="{BB962C8B-B14F-4D97-AF65-F5344CB8AC3E}">
        <p14:creationId xmlns:p14="http://schemas.microsoft.com/office/powerpoint/2010/main" val="147492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_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011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6" r:id="rId1"/>
    <p:sldLayoutId id="2147483704" r:id="rId2"/>
    <p:sldLayoutId id="2147483708" r:id="rId3"/>
    <p:sldLayoutId id="2147483709" r:id="rId4"/>
    <p:sldLayoutId id="2147483710" r:id="rId5"/>
    <p:sldLayoutId id="2147483707" r:id="rId6"/>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rd-alliance.org/plenaries/rda-eleventh-plenary-meeting-berlin-german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s/d/12TvO1cFxx82LamgzC4odlVUR6wRfuvqdQIwQ0a3Pq_c/edit#gid=12040531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1844824"/>
            <a:ext cx="8064896" cy="720080"/>
          </a:xfrm>
        </p:spPr>
        <p:txBody>
          <a:bodyPr>
            <a:normAutofit fontScale="90000"/>
          </a:bodyPr>
          <a:lstStyle/>
          <a:p>
            <a:r>
              <a:rPr lang="en-GB" sz="4000" dirty="0" smtClean="0"/>
              <a:t>EOSC-hub </a:t>
            </a:r>
            <a:br>
              <a:rPr lang="en-GB" sz="4000" dirty="0" smtClean="0"/>
            </a:br>
            <a:r>
              <a:rPr lang="en-US" sz="3100" b="0" dirty="0" smtClean="0"/>
              <a:t>Branding </a:t>
            </a:r>
            <a:r>
              <a:rPr lang="en-US" sz="3100" b="0" dirty="0"/>
              <a:t>&amp; Events</a:t>
            </a:r>
            <a:br>
              <a:rPr lang="en-US" sz="3100" b="0" dirty="0"/>
            </a:br>
            <a:r>
              <a:rPr lang="en-US" sz="3100" b="0" dirty="0"/>
              <a:t/>
            </a:r>
            <a:br>
              <a:rPr lang="en-US" sz="3100" b="0" dirty="0"/>
            </a:br>
            <a:r>
              <a:rPr lang="en-US" sz="2700" b="0" i="1" dirty="0" smtClean="0"/>
              <a:t>Sara </a:t>
            </a:r>
            <a:r>
              <a:rPr lang="en-US" sz="2700" b="0" i="1" dirty="0" err="1" smtClean="0"/>
              <a:t>Garavelli</a:t>
            </a:r>
            <a:r>
              <a:rPr lang="en-US" sz="2700" b="0" i="1" dirty="0" smtClean="0"/>
              <a:t>, Trust-IT Services</a:t>
            </a:r>
            <a:br>
              <a:rPr lang="en-US" sz="2700" b="0" i="1" dirty="0" smtClean="0"/>
            </a:br>
            <a:r>
              <a:rPr lang="en-US" sz="2700" b="0" i="1" dirty="0" err="1" smtClean="0"/>
              <a:t>s.garavelli@trust-itservices.com</a:t>
            </a:r>
            <a:r>
              <a:rPr lang="en-US" sz="2700" b="0" i="1" dirty="0" smtClean="0"/>
              <a:t/>
            </a:r>
            <a:br>
              <a:rPr lang="en-US" sz="2700" b="0" i="1" dirty="0" smtClean="0"/>
            </a:br>
            <a:r>
              <a:rPr lang="en-US" sz="2700" b="0" i="1" dirty="0" smtClean="0"/>
              <a:t>WP3 IM, Communication &amp; Stakeholder Engagement Leader</a:t>
            </a:r>
            <a:endParaRPr lang="en-GB" sz="2700" i="1" dirty="0"/>
          </a:p>
        </p:txBody>
      </p:sp>
      <p:sp>
        <p:nvSpPr>
          <p:cNvPr id="3" name="Sottotitolo 2"/>
          <p:cNvSpPr>
            <a:spLocks noGrp="1"/>
          </p:cNvSpPr>
          <p:nvPr>
            <p:ph type="subTitle" idx="1"/>
          </p:nvPr>
        </p:nvSpPr>
        <p:spPr>
          <a:xfrm>
            <a:off x="611560" y="5445224"/>
            <a:ext cx="8352928" cy="601960"/>
          </a:xfrm>
        </p:spPr>
        <p:txBody>
          <a:bodyPr/>
          <a:lstStyle/>
          <a:p>
            <a:pPr algn="r"/>
            <a:r>
              <a:rPr lang="en-GB" sz="1800" i="1" dirty="0" smtClean="0">
                <a:solidFill>
                  <a:schemeClr val="accent6">
                    <a:lumMod val="10000"/>
                  </a:schemeClr>
                </a:solidFill>
              </a:rPr>
              <a:t>10 January 2018</a:t>
            </a:r>
            <a:endParaRPr lang="en-GB" sz="1800" i="1" dirty="0">
              <a:solidFill>
                <a:schemeClr val="accent6">
                  <a:lumMod val="10000"/>
                </a:schemeClr>
              </a:solidFill>
            </a:endParaRPr>
          </a:p>
        </p:txBody>
      </p:sp>
    </p:spTree>
    <p:extLst>
      <p:ext uri="{BB962C8B-B14F-4D97-AF65-F5344CB8AC3E}">
        <p14:creationId xmlns:p14="http://schemas.microsoft.com/office/powerpoint/2010/main" val="183392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B104-E53C-49EF-8CF8-8C412675264F}"/>
              </a:ext>
            </a:extLst>
          </p:cNvPr>
          <p:cNvSpPr>
            <a:spLocks noGrp="1"/>
          </p:cNvSpPr>
          <p:nvPr>
            <p:ph type="title"/>
          </p:nvPr>
        </p:nvSpPr>
        <p:spPr/>
        <p:txBody>
          <a:bodyPr/>
          <a:lstStyle/>
          <a:p>
            <a:r>
              <a:rPr lang="en-US" dirty="0"/>
              <a:t>Any Questions?</a:t>
            </a:r>
          </a:p>
        </p:txBody>
      </p:sp>
      <p:sp>
        <p:nvSpPr>
          <p:cNvPr id="3" name="Slide Number Placeholder 2">
            <a:extLst>
              <a:ext uri="{FF2B5EF4-FFF2-40B4-BE49-F238E27FC236}">
                <a16:creationId xmlns:a16="http://schemas.microsoft.com/office/drawing/2014/main" xmlns="" id="{AB7F9A21-E07F-4309-A5E2-13BED3B00415}"/>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Date Placeholder 3">
            <a:extLst>
              <a:ext uri="{FF2B5EF4-FFF2-40B4-BE49-F238E27FC236}">
                <a16:creationId xmlns:a16="http://schemas.microsoft.com/office/drawing/2014/main" xmlns="" id="{09CFAC33-185F-46CB-8813-678343F87A63}"/>
              </a:ext>
            </a:extLst>
          </p:cNvPr>
          <p:cNvSpPr>
            <a:spLocks noGrp="1"/>
          </p:cNvSpPr>
          <p:nvPr>
            <p:ph type="dt" sz="half" idx="10"/>
          </p:nvPr>
        </p:nvSpPr>
        <p:spPr/>
        <p:txBody>
          <a:bodyPr/>
          <a:lstStyle/>
          <a:p>
            <a:fld id="{4AF63731-717C-4737-BA4D-124213A75DAC}" type="datetime1">
              <a:rPr lang="en-US" smtClean="0"/>
              <a:t>1/10/18</a:t>
            </a:fld>
            <a:endParaRPr lang="en-US" dirty="0"/>
          </a:p>
        </p:txBody>
      </p:sp>
    </p:spTree>
    <p:extLst>
      <p:ext uri="{BB962C8B-B14F-4D97-AF65-F5344CB8AC3E}">
        <p14:creationId xmlns:p14="http://schemas.microsoft.com/office/powerpoint/2010/main" val="426148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25447-E7C6-4B01-ABD0-720AFA2A01AF}"/>
              </a:ext>
            </a:extLst>
          </p:cNvPr>
          <p:cNvSpPr>
            <a:spLocks noGrp="1"/>
          </p:cNvSpPr>
          <p:nvPr>
            <p:ph type="title"/>
          </p:nvPr>
        </p:nvSpPr>
        <p:spPr/>
        <p:txBody>
          <a:bodyPr/>
          <a:lstStyle/>
          <a:p>
            <a:r>
              <a:rPr lang="en-US" dirty="0" smtClean="0"/>
              <a:t>EOSC-hub logo: where we started</a:t>
            </a:r>
            <a:endParaRPr lang="en-US" dirty="0"/>
          </a:p>
        </p:txBody>
      </p:sp>
      <p:sp>
        <p:nvSpPr>
          <p:cNvPr id="3" name="Slide Number Placeholder 2">
            <a:extLst>
              <a:ext uri="{FF2B5EF4-FFF2-40B4-BE49-F238E27FC236}">
                <a16:creationId xmlns:a16="http://schemas.microsoft.com/office/drawing/2014/main" xmlns="" id="{82A661D2-3597-481E-B12D-A4CB4A7B6EB7}"/>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4" name="Date Placeholder 3">
            <a:extLst>
              <a:ext uri="{FF2B5EF4-FFF2-40B4-BE49-F238E27FC236}">
                <a16:creationId xmlns:a16="http://schemas.microsoft.com/office/drawing/2014/main" xmlns="" id="{A62F3851-ED52-40F4-B373-CA8800C45E11}"/>
              </a:ext>
            </a:extLst>
          </p:cNvPr>
          <p:cNvSpPr>
            <a:spLocks noGrp="1"/>
          </p:cNvSpPr>
          <p:nvPr>
            <p:ph type="dt" sz="half" idx="10"/>
          </p:nvPr>
        </p:nvSpPr>
        <p:spPr/>
        <p:txBody>
          <a:bodyPr/>
          <a:lstStyle/>
          <a:p>
            <a:fld id="{5914106B-C384-40B9-BF7D-5C967CC08625}" type="datetime1">
              <a:rPr lang="en-US" smtClean="0"/>
              <a:t>1/10/18</a:t>
            </a:fld>
            <a:endParaRPr lang="en-US" dirty="0"/>
          </a:p>
        </p:txBody>
      </p:sp>
      <p:sp>
        <p:nvSpPr>
          <p:cNvPr id="5" name="Content Placeholder 4">
            <a:extLst>
              <a:ext uri="{FF2B5EF4-FFF2-40B4-BE49-F238E27FC236}">
                <a16:creationId xmlns:a16="http://schemas.microsoft.com/office/drawing/2014/main" xmlns="" id="{C45C8FE7-870E-4AC4-88CF-D4FBD5AD873F}"/>
              </a:ext>
            </a:extLst>
          </p:cNvPr>
          <p:cNvSpPr txBox="1">
            <a:spLocks/>
          </p:cNvSpPr>
          <p:nvPr/>
        </p:nvSpPr>
        <p:spPr>
          <a:xfrm>
            <a:off x="457200" y="1268761"/>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t>the </a:t>
            </a:r>
            <a:r>
              <a:rPr lang="en-GB" sz="2800" dirty="0"/>
              <a:t>EOSC-hub key </a:t>
            </a:r>
            <a:r>
              <a:rPr lang="en-GB" sz="2800" dirty="0" smtClean="0"/>
              <a:t>features: </a:t>
            </a:r>
          </a:p>
          <a:p>
            <a:pPr lvl="1"/>
            <a:r>
              <a:rPr lang="en-GB" sz="2400" dirty="0"/>
              <a:t>t</a:t>
            </a:r>
            <a:r>
              <a:rPr lang="en-GB" sz="2400" dirty="0" smtClean="0"/>
              <a:t>he Hub; </a:t>
            </a:r>
          </a:p>
          <a:p>
            <a:pPr lvl="1"/>
            <a:r>
              <a:rPr lang="en-GB" sz="2400" dirty="0" smtClean="0"/>
              <a:t>Openness;</a:t>
            </a:r>
          </a:p>
          <a:p>
            <a:pPr lvl="1"/>
            <a:r>
              <a:rPr lang="en-GB" sz="2400" dirty="0" smtClean="0"/>
              <a:t>Multi </a:t>
            </a:r>
            <a:r>
              <a:rPr lang="en-GB" sz="2400" dirty="0"/>
              <a:t>components but </a:t>
            </a:r>
            <a:r>
              <a:rPr lang="en-GB" sz="2400" dirty="0" smtClean="0"/>
              <a:t>diverse.</a:t>
            </a:r>
          </a:p>
          <a:p>
            <a:r>
              <a:rPr lang="en-GB" sz="2800" dirty="0"/>
              <a:t>t</a:t>
            </a:r>
            <a:r>
              <a:rPr lang="en-GB" sz="2800" dirty="0" smtClean="0"/>
              <a:t>he future perspective: to develop a </a:t>
            </a:r>
            <a:r>
              <a:rPr lang="en-GB" sz="2800" dirty="0"/>
              <a:t>brand that can become </a:t>
            </a:r>
            <a:r>
              <a:rPr lang="en-GB" sz="2800" dirty="0" smtClean="0"/>
              <a:t>the basis for an “EOSC” brand</a:t>
            </a:r>
            <a:endParaRPr lang="en-GB" sz="2800" dirty="0"/>
          </a:p>
        </p:txBody>
      </p:sp>
    </p:spTree>
    <p:extLst>
      <p:ext uri="{BB962C8B-B14F-4D97-AF65-F5344CB8AC3E}">
        <p14:creationId xmlns:p14="http://schemas.microsoft.com/office/powerpoint/2010/main" val="161406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25447-E7C6-4B01-ABD0-720AFA2A01AF}"/>
              </a:ext>
            </a:extLst>
          </p:cNvPr>
          <p:cNvSpPr>
            <a:spLocks noGrp="1"/>
          </p:cNvSpPr>
          <p:nvPr>
            <p:ph type="title"/>
          </p:nvPr>
        </p:nvSpPr>
        <p:spPr/>
        <p:txBody>
          <a:bodyPr/>
          <a:lstStyle/>
          <a:p>
            <a:r>
              <a:rPr lang="en-US" dirty="0" smtClean="0"/>
              <a:t>EOSC-hub logo</a:t>
            </a:r>
            <a:endParaRPr lang="en-US" dirty="0"/>
          </a:p>
        </p:txBody>
      </p:sp>
      <p:sp>
        <p:nvSpPr>
          <p:cNvPr id="3" name="Slide Number Placeholder 2">
            <a:extLst>
              <a:ext uri="{FF2B5EF4-FFF2-40B4-BE49-F238E27FC236}">
                <a16:creationId xmlns:a16="http://schemas.microsoft.com/office/drawing/2014/main" xmlns="" id="{82A661D2-3597-481E-B12D-A4CB4A7B6EB7}"/>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4" name="Date Placeholder 3">
            <a:extLst>
              <a:ext uri="{FF2B5EF4-FFF2-40B4-BE49-F238E27FC236}">
                <a16:creationId xmlns:a16="http://schemas.microsoft.com/office/drawing/2014/main" xmlns="" id="{A62F3851-ED52-40F4-B373-CA8800C45E11}"/>
              </a:ext>
            </a:extLst>
          </p:cNvPr>
          <p:cNvSpPr>
            <a:spLocks noGrp="1"/>
          </p:cNvSpPr>
          <p:nvPr>
            <p:ph type="dt" sz="half" idx="10"/>
          </p:nvPr>
        </p:nvSpPr>
        <p:spPr/>
        <p:txBody>
          <a:bodyPr/>
          <a:lstStyle/>
          <a:p>
            <a:fld id="{5914106B-C384-40B9-BF7D-5C967CC08625}" type="datetime1">
              <a:rPr lang="en-US" smtClean="0"/>
              <a:t>1/10/18</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9739"/>
          <a:stretch/>
        </p:blipFill>
        <p:spPr>
          <a:xfrm>
            <a:off x="1979712" y="-243408"/>
            <a:ext cx="5919415" cy="8328058"/>
          </a:xfrm>
          <a:prstGeom prst="rect">
            <a:avLst/>
          </a:prstGeom>
        </p:spPr>
      </p:pic>
    </p:spTree>
    <p:extLst>
      <p:ext uri="{BB962C8B-B14F-4D97-AF65-F5344CB8AC3E}">
        <p14:creationId xmlns:p14="http://schemas.microsoft.com/office/powerpoint/2010/main" val="192115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EOSC-hub logo</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42" y="1196752"/>
            <a:ext cx="3974842" cy="25922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616" y="1184397"/>
            <a:ext cx="3892184" cy="25973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848027"/>
            <a:ext cx="3960440" cy="2755089"/>
          </a:xfrm>
          <a:prstGeom prst="rect">
            <a:avLst/>
          </a:prstGeom>
        </p:spPr>
      </p:pic>
    </p:spTree>
    <p:extLst>
      <p:ext uri="{BB962C8B-B14F-4D97-AF65-F5344CB8AC3E}">
        <p14:creationId xmlns:p14="http://schemas.microsoft.com/office/powerpoint/2010/main" val="1905351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1/10/18</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Title 3"/>
          <p:cNvSpPr>
            <a:spLocks noGrp="1"/>
          </p:cNvSpPr>
          <p:nvPr>
            <p:ph type="title"/>
          </p:nvPr>
        </p:nvSpPr>
        <p:spPr/>
        <p:txBody>
          <a:bodyPr/>
          <a:lstStyle/>
          <a:p>
            <a:r>
              <a:rPr lang="en-US" dirty="0" smtClean="0"/>
              <a:t>EOSC-hub events: Public launch</a:t>
            </a:r>
            <a:endParaRPr lang="en-US" dirty="0"/>
          </a:p>
        </p:txBody>
      </p:sp>
      <p:sp>
        <p:nvSpPr>
          <p:cNvPr id="5" name="Content Placeholder 4"/>
          <p:cNvSpPr>
            <a:spLocks noGrp="1"/>
          </p:cNvSpPr>
          <p:nvPr>
            <p:ph idx="1"/>
          </p:nvPr>
        </p:nvSpPr>
        <p:spPr>
          <a:xfrm>
            <a:off x="457200" y="1321261"/>
            <a:ext cx="4978896" cy="4525963"/>
          </a:xfrm>
        </p:spPr>
        <p:txBody>
          <a:bodyPr/>
          <a:lstStyle/>
          <a:p>
            <a:r>
              <a:rPr lang="en-US" dirty="0" smtClean="0"/>
              <a:t>On Commission </a:t>
            </a:r>
            <a:r>
              <a:rPr lang="en-US" dirty="0"/>
              <a:t>premises on 21</a:t>
            </a:r>
            <a:r>
              <a:rPr lang="en-US" baseline="30000" dirty="0"/>
              <a:t> </a:t>
            </a:r>
            <a:r>
              <a:rPr lang="en-US" dirty="0"/>
              <a:t>February 2018 in </a:t>
            </a:r>
            <a:r>
              <a:rPr lang="en-US" dirty="0" smtClean="0"/>
              <a:t>Brussels</a:t>
            </a:r>
          </a:p>
          <a:p>
            <a:r>
              <a:rPr lang="en-US" dirty="0"/>
              <a:t>Formal high-level event by invitation </a:t>
            </a:r>
            <a:r>
              <a:rPr lang="en-US" dirty="0" smtClean="0"/>
              <a:t>only, 15:00-</a:t>
            </a:r>
            <a:r>
              <a:rPr lang="en-US" dirty="0"/>
              <a:t>17.30 with a networking cocktail </a:t>
            </a:r>
            <a:r>
              <a:rPr lang="en-US" dirty="0" smtClean="0"/>
              <a:t>afterwards</a:t>
            </a:r>
          </a:p>
          <a:p>
            <a:pPr lvl="1"/>
            <a:r>
              <a:rPr lang="en-US" sz="2400" dirty="0" smtClean="0"/>
              <a:t>Joint event with OpenAIRE-Advance</a:t>
            </a:r>
          </a:p>
          <a:p>
            <a:r>
              <a:rPr lang="en-US" dirty="0"/>
              <a:t>W</a:t>
            </a:r>
            <a:r>
              <a:rPr lang="en-US" dirty="0" smtClean="0"/>
              <a:t>aiting </a:t>
            </a:r>
            <a:r>
              <a:rPr lang="en-US" dirty="0"/>
              <a:t>for the confirmation of the Commissioner </a:t>
            </a:r>
            <a:r>
              <a:rPr lang="en-US" b="1" dirty="0" err="1"/>
              <a:t>Mariya</a:t>
            </a:r>
            <a:r>
              <a:rPr lang="en-US" b="1" dirty="0"/>
              <a:t> </a:t>
            </a:r>
            <a:r>
              <a:rPr lang="en-US" b="1" dirty="0" smtClean="0"/>
              <a:t>Gabriel </a:t>
            </a:r>
            <a:r>
              <a:rPr lang="en-US" dirty="0" smtClean="0"/>
              <a:t>(Digital </a:t>
            </a:r>
            <a:r>
              <a:rPr lang="en-US" dirty="0"/>
              <a:t>Economy and </a:t>
            </a:r>
            <a:r>
              <a:rPr lang="en-US" dirty="0" smtClean="0"/>
              <a:t>Society) and </a:t>
            </a:r>
            <a:r>
              <a:rPr lang="en-US" dirty="0"/>
              <a:t>other high level </a:t>
            </a:r>
            <a:r>
              <a:rPr lang="en-US" dirty="0" smtClean="0"/>
              <a:t>speakers</a:t>
            </a:r>
            <a:endParaRPr lang="en-US" dirty="0"/>
          </a:p>
        </p:txBody>
      </p:sp>
      <p:pic>
        <p:nvPicPr>
          <p:cNvPr id="6" name="Picture 5" descr="Screen Shot 2018-01-09 at 07.59.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484784"/>
            <a:ext cx="3210148" cy="3230993"/>
          </a:xfrm>
          <a:prstGeom prst="rect">
            <a:avLst/>
          </a:prstGeom>
        </p:spPr>
      </p:pic>
      <p:sp>
        <p:nvSpPr>
          <p:cNvPr id="7" name="Content Placeholder 4"/>
          <p:cNvSpPr txBox="1">
            <a:spLocks/>
          </p:cNvSpPr>
          <p:nvPr/>
        </p:nvSpPr>
        <p:spPr>
          <a:xfrm>
            <a:off x="3811364" y="5912676"/>
            <a:ext cx="4978896" cy="32610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i="1" dirty="0" smtClean="0"/>
              <a:t>Source: T. Ferrari</a:t>
            </a:r>
            <a:endParaRPr lang="en-US" sz="1600" i="1" dirty="0"/>
          </a:p>
        </p:txBody>
      </p:sp>
    </p:spTree>
    <p:extLst>
      <p:ext uri="{BB962C8B-B14F-4D97-AF65-F5344CB8AC3E}">
        <p14:creationId xmlns:p14="http://schemas.microsoft.com/office/powerpoint/2010/main" val="13218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1/10/18</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
        <p:nvSpPr>
          <p:cNvPr id="4" name="Title 3"/>
          <p:cNvSpPr>
            <a:spLocks noGrp="1"/>
          </p:cNvSpPr>
          <p:nvPr>
            <p:ph type="title"/>
          </p:nvPr>
        </p:nvSpPr>
        <p:spPr>
          <a:xfrm>
            <a:off x="467544" y="620688"/>
            <a:ext cx="7920880" cy="576064"/>
          </a:xfrm>
        </p:spPr>
        <p:txBody>
          <a:bodyPr/>
          <a:lstStyle/>
          <a:p>
            <a:r>
              <a:rPr lang="en-US" dirty="0"/>
              <a:t>EOSC-hub events: EOSC-hub </a:t>
            </a:r>
            <a:r>
              <a:rPr lang="en-US" dirty="0" smtClean="0"/>
              <a:t>participation at RDA Plenary 11</a:t>
            </a:r>
            <a:r>
              <a:rPr lang="en-US" baseline="30000" dirty="0" smtClean="0"/>
              <a:t>th</a:t>
            </a:r>
            <a:r>
              <a:rPr lang="en-US" dirty="0" smtClean="0"/>
              <a:t> </a:t>
            </a:r>
            <a:endParaRPr lang="en-US" dirty="0"/>
          </a:p>
        </p:txBody>
      </p:sp>
      <p:sp>
        <p:nvSpPr>
          <p:cNvPr id="5" name="Content Placeholder 4"/>
          <p:cNvSpPr>
            <a:spLocks noGrp="1"/>
          </p:cNvSpPr>
          <p:nvPr>
            <p:ph idx="1"/>
          </p:nvPr>
        </p:nvSpPr>
        <p:spPr>
          <a:xfrm>
            <a:off x="457200" y="1564605"/>
            <a:ext cx="8229600" cy="4384675"/>
          </a:xfrm>
        </p:spPr>
        <p:txBody>
          <a:bodyPr/>
          <a:lstStyle/>
          <a:p>
            <a:r>
              <a:rPr lang="en-US" i="1" dirty="0"/>
              <a:t>Dates: </a:t>
            </a:r>
            <a:r>
              <a:rPr lang="en-US" dirty="0" smtClean="0"/>
              <a:t>23 March 2018</a:t>
            </a:r>
            <a:endParaRPr lang="en-US" dirty="0"/>
          </a:p>
          <a:p>
            <a:r>
              <a:rPr lang="en-US" i="1" dirty="0"/>
              <a:t>Location: </a:t>
            </a:r>
            <a:r>
              <a:rPr lang="en-US" dirty="0"/>
              <a:t>Berlin, </a:t>
            </a:r>
            <a:r>
              <a:rPr lang="en-US" dirty="0" smtClean="0"/>
              <a:t>Germany</a:t>
            </a:r>
          </a:p>
          <a:p>
            <a:r>
              <a:rPr lang="en-US" i="1" dirty="0" smtClean="0"/>
              <a:t>Event </a:t>
            </a:r>
            <a:r>
              <a:rPr lang="en-US" i="1" dirty="0"/>
              <a:t>structure:</a:t>
            </a:r>
          </a:p>
          <a:p>
            <a:pPr lvl="1"/>
            <a:r>
              <a:rPr lang="en-US" dirty="0" smtClean="0"/>
              <a:t>EOSC-hub/</a:t>
            </a:r>
            <a:r>
              <a:rPr lang="en-US" dirty="0" err="1" smtClean="0"/>
              <a:t>OpenAIRE</a:t>
            </a:r>
            <a:r>
              <a:rPr lang="en-US" dirty="0" smtClean="0"/>
              <a:t>/FREYA Birds of Feather (</a:t>
            </a:r>
            <a:r>
              <a:rPr lang="en-US" dirty="0" err="1" smtClean="0"/>
              <a:t>BoF</a:t>
            </a:r>
            <a:r>
              <a:rPr lang="en-US" dirty="0" smtClean="0"/>
              <a:t>) </a:t>
            </a:r>
            <a:r>
              <a:rPr lang="en-US" dirty="0"/>
              <a:t>meeting </a:t>
            </a:r>
            <a:r>
              <a:rPr lang="en-GB" dirty="0" smtClean="0"/>
              <a:t>to </a:t>
            </a:r>
            <a:r>
              <a:rPr lang="en-GB" dirty="0"/>
              <a:t>identify existing activities of interest and activities to be developed in the RDA, and to liaise with RDA members from Europe and other regions possibly interested to join in common activities</a:t>
            </a:r>
            <a:r>
              <a:rPr lang="en-GB" dirty="0" smtClean="0"/>
              <a:t>.</a:t>
            </a:r>
          </a:p>
          <a:p>
            <a:pPr lvl="1"/>
            <a:r>
              <a:rPr lang="en-GB" dirty="0" smtClean="0"/>
              <a:t>EOSC-hub Co-located event after the RDA plenary</a:t>
            </a:r>
            <a:endParaRPr lang="en-US" sz="2400" dirty="0"/>
          </a:p>
        </p:txBody>
      </p:sp>
      <p:sp>
        <p:nvSpPr>
          <p:cNvPr id="6" name="Rectangle 5"/>
          <p:cNvSpPr/>
          <p:nvPr/>
        </p:nvSpPr>
        <p:spPr>
          <a:xfrm>
            <a:off x="1763688" y="5991938"/>
            <a:ext cx="6840760" cy="646331"/>
          </a:xfrm>
          <a:prstGeom prst="rect">
            <a:avLst/>
          </a:prstGeom>
        </p:spPr>
        <p:txBody>
          <a:bodyPr wrap="square">
            <a:spAutoFit/>
          </a:bodyPr>
          <a:lstStyle/>
          <a:p>
            <a:r>
              <a:rPr lang="en-US" dirty="0">
                <a:hlinkClick r:id="rId2"/>
              </a:rPr>
              <a:t>https://</a:t>
            </a:r>
            <a:r>
              <a:rPr lang="en-US" dirty="0" smtClean="0">
                <a:hlinkClick r:id="rId2"/>
              </a:rPr>
              <a:t>www.rd-alliance.org/plenaries/rda-eleventh-plenary-meeting-berlin-germany</a:t>
            </a:r>
            <a:r>
              <a:rPr lang="en-US" dirty="0" smtClean="0"/>
              <a:t> </a:t>
            </a:r>
            <a:endParaRPr lang="en-US" dirty="0"/>
          </a:p>
        </p:txBody>
      </p:sp>
    </p:spTree>
    <p:extLst>
      <p:ext uri="{BB962C8B-B14F-4D97-AF65-F5344CB8AC3E}">
        <p14:creationId xmlns:p14="http://schemas.microsoft.com/office/powerpoint/2010/main" val="203638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1/10/18</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
        <p:nvSpPr>
          <p:cNvPr id="4" name="Title 3"/>
          <p:cNvSpPr>
            <a:spLocks noGrp="1"/>
          </p:cNvSpPr>
          <p:nvPr>
            <p:ph type="title"/>
          </p:nvPr>
        </p:nvSpPr>
        <p:spPr>
          <a:xfrm>
            <a:off x="467544" y="620688"/>
            <a:ext cx="6768752" cy="576064"/>
          </a:xfrm>
        </p:spPr>
        <p:txBody>
          <a:bodyPr/>
          <a:lstStyle/>
          <a:p>
            <a:r>
              <a:rPr lang="en-US" dirty="0" smtClean="0"/>
              <a:t>EOSC-hub events: the </a:t>
            </a:r>
            <a:r>
              <a:rPr lang="en-US" i="1" dirty="0" smtClean="0"/>
              <a:t>“EOSC-hub week”</a:t>
            </a:r>
            <a:endParaRPr lang="en-US" i="1" dirty="0"/>
          </a:p>
        </p:txBody>
      </p:sp>
      <p:sp>
        <p:nvSpPr>
          <p:cNvPr id="5" name="Content Placeholder 4"/>
          <p:cNvSpPr>
            <a:spLocks noGrp="1"/>
          </p:cNvSpPr>
          <p:nvPr>
            <p:ph idx="1"/>
          </p:nvPr>
        </p:nvSpPr>
        <p:spPr>
          <a:xfrm>
            <a:off x="457200" y="1268761"/>
            <a:ext cx="8229600" cy="4176463"/>
          </a:xfrm>
        </p:spPr>
        <p:txBody>
          <a:bodyPr/>
          <a:lstStyle/>
          <a:p>
            <a:r>
              <a:rPr lang="en-US" i="1" dirty="0" smtClean="0"/>
              <a:t>Dates: </a:t>
            </a:r>
            <a:r>
              <a:rPr lang="en-US" i="1" dirty="0"/>
              <a:t>16-20 April </a:t>
            </a:r>
            <a:r>
              <a:rPr lang="en-US" i="1" dirty="0" smtClean="0"/>
              <a:t>2018 (TBC)</a:t>
            </a:r>
          </a:p>
          <a:p>
            <a:r>
              <a:rPr lang="en-US" i="1" dirty="0" smtClean="0"/>
              <a:t>Location:</a:t>
            </a:r>
            <a:r>
              <a:rPr lang="en-US" dirty="0"/>
              <a:t> </a:t>
            </a:r>
            <a:r>
              <a:rPr lang="en-US" dirty="0" smtClean="0"/>
              <a:t>Spain, </a:t>
            </a:r>
            <a:r>
              <a:rPr lang="en-US" i="1" dirty="0" smtClean="0"/>
              <a:t>Malaga</a:t>
            </a:r>
            <a:r>
              <a:rPr lang="en-US" i="1" dirty="0"/>
              <a:t> </a:t>
            </a:r>
            <a:r>
              <a:rPr lang="en-US" i="1" dirty="0"/>
              <a:t>(University of Malaga, </a:t>
            </a:r>
            <a:r>
              <a:rPr lang="en-US" i="1" dirty="0" err="1"/>
              <a:t>LifeWatch</a:t>
            </a:r>
            <a:r>
              <a:rPr lang="en-US" i="1" dirty="0"/>
              <a:t>, Spain - </a:t>
            </a:r>
            <a:r>
              <a:rPr lang="en-US" i="1" dirty="0" smtClean="0"/>
              <a:t>TBC</a:t>
            </a:r>
            <a:r>
              <a:rPr lang="en-US" i="1" dirty="0" smtClean="0"/>
              <a:t>)</a:t>
            </a:r>
          </a:p>
          <a:p>
            <a:r>
              <a:rPr lang="en-US" i="1" dirty="0" smtClean="0"/>
              <a:t>Event structure:</a:t>
            </a:r>
          </a:p>
          <a:p>
            <a:pPr lvl="1"/>
            <a:r>
              <a:rPr lang="en-US" dirty="0" smtClean="0"/>
              <a:t>1 public day sponsored by the participating initiatives (e.g. EGI</a:t>
            </a:r>
            <a:r>
              <a:rPr lang="en-US" dirty="0"/>
              <a:t>, </a:t>
            </a:r>
            <a:r>
              <a:rPr lang="en-US" dirty="0" smtClean="0"/>
              <a:t>EUDAT CDI, etc.) to showcase e-infra services and results</a:t>
            </a:r>
            <a:endParaRPr lang="en-US" dirty="0"/>
          </a:p>
          <a:p>
            <a:pPr lvl="1"/>
            <a:r>
              <a:rPr lang="en-US" dirty="0" smtClean="0"/>
              <a:t>3 days dedicated to the internal “all-hands” working meeting </a:t>
            </a:r>
            <a:endParaRPr lang="en-US" dirty="0"/>
          </a:p>
          <a:p>
            <a:r>
              <a:rPr lang="en-US" i="1" dirty="0" smtClean="0"/>
              <a:t>Expected </a:t>
            </a:r>
            <a:r>
              <a:rPr lang="en-US" i="1" dirty="0" smtClean="0"/>
              <a:t>participants: </a:t>
            </a:r>
            <a:r>
              <a:rPr lang="en-US" dirty="0" smtClean="0"/>
              <a:t>250-300 </a:t>
            </a:r>
            <a:r>
              <a:rPr lang="en-US" dirty="0" err="1" smtClean="0"/>
              <a:t>ppl</a:t>
            </a:r>
            <a:endParaRPr lang="en-US" sz="1600" dirty="0"/>
          </a:p>
          <a:p>
            <a:endParaRPr lang="en-US" sz="2000" dirty="0"/>
          </a:p>
        </p:txBody>
      </p:sp>
      <p:sp>
        <p:nvSpPr>
          <p:cNvPr id="7" name="Rectangle 6"/>
          <p:cNvSpPr/>
          <p:nvPr/>
        </p:nvSpPr>
        <p:spPr>
          <a:xfrm>
            <a:off x="3923928" y="5838725"/>
            <a:ext cx="4392488" cy="648073"/>
          </a:xfrm>
          <a:prstGeom prst="rect">
            <a:avLst/>
          </a:prstGeom>
          <a:solidFill>
            <a:srgbClr val="BDF5F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lumMod val="50000"/>
                  </a:schemeClr>
                </a:solidFill>
              </a:rPr>
              <a:t>Final Dates &amp; Venue will be communicated before the end of January </a:t>
            </a:r>
            <a:endParaRPr lang="en-US" sz="1200" dirty="0">
              <a:solidFill>
                <a:schemeClr val="tx1">
                  <a:lumMod val="50000"/>
                </a:schemeClr>
              </a:solidFill>
            </a:endParaRPr>
          </a:p>
        </p:txBody>
      </p:sp>
    </p:spTree>
    <p:extLst>
      <p:ext uri="{BB962C8B-B14F-4D97-AF65-F5344CB8AC3E}">
        <p14:creationId xmlns:p14="http://schemas.microsoft.com/office/powerpoint/2010/main" val="148986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1/10/18</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
        <p:nvSpPr>
          <p:cNvPr id="4" name="Title 3"/>
          <p:cNvSpPr>
            <a:spLocks noGrp="1"/>
          </p:cNvSpPr>
          <p:nvPr>
            <p:ph type="title"/>
          </p:nvPr>
        </p:nvSpPr>
        <p:spPr>
          <a:xfrm>
            <a:off x="467544" y="620688"/>
            <a:ext cx="8424936" cy="576064"/>
          </a:xfrm>
        </p:spPr>
        <p:txBody>
          <a:bodyPr/>
          <a:lstStyle/>
          <a:p>
            <a:r>
              <a:rPr lang="en-US" dirty="0" smtClean="0"/>
              <a:t>EOSC-hub events</a:t>
            </a:r>
            <a:r>
              <a:rPr lang="en-US" smtClean="0"/>
              <a:t>: </a:t>
            </a:r>
            <a:r>
              <a:rPr lang="en-US"/>
              <a:t>Digital Infrastructures 4 Research 2018</a:t>
            </a:r>
            <a:endParaRPr lang="en-US" dirty="0"/>
          </a:p>
        </p:txBody>
      </p:sp>
      <p:sp>
        <p:nvSpPr>
          <p:cNvPr id="5" name="Content Placeholder 4"/>
          <p:cNvSpPr>
            <a:spLocks noGrp="1"/>
          </p:cNvSpPr>
          <p:nvPr>
            <p:ph idx="1"/>
          </p:nvPr>
        </p:nvSpPr>
        <p:spPr>
          <a:xfrm>
            <a:off x="457200" y="1556792"/>
            <a:ext cx="8229600" cy="4237932"/>
          </a:xfrm>
        </p:spPr>
        <p:txBody>
          <a:bodyPr/>
          <a:lstStyle/>
          <a:p>
            <a:r>
              <a:rPr lang="en-US" sz="2800" i="1" dirty="0" smtClean="0"/>
              <a:t>Dates:</a:t>
            </a:r>
            <a:r>
              <a:rPr lang="en-US" sz="2800" dirty="0" smtClean="0"/>
              <a:t> Early October </a:t>
            </a:r>
          </a:p>
          <a:p>
            <a:r>
              <a:rPr lang="en-US" sz="2800" i="1" dirty="0" smtClean="0"/>
              <a:t>Location: Lisbon, Vienna (TBC)</a:t>
            </a:r>
          </a:p>
          <a:p>
            <a:r>
              <a:rPr lang="en-US" sz="2800" i="1" dirty="0" smtClean="0"/>
              <a:t>Co-</a:t>
            </a:r>
            <a:r>
              <a:rPr lang="en-US" sz="2800" i="1" dirty="0" err="1" smtClean="0"/>
              <a:t>organisers</a:t>
            </a:r>
            <a:r>
              <a:rPr lang="en-US" sz="2800" i="1" dirty="0" smtClean="0"/>
              <a:t>: </a:t>
            </a:r>
            <a:r>
              <a:rPr lang="en-US" sz="2800" i="1" dirty="0" err="1" smtClean="0"/>
              <a:t>OpenAIRE</a:t>
            </a:r>
            <a:r>
              <a:rPr lang="en-US" sz="2800" i="1" dirty="0" smtClean="0"/>
              <a:t>-Advance, GEANT, PRACE (TBC), RDA</a:t>
            </a:r>
          </a:p>
          <a:p>
            <a:r>
              <a:rPr lang="en-US" sz="2800" i="1" dirty="0" smtClean="0"/>
              <a:t>Event structure:</a:t>
            </a:r>
          </a:p>
          <a:p>
            <a:pPr lvl="1"/>
            <a:r>
              <a:rPr lang="en-US" sz="3200" dirty="0" smtClean="0"/>
              <a:t>Conference with </a:t>
            </a:r>
            <a:r>
              <a:rPr lang="en-US" sz="3200" dirty="0"/>
              <a:t>call for </a:t>
            </a:r>
            <a:r>
              <a:rPr lang="en-US" sz="3200" dirty="0" smtClean="0"/>
              <a:t>participation to promote EOSC-hub project results</a:t>
            </a:r>
            <a:endParaRPr lang="en-US" sz="3200" dirty="0"/>
          </a:p>
          <a:p>
            <a:r>
              <a:rPr lang="en-US" sz="2800" i="1" dirty="0" smtClean="0"/>
              <a:t>Expected participants: </a:t>
            </a:r>
            <a:r>
              <a:rPr lang="en-US" sz="2800" dirty="0" smtClean="0"/>
              <a:t>400 </a:t>
            </a:r>
            <a:r>
              <a:rPr lang="en-US" sz="2800" dirty="0" err="1" smtClean="0"/>
              <a:t>ppl</a:t>
            </a:r>
            <a:endParaRPr lang="en-US" dirty="0"/>
          </a:p>
          <a:p>
            <a:endParaRPr lang="en-US" dirty="0"/>
          </a:p>
        </p:txBody>
      </p:sp>
      <p:sp>
        <p:nvSpPr>
          <p:cNvPr id="7" name="Rectangle 6"/>
          <p:cNvSpPr/>
          <p:nvPr/>
        </p:nvSpPr>
        <p:spPr>
          <a:xfrm>
            <a:off x="3995936" y="5614704"/>
            <a:ext cx="4392488" cy="1080120"/>
          </a:xfrm>
          <a:prstGeom prst="rect">
            <a:avLst/>
          </a:prstGeom>
          <a:solidFill>
            <a:srgbClr val="BDF5F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lumMod val="50000"/>
                  </a:schemeClr>
                </a:solidFill>
              </a:rPr>
              <a:t>Final Dates &amp; Venue will be communicated </a:t>
            </a:r>
            <a:r>
              <a:rPr lang="en-US" i="1" dirty="0" smtClean="0">
                <a:solidFill>
                  <a:schemeClr val="tx1">
                    <a:lumMod val="50000"/>
                  </a:schemeClr>
                </a:solidFill>
              </a:rPr>
              <a:t>in February 2018</a:t>
            </a:r>
            <a:endParaRPr lang="en-US" sz="1200" dirty="0">
              <a:solidFill>
                <a:schemeClr val="tx1">
                  <a:lumMod val="50000"/>
                </a:schemeClr>
              </a:solidFill>
            </a:endParaRPr>
          </a:p>
        </p:txBody>
      </p:sp>
    </p:spTree>
    <p:extLst>
      <p:ext uri="{BB962C8B-B14F-4D97-AF65-F5344CB8AC3E}">
        <p14:creationId xmlns:p14="http://schemas.microsoft.com/office/powerpoint/2010/main" val="1570378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3B104-E53C-49EF-8CF8-8C412675264F}"/>
              </a:ext>
            </a:extLst>
          </p:cNvPr>
          <p:cNvSpPr>
            <a:spLocks noGrp="1"/>
          </p:cNvSpPr>
          <p:nvPr>
            <p:ph type="title"/>
          </p:nvPr>
        </p:nvSpPr>
        <p:spPr/>
        <p:txBody>
          <a:bodyPr/>
          <a:lstStyle/>
          <a:p>
            <a:r>
              <a:rPr lang="en-US" dirty="0" smtClean="0"/>
              <a:t>Other events</a:t>
            </a:r>
            <a:endParaRPr lang="en-US" dirty="0"/>
          </a:p>
        </p:txBody>
      </p:sp>
      <p:sp>
        <p:nvSpPr>
          <p:cNvPr id="3" name="Slide Number Placeholder 2">
            <a:extLst>
              <a:ext uri="{FF2B5EF4-FFF2-40B4-BE49-F238E27FC236}">
                <a16:creationId xmlns:a16="http://schemas.microsoft.com/office/drawing/2014/main" xmlns="" id="{AB7F9A21-E07F-4309-A5E2-13BED3B00415}"/>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
        <p:nvSpPr>
          <p:cNvPr id="4" name="Date Placeholder 3">
            <a:extLst>
              <a:ext uri="{FF2B5EF4-FFF2-40B4-BE49-F238E27FC236}">
                <a16:creationId xmlns:a16="http://schemas.microsoft.com/office/drawing/2014/main" xmlns="" id="{09CFAC33-185F-46CB-8813-678343F87A63}"/>
              </a:ext>
            </a:extLst>
          </p:cNvPr>
          <p:cNvSpPr>
            <a:spLocks noGrp="1"/>
          </p:cNvSpPr>
          <p:nvPr>
            <p:ph type="dt" sz="half" idx="10"/>
          </p:nvPr>
        </p:nvSpPr>
        <p:spPr/>
        <p:txBody>
          <a:bodyPr/>
          <a:lstStyle/>
          <a:p>
            <a:fld id="{4AF63731-717C-4737-BA4D-124213A75DAC}" type="datetime1">
              <a:rPr lang="en-US" smtClean="0"/>
              <a:t>1/10/18</a:t>
            </a:fld>
            <a:endParaRPr lang="en-US" dirty="0"/>
          </a:p>
        </p:txBody>
      </p:sp>
      <p:sp>
        <p:nvSpPr>
          <p:cNvPr id="5" name="Content Placeholder 4"/>
          <p:cNvSpPr txBox="1">
            <a:spLocks/>
          </p:cNvSpPr>
          <p:nvPr/>
        </p:nvSpPr>
        <p:spPr>
          <a:xfrm>
            <a:off x="457200" y="1556792"/>
            <a:ext cx="8229600" cy="42379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i="1" dirty="0"/>
              <a:t>Shared </a:t>
            </a:r>
            <a:r>
              <a:rPr lang="en-US" sz="2800" i="1" dirty="0" smtClean="0"/>
              <a:t>calendar (to be moved </a:t>
            </a:r>
            <a:r>
              <a:rPr lang="en-US" sz="2800" i="1" smtClean="0"/>
              <a:t>to Confluence): </a:t>
            </a:r>
            <a:r>
              <a:rPr lang="en-US" sz="2800" i="1" dirty="0">
                <a:hlinkClick r:id="rId2"/>
              </a:rPr>
              <a:t>https://</a:t>
            </a:r>
            <a:r>
              <a:rPr lang="en-US" sz="2800" i="1" dirty="0" smtClean="0">
                <a:hlinkClick r:id="rId2"/>
              </a:rPr>
              <a:t>docs.google.com/spreadsheets/d/12TvO1cFxx82LamgzC4odlVUR6wRfuvqdQIwQ0a3Pq_c/edit#gid=1204053110</a:t>
            </a:r>
            <a:endParaRPr lang="en-US" sz="2800" i="1" dirty="0" smtClean="0"/>
          </a:p>
          <a:p>
            <a:endParaRPr lang="en-US" dirty="0" smtClean="0"/>
          </a:p>
          <a:p>
            <a:endParaRPr lang="en-US" dirty="0"/>
          </a:p>
        </p:txBody>
      </p:sp>
    </p:spTree>
    <p:extLst>
      <p:ext uri="{BB962C8B-B14F-4D97-AF65-F5344CB8AC3E}">
        <p14:creationId xmlns:p14="http://schemas.microsoft.com/office/powerpoint/2010/main" val="657436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MODnet_PPT_template" id="{94FD5FB4-A648-4C41-A45E-DC1B56821C8E}" vid="{6F891982-9957-D443-80E9-5627794D2B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EOSCHub_PPT</Template>
  <TotalTime>3907</TotalTime>
  <Words>359</Words>
  <Application>Microsoft Macintosh PowerPoint</Application>
  <PresentationFormat>On-screen Show (4:3)</PresentationFormat>
  <Paragraphs>60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Alte DIN 1451 Mittelschrift</vt:lpstr>
      <vt:lpstr>Alte DIN 1451 Mittelschrift gepraegt</vt:lpstr>
      <vt:lpstr>Calibri</vt:lpstr>
      <vt:lpstr>DIN Next LT Pro</vt:lpstr>
      <vt:lpstr>Open Sans</vt:lpstr>
      <vt:lpstr>Arial</vt:lpstr>
      <vt:lpstr>Presentation1</vt:lpstr>
      <vt:lpstr>EOSC-hub  Branding &amp; Events  Sara Garavelli, Trust-IT Services s.garavelli@trust-itservices.com WP3 IM, Communication &amp; Stakeholder Engagement Leader</vt:lpstr>
      <vt:lpstr>EOSC-hub logo: where we started</vt:lpstr>
      <vt:lpstr>EOSC-hub logo</vt:lpstr>
      <vt:lpstr>EOSC-hub logo</vt:lpstr>
      <vt:lpstr>EOSC-hub events: Public launch</vt:lpstr>
      <vt:lpstr>EOSC-hub events: EOSC-hub participation at RDA Plenary 11th </vt:lpstr>
      <vt:lpstr>EOSC-hub events: the “EOSC-hub week”</vt:lpstr>
      <vt:lpstr>EOSC-hub events: Digital Infrastructures 4 Research 2018</vt:lpstr>
      <vt:lpstr>Other events</vt:lpstr>
      <vt:lpstr>Any Questions?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dc:creator>
  <cp:lastModifiedBy>Microsoft Office User</cp:lastModifiedBy>
  <cp:revision>199</cp:revision>
  <dcterms:created xsi:type="dcterms:W3CDTF">2017-10-02T12:41:48Z</dcterms:created>
  <dcterms:modified xsi:type="dcterms:W3CDTF">2018-01-10T12:47:36Z</dcterms:modified>
</cp:coreProperties>
</file>