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7"/>
  </p:notesMasterIdLst>
  <p:sldIdLst>
    <p:sldId id="316" r:id="rId2"/>
    <p:sldId id="333" r:id="rId3"/>
    <p:sldId id="341" r:id="rId4"/>
    <p:sldId id="342" r:id="rId5"/>
    <p:sldId id="347" r:id="rId6"/>
    <p:sldId id="345" r:id="rId7"/>
    <p:sldId id="346" r:id="rId8"/>
    <p:sldId id="355" r:id="rId9"/>
    <p:sldId id="348" r:id="rId10"/>
    <p:sldId id="350" r:id="rId11"/>
    <p:sldId id="354" r:id="rId12"/>
    <p:sldId id="332" r:id="rId13"/>
    <p:sldId id="323" r:id="rId14"/>
    <p:sldId id="326" r:id="rId15"/>
    <p:sldId id="35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5FB"/>
    <a:srgbClr val="C9FABC"/>
    <a:srgbClr val="246889"/>
    <a:srgbClr val="FCF7BA"/>
    <a:srgbClr val="FED1B8"/>
    <a:srgbClr val="006699"/>
    <a:srgbClr val="0E71B4"/>
    <a:srgbClr val="F6BBFB"/>
    <a:srgbClr val="F7B034"/>
    <a:srgbClr val="10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9" autoAdjust="0"/>
    <p:restoredTop sz="92527" autoAdjust="0"/>
  </p:normalViewPr>
  <p:slideViewPr>
    <p:cSldViewPr>
      <p:cViewPr>
        <p:scale>
          <a:sx n="70" d="100"/>
          <a:sy n="70" d="100"/>
        </p:scale>
        <p:origin x="-165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0D696-3FDD-B64D-BCCD-A5C769FC78D6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00F2E-E6F6-584A-8B3A-823D09DC15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7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0F2E-E6F6-584A-8B3A-823D09DC15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3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0F2E-E6F6-584A-8B3A-823D09DC15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39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0F2E-E6F6-584A-8B3A-823D09DC15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94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0F2E-E6F6-584A-8B3A-823D09DC15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54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0F2E-E6F6-584A-8B3A-823D09DC15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85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0F2E-E6F6-584A-8B3A-823D09DC15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5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690402"/>
            <a:ext cx="9144000" cy="2890727"/>
          </a:xfrm>
          <a:prstGeom prst="rect">
            <a:avLst/>
          </a:prstGeom>
          <a:solidFill>
            <a:srgbClr val="2468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3608" y="2153563"/>
            <a:ext cx="5110336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 baseline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3608" y="2996952"/>
            <a:ext cx="6400800" cy="601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sub-</a:t>
            </a:r>
            <a:r>
              <a:rPr lang="it-IT" dirty="0" err="1" smtClean="0"/>
              <a:t>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3012" y="4725145"/>
            <a:ext cx="2735452" cy="308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39954" y="5085184"/>
            <a:ext cx="4608513" cy="350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Affiliation</a:t>
            </a:r>
          </a:p>
        </p:txBody>
      </p:sp>
      <p:sp>
        <p:nvSpPr>
          <p:cNvPr id="4" name="Rettangolo 3"/>
          <p:cNvSpPr/>
          <p:nvPr userDrawn="1"/>
        </p:nvSpPr>
        <p:spPr>
          <a:xfrm>
            <a:off x="1493912" y="6237312"/>
            <a:ext cx="5670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EOSC-hub receives funding from the European Union’s Horizon 2020 research and innovation </a:t>
            </a:r>
            <a:r>
              <a:rPr lang="en-US" sz="1000" kern="1200" dirty="0" err="1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programme</a:t>
            </a:r>
            <a:r>
              <a:rPr lang="en-US" sz="1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 under grant agreement No. 777536.</a:t>
            </a:r>
            <a:endParaRPr lang="en-GB" sz="1000" kern="1200" dirty="0">
              <a:solidFill>
                <a:schemeClr val="tx1"/>
              </a:solidFill>
              <a:latin typeface="Alte DIN 1451 Mittelschrift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72699"/>
            <a:ext cx="974228" cy="6776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32"/>
            <a:ext cx="1500758" cy="91546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93"/>
            <a:ext cx="1493912" cy="118564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1455"/>
            <a:ext cx="1539080" cy="1051500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53" y="5517232"/>
            <a:ext cx="4608513" cy="350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Email </a:t>
            </a:r>
          </a:p>
        </p:txBody>
      </p:sp>
    </p:spTree>
    <p:extLst>
      <p:ext uri="{BB962C8B-B14F-4D97-AF65-F5344CB8AC3E}">
        <p14:creationId xmlns:p14="http://schemas.microsoft.com/office/powerpoint/2010/main" val="99350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 lIns="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8280920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2" name="Rettangolo 11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56792"/>
            <a:ext cx="8291264" cy="4608512"/>
          </a:xfrm>
          <a:prstGeom prst="rect">
            <a:avLst/>
          </a:prstGeom>
        </p:spPr>
        <p:txBody>
          <a:bodyPr/>
          <a:lstStyle>
            <a:lvl1pPr marL="263525" indent="-263525"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8" indent="-261938"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50" indent="-247650"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3" indent="-246063"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5" indent="-231775"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8280920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56792"/>
            <a:ext cx="3970784" cy="4608512"/>
          </a:xfrm>
          <a:prstGeom prst="rect">
            <a:avLst/>
          </a:prstGeom>
        </p:spPr>
        <p:txBody>
          <a:bodyPr/>
          <a:lstStyle>
            <a:lvl1pPr marL="263525" indent="-263525"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8" indent="-261938"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50" indent="-247650"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3" indent="-246063"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5" indent="-231775"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716016" y="1556792"/>
            <a:ext cx="4032448" cy="4608512"/>
          </a:xfrm>
          <a:prstGeom prst="rect">
            <a:avLst/>
          </a:prstGeom>
        </p:spPr>
        <p:txBody>
          <a:bodyPr/>
          <a:lstStyle>
            <a:lvl1pPr marL="263525" indent="-263525"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8" indent="-261938"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50" indent="-247650"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3" indent="-246063"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5" indent="-231775"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 lIns="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8280920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 lIns="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3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0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iuseppe.larocca@egi.e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gi.eu/indico/event/3511/over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8136904" cy="1008112"/>
          </a:xfrm>
        </p:spPr>
        <p:txBody>
          <a:bodyPr>
            <a:normAutofit/>
          </a:bodyPr>
          <a:lstStyle/>
          <a:p>
            <a:r>
              <a:rPr lang="is-IS" dirty="0" smtClean="0"/>
              <a:t>WP11 – Training needs </a:t>
            </a:r>
            <a:r>
              <a:rPr lang="is-IS" smtClean="0"/>
              <a:t>and plans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Giuseppe La Rocca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139954" y="5166320"/>
            <a:ext cx="4608513" cy="350912"/>
          </a:xfrm>
        </p:spPr>
        <p:txBody>
          <a:bodyPr/>
          <a:lstStyle/>
          <a:p>
            <a:r>
              <a:rPr lang="en-US" sz="1800" dirty="0" smtClean="0"/>
              <a:t>EGI Foundation</a:t>
            </a:r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39953" y="5598368"/>
            <a:ext cx="4608513" cy="350912"/>
          </a:xfrm>
        </p:spPr>
        <p:txBody>
          <a:bodyPr/>
          <a:lstStyle/>
          <a:p>
            <a:r>
              <a:rPr lang="en-US" sz="1800" dirty="0" smtClean="0">
                <a:hlinkClick r:id="rId3"/>
              </a:rPr>
              <a:t>giuseppe.larocca@egi.eu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763488" y="3403104"/>
            <a:ext cx="6400800" cy="601960"/>
          </a:xfrm>
        </p:spPr>
        <p:txBody>
          <a:bodyPr/>
          <a:lstStyle/>
          <a:p>
            <a:r>
              <a:rPr lang="en-US" sz="2000" dirty="0" smtClean="0"/>
              <a:t>EOSC-hub Kickoff, Amsterdam, January 2018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04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28" y="4869160"/>
            <a:ext cx="6150166" cy="192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4FEB-46E9-418A-8520-B95C81E1D825}" type="datetime1">
              <a:rPr lang="en-US" smtClean="0"/>
              <a:t>1/11/2018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WP11: Baseline support for training in EOSC-hub</a:t>
            </a:r>
            <a:endParaRPr lang="en-GB" sz="2400" dirty="0"/>
          </a:p>
        </p:txBody>
      </p:sp>
      <p:sp>
        <p:nvSpPr>
          <p:cNvPr id="5" name="Rettangolo 4"/>
          <p:cNvSpPr/>
          <p:nvPr/>
        </p:nvSpPr>
        <p:spPr>
          <a:xfrm>
            <a:off x="308392" y="1556792"/>
            <a:ext cx="8454673" cy="7920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Alte DIN 1451 Mittelschrift"/>
              </a:rPr>
              <a:t>WP11</a:t>
            </a:r>
          </a:p>
        </p:txBody>
      </p:sp>
      <p:sp>
        <p:nvSpPr>
          <p:cNvPr id="6" name="Rettangolo 5"/>
          <p:cNvSpPr/>
          <p:nvPr/>
        </p:nvSpPr>
        <p:spPr>
          <a:xfrm>
            <a:off x="308392" y="3933056"/>
            <a:ext cx="2319392" cy="7920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Alte DIN 1451 Mittelschrift"/>
              </a:rPr>
              <a:t>WP07</a:t>
            </a:r>
          </a:p>
        </p:txBody>
      </p:sp>
      <p:sp>
        <p:nvSpPr>
          <p:cNvPr id="7" name="Rettangolo 6"/>
          <p:cNvSpPr/>
          <p:nvPr/>
        </p:nvSpPr>
        <p:spPr>
          <a:xfrm>
            <a:off x="3260720" y="3924672"/>
            <a:ext cx="2319392" cy="7920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Alte DIN 1451 Mittelschrift"/>
              </a:rPr>
              <a:t>WP08</a:t>
            </a:r>
          </a:p>
        </p:txBody>
      </p:sp>
      <p:sp>
        <p:nvSpPr>
          <p:cNvPr id="8" name="Rettangolo 7"/>
          <p:cNvSpPr/>
          <p:nvPr/>
        </p:nvSpPr>
        <p:spPr>
          <a:xfrm>
            <a:off x="6211735" y="3933056"/>
            <a:ext cx="2551331" cy="7920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Alte DIN 1451 Mittelschrift"/>
              </a:rPr>
              <a:t>WP09</a:t>
            </a:r>
          </a:p>
        </p:txBody>
      </p:sp>
      <p:sp>
        <p:nvSpPr>
          <p:cNvPr id="10" name="Freccia in giù 9"/>
          <p:cNvSpPr/>
          <p:nvPr/>
        </p:nvSpPr>
        <p:spPr>
          <a:xfrm>
            <a:off x="2411760" y="2786933"/>
            <a:ext cx="576064" cy="9300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sellaDiTesto 11"/>
          <p:cNvSpPr txBox="1"/>
          <p:nvPr/>
        </p:nvSpPr>
        <p:spPr>
          <a:xfrm>
            <a:off x="107504" y="2420888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Common and Federated </a:t>
            </a:r>
            <a:br>
              <a:rPr lang="en-GB" dirty="0" smtClean="0"/>
            </a:br>
            <a:r>
              <a:rPr lang="en-GB" dirty="0" smtClean="0"/>
              <a:t>services relevant</a:t>
            </a:r>
            <a:br>
              <a:rPr lang="en-GB" dirty="0" smtClean="0"/>
            </a:br>
            <a:r>
              <a:rPr lang="en-GB" dirty="0" smtClean="0"/>
              <a:t>for the selected </a:t>
            </a:r>
            <a:br>
              <a:rPr lang="en-GB" dirty="0" smtClean="0"/>
            </a:br>
            <a:r>
              <a:rPr lang="en-GB" dirty="0" smtClean="0"/>
              <a:t>TS and CC (11.4)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987824" y="2420888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Domain-specific training to target researchers organized in TS and CC (11.5)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15" name="Freccia in giù 14"/>
          <p:cNvSpPr/>
          <p:nvPr/>
        </p:nvSpPr>
        <p:spPr>
          <a:xfrm>
            <a:off x="5148064" y="2780928"/>
            <a:ext cx="576064" cy="9300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sellaDiTesto 15"/>
          <p:cNvSpPr txBox="1"/>
          <p:nvPr/>
        </p:nvSpPr>
        <p:spPr>
          <a:xfrm>
            <a:off x="5796136" y="250567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Generic training  content: DMP, </a:t>
            </a:r>
            <a:r>
              <a:rPr lang="en-GB" dirty="0" err="1" smtClean="0"/>
              <a:t>FitSM</a:t>
            </a:r>
            <a:r>
              <a:rPr lang="en-GB" dirty="0" smtClean="0"/>
              <a:t> (11.2, 11.3)</a:t>
            </a:r>
            <a:endParaRPr lang="en-GB" dirty="0"/>
          </a:p>
        </p:txBody>
      </p:sp>
      <p:sp>
        <p:nvSpPr>
          <p:cNvPr id="17" name="Freccia in giù 16"/>
          <p:cNvSpPr/>
          <p:nvPr/>
        </p:nvSpPr>
        <p:spPr>
          <a:xfrm>
            <a:off x="8028384" y="2780928"/>
            <a:ext cx="576064" cy="9300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arentesi graffa aperta 17"/>
          <p:cNvSpPr/>
          <p:nvPr/>
        </p:nvSpPr>
        <p:spPr>
          <a:xfrm rot="16200000">
            <a:off x="4301970" y="818711"/>
            <a:ext cx="612068" cy="8568952"/>
          </a:xfrm>
          <a:prstGeom prst="leftBrace">
            <a:avLst>
              <a:gd name="adj1" fmla="val 8333"/>
              <a:gd name="adj2" fmla="val 4157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EOSC-hub / OpenAIRE-Advance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608512"/>
          </a:xfrm>
        </p:spPr>
        <p:txBody>
          <a:bodyPr>
            <a:noAutofit/>
          </a:bodyPr>
          <a:lstStyle/>
          <a:p>
            <a:r>
              <a:rPr lang="en-US" sz="2200" dirty="0" smtClean="0"/>
              <a:t>Complementary grants in EINFRA-12</a:t>
            </a:r>
          </a:p>
          <a:p>
            <a:pPr lvl="1"/>
            <a:r>
              <a:rPr lang="en-US" dirty="0" smtClean="0"/>
              <a:t>Mandated to deliver joint activities</a:t>
            </a:r>
          </a:p>
          <a:p>
            <a:pPr lvl="1"/>
            <a:r>
              <a:rPr lang="en-US" dirty="0"/>
              <a:t>Initial preliminary joint activity </a:t>
            </a:r>
            <a:r>
              <a:rPr lang="en-US" dirty="0" smtClean="0"/>
              <a:t>plan </a:t>
            </a:r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://indico.egi.eu/indico/event/3511/overview</a:t>
            </a:r>
            <a:endParaRPr lang="en-US" u="sng" dirty="0"/>
          </a:p>
          <a:p>
            <a:pPr lvl="1"/>
            <a:endParaRPr lang="en-US" dirty="0" smtClean="0"/>
          </a:p>
          <a:p>
            <a:r>
              <a:rPr lang="en-US" sz="2200" b="1" u="sng" dirty="0" smtClean="0"/>
              <a:t>JA2.2 – Training and Support</a:t>
            </a:r>
          </a:p>
          <a:p>
            <a:pPr lvl="1"/>
            <a:r>
              <a:rPr lang="en-US" sz="2000" dirty="0" smtClean="0"/>
              <a:t>Joint organize training events on </a:t>
            </a:r>
            <a:r>
              <a:rPr lang="en-US" sz="2000" dirty="0" smtClean="0"/>
              <a:t>DMP </a:t>
            </a:r>
            <a:r>
              <a:rPr lang="en-US" sz="2000" dirty="0" smtClean="0"/>
              <a:t>and FAIR (</a:t>
            </a:r>
            <a:r>
              <a:rPr lang="en-US" sz="2000" dirty="0" smtClean="0">
                <a:sym typeface="Wingdings" panose="05000000000000000000" pitchFamily="2" charset="2"/>
              </a:rPr>
              <a:t>2 webinars/year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Support the training of “ambassadors”: NOADs, NGIs, community leaders, RI representatives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Organize training events based on user/community requirements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Provide integration workshops (years 2 and 3)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889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WP11 Tasks, </a:t>
            </a:r>
            <a:r>
              <a:rPr lang="en-US" dirty="0"/>
              <a:t>M</a:t>
            </a:r>
            <a:r>
              <a:rPr lang="en-US" dirty="0" smtClean="0"/>
              <a:t>embers and Roles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0899153"/>
              </p:ext>
            </p:extLst>
          </p:nvPr>
        </p:nvGraphicFramePr>
        <p:xfrm>
          <a:off x="395120" y="1482824"/>
          <a:ext cx="8424936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304256"/>
                <a:gridCol w="51845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Task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Task leader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Deputy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T11.1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Rene van Horik  (DANS-KNAW)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Ilona  von Stein </a:t>
                      </a:r>
                      <a:r>
                        <a:rPr lang="en-US" sz="2000" baseline="0" dirty="0" smtClean="0"/>
                        <a:t>(DANS-KNAW)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T11.2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Rene van Horik  (DANS-KNAW)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Ilona  von Stein</a:t>
                      </a:r>
                      <a:r>
                        <a:rPr lang="en-US" sz="2000" baseline="0" dirty="0" smtClean="0"/>
                        <a:t> (DANS-KNAW)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T11.3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Sy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Holsinger</a:t>
                      </a:r>
                      <a:r>
                        <a:rPr lang="en-US" sz="2000" dirty="0" smtClean="0"/>
                        <a:t> 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(EGI Foundation)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Małgorzata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Krakowian</a:t>
                      </a:r>
                      <a:r>
                        <a:rPr lang="en-US" sz="2000" dirty="0" smtClean="0"/>
                        <a:t>  (EGI Foundation)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T11.4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Yin Chen 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(EGI Foundation)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Giuseppe La</a:t>
                      </a:r>
                      <a:r>
                        <a:rPr lang="en-US" sz="2000" baseline="0" dirty="0" smtClean="0"/>
                        <a:t> Rocca (EGI Foundation)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T11.5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Yin Chen  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(EGI Foundation)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Giuseppe La</a:t>
                      </a:r>
                      <a:r>
                        <a:rPr lang="en-US" sz="2000" baseline="0" dirty="0" smtClean="0"/>
                        <a:t> Rocca (EGI Foundation)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3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9012487"/>
              </p:ext>
            </p:extLst>
          </p:nvPr>
        </p:nvGraphicFramePr>
        <p:xfrm>
          <a:off x="251520" y="1556792"/>
          <a:ext cx="871296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1008112"/>
                <a:gridCol w="772331"/>
                <a:gridCol w="832350"/>
                <a:gridCol w="105961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Deliverable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Diss.</a:t>
                      </a:r>
                      <a:r>
                        <a:rPr lang="en-US" baseline="0" dirty="0" smtClean="0"/>
                        <a:t>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Due month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D11.1 Training materials about common services and thematic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DANS-KNAW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D11.4 Second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on training activities, infrastructure and materials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EGI.eu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D11.2 Training materials about competence centre services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EGI.eu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D11.5 Updated training materials about common, thematic and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thematic services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EGI.eu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M34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D11.3 Updated training materials about common services, thematic and competence services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EGI.eu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M34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2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71217957"/>
              </p:ext>
            </p:extLst>
          </p:nvPr>
        </p:nvGraphicFramePr>
        <p:xfrm>
          <a:off x="323528" y="1340768"/>
          <a:ext cx="8435281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936104"/>
                <a:gridCol w="1080120"/>
                <a:gridCol w="27466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Milestone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Due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Means of verificationM4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MS40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M11.1  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 is defined for allocating financial support for trainers to attend f2f events</a:t>
                      </a:r>
                      <a:endParaRPr lang="en-GB" sz="18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EGI.eu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Processes defined via internal project space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MS41 - M11.2 Online services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training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EGI.eu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Training services available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MS42 - M11.3 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Training programme of first project  year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EGI.eu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Training programme online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MS43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M11.4 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Training programme of  second project year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EGI.eu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Training programme online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MS44</a:t>
                      </a:r>
                      <a:r>
                        <a:rPr lang="en-GB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GB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M11.5 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Training programme of  third project year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EGI.eu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Training programme online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3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4FEB-46E9-418A-8520-B95C81E1D825}" type="datetime1">
              <a:rPr lang="en-US" smtClean="0"/>
              <a:t>1/11/2018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 plans and needs from other WPs</a:t>
            </a:r>
            <a:endParaRPr lang="en-GB" dirty="0"/>
          </a:p>
        </p:txBody>
      </p:sp>
      <p:sp>
        <p:nvSpPr>
          <p:cNvPr id="19" name="Inhaltsplatzhalter 2"/>
          <p:cNvSpPr>
            <a:spLocks noGrp="1"/>
          </p:cNvSpPr>
          <p:nvPr>
            <p:ph idx="1"/>
          </p:nvPr>
        </p:nvSpPr>
        <p:spPr>
          <a:xfrm>
            <a:off x="529208" y="1484784"/>
            <a:ext cx="8219256" cy="3024336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Contributions from: 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WP7 (Claudio </a:t>
            </a:r>
            <a:r>
              <a:rPr lang="en-US" dirty="0" err="1" smtClean="0">
                <a:latin typeface="Alte DIN 1451 Mittelschrift"/>
                <a:ea typeface="Calibri" charset="0"/>
                <a:cs typeface="Calibri" charset="0"/>
              </a:rPr>
              <a:t>Cacciari</a:t>
            </a: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WP8 (</a:t>
            </a:r>
            <a:r>
              <a:rPr lang="en-US" dirty="0" err="1" smtClean="0">
                <a:latin typeface="Alte DIN 1451 Mittelschrift"/>
                <a:ea typeface="Calibri" charset="0"/>
                <a:cs typeface="Calibri" charset="0"/>
              </a:rPr>
              <a:t>Gergely</a:t>
            </a: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 Sipos)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WP9 (</a:t>
            </a:r>
            <a:r>
              <a:rPr lang="en-US" dirty="0" err="1" smtClean="0">
                <a:latin typeface="Alte DIN 1451 Mittelschrift"/>
                <a:ea typeface="Calibri" charset="0"/>
                <a:cs typeface="Calibri" charset="0"/>
              </a:rPr>
              <a:t>Sy</a:t>
            </a: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 </a:t>
            </a:r>
            <a:r>
              <a:rPr lang="en-US" dirty="0" err="1" smtClean="0">
                <a:latin typeface="Alte DIN 1451 Mittelschrift"/>
                <a:ea typeface="Calibri" charset="0"/>
                <a:cs typeface="Calibri" charset="0"/>
              </a:rPr>
              <a:t>Holsinger</a:t>
            </a: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WP10 (</a:t>
            </a:r>
            <a:r>
              <a:rPr lang="en-US" dirty="0" err="1" smtClean="0">
                <a:latin typeface="Alte DIN 1451 Mittelschrift"/>
                <a:ea typeface="Calibri" charset="0"/>
                <a:cs typeface="Calibri" charset="0"/>
              </a:rPr>
              <a:t>Giacinto</a:t>
            </a: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 </a:t>
            </a:r>
            <a:r>
              <a:rPr lang="en-US" dirty="0" err="1" smtClean="0">
                <a:latin typeface="Alte DIN 1451 Mittelschrift"/>
                <a:ea typeface="Calibri" charset="0"/>
                <a:cs typeface="Calibri" charset="0"/>
              </a:rPr>
              <a:t>Donvito</a:t>
            </a: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)</a:t>
            </a:r>
          </a:p>
          <a:p>
            <a:pPr marL="45720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latin typeface="Alte DIN 1451 Mittelschrift"/>
              <a:ea typeface="Calibri" charset="0"/>
              <a:cs typeface="Calibri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15728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5347A-A4C4-4208-8A91-27EF1628C4D0}" type="datetime1">
              <a:rPr lang="en-US" smtClean="0"/>
              <a:t>1/11/2018</a:t>
            </a:fld>
            <a:endParaRPr lang="en-US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 </a:t>
            </a:r>
            <a:r>
              <a:rPr lang="en-GB" smtClean="0"/>
              <a:t>of today</a:t>
            </a:r>
            <a:endParaRPr lang="en-GB" dirty="0"/>
          </a:p>
        </p:txBody>
      </p:sp>
      <p:sp>
        <p:nvSpPr>
          <p:cNvPr id="8" name="Segnaposto contenuto 4"/>
          <p:cNvSpPr txBox="1">
            <a:spLocks/>
          </p:cNvSpPr>
          <p:nvPr/>
        </p:nvSpPr>
        <p:spPr>
          <a:xfrm>
            <a:off x="395536" y="1292027"/>
            <a:ext cx="8496944" cy="45852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263525" indent="-263525" algn="l" defTabSz="457200" rtl="0" eaLnBrk="1" latinLnBrk="0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8" indent="-261938" algn="l" defTabSz="457200" rtl="0" eaLnBrk="1" latinLnBrk="0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50" indent="-247650" algn="l" defTabSz="457200" rtl="0" eaLnBrk="1" latinLnBrk="0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3" indent="-246063" algn="l" defTabSz="457200" rtl="0" eaLnBrk="1" latinLnBrk="0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5" indent="-231775" algn="l" defTabSz="457200" rtl="0" eaLnBrk="1" latinLnBrk="0" hangingPunct="1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 smtClean="0"/>
              <a:t>Training needs and plans (WP7, WP8, WP9, WP10, WP11)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Thu 11/01 (09:00 – 10:30 CET)</a:t>
            </a:r>
            <a:br>
              <a:rPr lang="en-GB" dirty="0" smtClean="0"/>
            </a:br>
            <a:r>
              <a:rPr lang="en-GB" dirty="0" smtClean="0"/>
              <a:t>CWI </a:t>
            </a:r>
            <a:r>
              <a:rPr lang="en-GB" dirty="0" err="1" smtClean="0"/>
              <a:t>Turingzaal</a:t>
            </a:r>
            <a:r>
              <a:rPr lang="en-GB" dirty="0" smtClean="0"/>
              <a:t>, Amsterdam Science Park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29208" y="2780928"/>
            <a:ext cx="8219256" cy="302433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Overview about the WP11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Training needs from different WPs: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WP7 (Claudio </a:t>
            </a:r>
            <a:r>
              <a:rPr lang="en-US" dirty="0" err="1" smtClean="0">
                <a:latin typeface="Alte DIN 1451 Mittelschrift"/>
                <a:ea typeface="Calibri" charset="0"/>
                <a:cs typeface="Calibri" charset="0"/>
              </a:rPr>
              <a:t>Cacciari</a:t>
            </a: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WP8 (</a:t>
            </a:r>
            <a:r>
              <a:rPr lang="en-US" dirty="0" err="1" smtClean="0">
                <a:latin typeface="Alte DIN 1451 Mittelschrift"/>
                <a:ea typeface="Calibri" charset="0"/>
                <a:cs typeface="Calibri" charset="0"/>
              </a:rPr>
              <a:t>Gergely</a:t>
            </a: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 Sipos)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WP9 (</a:t>
            </a:r>
            <a:r>
              <a:rPr lang="en-US" dirty="0" err="1" smtClean="0">
                <a:latin typeface="Alte DIN 1451 Mittelschrift"/>
                <a:ea typeface="Calibri" charset="0"/>
                <a:cs typeface="Calibri" charset="0"/>
              </a:rPr>
              <a:t>Sy</a:t>
            </a: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 </a:t>
            </a:r>
            <a:r>
              <a:rPr lang="en-US" dirty="0" err="1" smtClean="0">
                <a:latin typeface="Alte DIN 1451 Mittelschrift"/>
                <a:ea typeface="Calibri" charset="0"/>
                <a:cs typeface="Calibri" charset="0"/>
              </a:rPr>
              <a:t>Holsinger</a:t>
            </a: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WP10 (</a:t>
            </a:r>
            <a:r>
              <a:rPr lang="en-US" dirty="0" err="1" smtClean="0">
                <a:latin typeface="Alte DIN 1451 Mittelschrift"/>
                <a:ea typeface="Calibri" charset="0"/>
                <a:cs typeface="Calibri" charset="0"/>
              </a:rPr>
              <a:t>Giacinto</a:t>
            </a: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 </a:t>
            </a:r>
            <a:r>
              <a:rPr lang="en-US" dirty="0" err="1" smtClean="0">
                <a:latin typeface="Alte DIN 1451 Mittelschrift"/>
                <a:ea typeface="Calibri" charset="0"/>
                <a:cs typeface="Calibri" charset="0"/>
              </a:rPr>
              <a:t>Donvito</a:t>
            </a: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Alte DIN 1451 Mittelschrift"/>
              <a:ea typeface="Calibri" charset="0"/>
              <a:cs typeface="Calibri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Alte DIN 1451 Mittelschrift"/>
                <a:ea typeface="Calibri" charset="0"/>
                <a:cs typeface="Calibri" charset="0"/>
              </a:rPr>
              <a:t>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33995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WP11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8640960" cy="5472608"/>
          </a:xfrm>
        </p:spPr>
        <p:txBody>
          <a:bodyPr/>
          <a:lstStyle/>
          <a:p>
            <a:pPr algn="just"/>
            <a:r>
              <a:rPr lang="en-GB" sz="2300" b="1" dirty="0">
                <a:latin typeface="Alte DIN 1451 Mittelschrift"/>
              </a:rPr>
              <a:t>Define</a:t>
            </a:r>
            <a:r>
              <a:rPr lang="en-GB" sz="2300" dirty="0">
                <a:latin typeface="Alte DIN 1451 Mittelschrift"/>
              </a:rPr>
              <a:t> and </a:t>
            </a:r>
            <a:r>
              <a:rPr lang="en-GB" sz="2300" b="1" dirty="0" smtClean="0">
                <a:latin typeface="Alte DIN 1451 Mittelschrift"/>
              </a:rPr>
              <a:t>Coordinate</a:t>
            </a:r>
            <a:r>
              <a:rPr lang="en-GB" sz="2300" dirty="0" smtClean="0">
                <a:latin typeface="Alte DIN 1451 Mittelschrift"/>
              </a:rPr>
              <a:t> </a:t>
            </a:r>
            <a:r>
              <a:rPr lang="en-GB" sz="2300" dirty="0">
                <a:latin typeface="Alte DIN 1451 Mittelschrift"/>
              </a:rPr>
              <a:t>the annual training plans for supporting research activities (</a:t>
            </a:r>
            <a:r>
              <a:rPr lang="en-GB" sz="2300" dirty="0" smtClean="0">
                <a:latin typeface="Alte DIN 1451 Mittelschrift"/>
              </a:rPr>
              <a:t>T11.1).</a:t>
            </a:r>
            <a:endParaRPr lang="en-GB" sz="2300" dirty="0">
              <a:latin typeface="Alte DIN 1451 Mittelschrift"/>
            </a:endParaRPr>
          </a:p>
          <a:p>
            <a:pPr algn="just"/>
            <a:r>
              <a:rPr lang="en-GB" sz="2300" b="1" dirty="0">
                <a:latin typeface="Alte DIN 1451 Mittelschrift"/>
              </a:rPr>
              <a:t>Support</a:t>
            </a:r>
            <a:r>
              <a:rPr lang="en-GB" sz="2300" dirty="0">
                <a:latin typeface="Alte DIN 1451 Mittelschrift"/>
              </a:rPr>
              <a:t> the implementation of proper </a:t>
            </a:r>
            <a:r>
              <a:rPr lang="en-GB" sz="2300" b="1" dirty="0">
                <a:latin typeface="Alte DIN 1451 Mittelschrift"/>
              </a:rPr>
              <a:t>DMP</a:t>
            </a:r>
            <a:r>
              <a:rPr lang="en-GB" sz="2300" dirty="0">
                <a:latin typeface="Alte DIN 1451 Mittelschrift"/>
              </a:rPr>
              <a:t> for helping research communities to manage their research data efficiently (</a:t>
            </a:r>
            <a:r>
              <a:rPr lang="en-GB" sz="2300" dirty="0" smtClean="0">
                <a:latin typeface="Alte DIN 1451 Mittelschrift"/>
              </a:rPr>
              <a:t>T11.2).</a:t>
            </a:r>
            <a:endParaRPr lang="en-GB" sz="2300" dirty="0">
              <a:latin typeface="Alte DIN 1451 Mittelschrift"/>
            </a:endParaRPr>
          </a:p>
          <a:p>
            <a:pPr algn="just"/>
            <a:r>
              <a:rPr lang="en-GB" sz="2300" b="1" dirty="0">
                <a:latin typeface="Alte DIN 1451 Mittelschrift"/>
              </a:rPr>
              <a:t>Deliver</a:t>
            </a:r>
            <a:r>
              <a:rPr lang="en-GB" sz="2300" dirty="0">
                <a:latin typeface="Alte DIN 1451 Mittelschrift"/>
              </a:rPr>
              <a:t> of </a:t>
            </a:r>
            <a:r>
              <a:rPr lang="en-GB" sz="2300" b="1" dirty="0">
                <a:latin typeface="Alte DIN 1451 Mittelschrift"/>
              </a:rPr>
              <a:t>IT service management trainings</a:t>
            </a:r>
            <a:r>
              <a:rPr lang="en-GB" sz="2300" dirty="0">
                <a:latin typeface="Alte DIN 1451 Mittelschrift"/>
              </a:rPr>
              <a:t> to learn the fundamentals of IT service management processes and support the professional development of EOSC-hub services (</a:t>
            </a:r>
            <a:r>
              <a:rPr lang="en-GB" sz="2300" dirty="0" smtClean="0">
                <a:latin typeface="Alte DIN 1451 Mittelschrift"/>
              </a:rPr>
              <a:t>T11.3).</a:t>
            </a:r>
            <a:endParaRPr lang="en-GB" sz="2300" dirty="0">
              <a:latin typeface="Alte DIN 1451 Mittelschrift"/>
            </a:endParaRPr>
          </a:p>
          <a:p>
            <a:pPr algn="just"/>
            <a:r>
              <a:rPr lang="en-GB" sz="2300" b="1" dirty="0">
                <a:latin typeface="Alte DIN 1451 Mittelschrift"/>
              </a:rPr>
              <a:t>Define</a:t>
            </a:r>
            <a:r>
              <a:rPr lang="en-GB" sz="2300" dirty="0">
                <a:latin typeface="Alte DIN 1451 Mittelschrift"/>
              </a:rPr>
              <a:t> and </a:t>
            </a:r>
            <a:r>
              <a:rPr lang="en-GB" sz="2300" b="1" dirty="0" smtClean="0">
                <a:latin typeface="Alte DIN 1451 Mittelschrift"/>
              </a:rPr>
              <a:t>Deliver</a:t>
            </a:r>
            <a:r>
              <a:rPr lang="en-GB" sz="2300" dirty="0" smtClean="0">
                <a:latin typeface="Alte DIN 1451 Mittelschrift"/>
              </a:rPr>
              <a:t> </a:t>
            </a:r>
            <a:r>
              <a:rPr lang="en-GB" sz="2300" dirty="0">
                <a:latin typeface="Alte DIN 1451 Mittelschrift"/>
              </a:rPr>
              <a:t>training contents about </a:t>
            </a:r>
            <a:r>
              <a:rPr lang="en-GB" sz="2300" b="1" dirty="0" smtClean="0">
                <a:latin typeface="Alte DIN 1451 Mittelschrift"/>
              </a:rPr>
              <a:t>Common</a:t>
            </a:r>
            <a:r>
              <a:rPr lang="en-GB" sz="2300" dirty="0" smtClean="0">
                <a:latin typeface="Alte DIN 1451 Mittelschrift"/>
              </a:rPr>
              <a:t> </a:t>
            </a:r>
            <a:r>
              <a:rPr lang="en-GB" sz="2300" dirty="0">
                <a:latin typeface="Alte DIN 1451 Mittelschrift"/>
              </a:rPr>
              <a:t>and </a:t>
            </a:r>
            <a:r>
              <a:rPr lang="en-GB" sz="2300" b="1" dirty="0" smtClean="0">
                <a:latin typeface="Alte DIN 1451 Mittelschrift"/>
              </a:rPr>
              <a:t>Federated</a:t>
            </a:r>
            <a:r>
              <a:rPr lang="en-GB" sz="2300" dirty="0" smtClean="0">
                <a:latin typeface="Alte DIN 1451 Mittelschrift"/>
              </a:rPr>
              <a:t> </a:t>
            </a:r>
            <a:r>
              <a:rPr lang="en-GB" sz="2300" dirty="0">
                <a:latin typeface="Alte DIN 1451 Mittelschrift"/>
              </a:rPr>
              <a:t>services for supporting scientific activities of TS, CCs and research communities (</a:t>
            </a:r>
            <a:r>
              <a:rPr lang="en-GB" sz="2300" dirty="0" smtClean="0">
                <a:latin typeface="Alte DIN 1451 Mittelschrift"/>
              </a:rPr>
              <a:t>T11.4), </a:t>
            </a:r>
            <a:r>
              <a:rPr lang="en-GB" sz="2300" dirty="0">
                <a:latin typeface="Alte DIN 1451 Mittelschrift"/>
              </a:rPr>
              <a:t>and </a:t>
            </a:r>
            <a:r>
              <a:rPr lang="en-GB" sz="2300" b="1" dirty="0">
                <a:latin typeface="Alte DIN 1451 Mittelschrift"/>
              </a:rPr>
              <a:t>domain-specific training</a:t>
            </a:r>
            <a:r>
              <a:rPr lang="en-GB" sz="2300" dirty="0">
                <a:latin typeface="Alte DIN 1451 Mittelschrift"/>
              </a:rPr>
              <a:t> for data providers and data scientists (</a:t>
            </a:r>
            <a:r>
              <a:rPr lang="en-GB" sz="2300" dirty="0" smtClean="0">
                <a:latin typeface="Alte DIN 1451 Mittelschrift"/>
              </a:rPr>
              <a:t>T11.5).</a:t>
            </a:r>
            <a:endParaRPr lang="en-GB" sz="2300" dirty="0">
              <a:latin typeface="Alte DIN 1451 Mittelschrift"/>
            </a:endParaRPr>
          </a:p>
        </p:txBody>
      </p:sp>
    </p:spTree>
    <p:extLst>
      <p:ext uri="{BB962C8B-B14F-4D97-AF65-F5344CB8AC3E}">
        <p14:creationId xmlns:p14="http://schemas.microsoft.com/office/powerpoint/2010/main" val="29969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4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576064"/>
          </a:xfrm>
        </p:spPr>
        <p:txBody>
          <a:bodyPr/>
          <a:lstStyle/>
          <a:p>
            <a:r>
              <a:rPr lang="en-US" sz="2300" dirty="0" smtClean="0"/>
              <a:t>WP11.1 – Training </a:t>
            </a:r>
            <a:r>
              <a:rPr lang="en-US" sz="2300" dirty="0" err="1" smtClean="0"/>
              <a:t>programme</a:t>
            </a:r>
            <a:r>
              <a:rPr lang="en-US" sz="2300" dirty="0" smtClean="0"/>
              <a:t> and online services for training</a:t>
            </a:r>
            <a:endParaRPr lang="en-US" sz="2300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85192" y="1399478"/>
            <a:ext cx="8363272" cy="483783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dirty="0" smtClean="0">
                <a:latin typeface="Alte DIN 1451 Mittelschrift"/>
                <a:ea typeface="Calibri" charset="0"/>
                <a:cs typeface="Calibri" charset="0"/>
              </a:rPr>
              <a:t>Budget: </a:t>
            </a: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18PMs in total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dirty="0" smtClean="0">
                <a:latin typeface="Alte DIN 1451 Mittelschrift"/>
                <a:ea typeface="Calibri" charset="0"/>
                <a:cs typeface="Calibri" charset="0"/>
              </a:rPr>
              <a:t>Lead partner</a:t>
            </a: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: DANS-KNAW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dirty="0" smtClean="0">
                <a:latin typeface="Alte DIN 1451 Mittelschrift"/>
                <a:ea typeface="Calibri" charset="0"/>
                <a:cs typeface="Calibri" charset="0"/>
              </a:rPr>
              <a:t>Participants:</a:t>
            </a: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 INFN, CESNET, IISAS and EGI Foundation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u="sng" dirty="0" smtClean="0">
                <a:latin typeface="Alte DIN 1451 Mittelschrift"/>
                <a:ea typeface="Calibri" charset="0"/>
                <a:cs typeface="Calibri" charset="0"/>
              </a:rPr>
              <a:t>Activities:</a:t>
            </a:r>
          </a:p>
          <a:p>
            <a:pPr lvl="1">
              <a:buFont typeface="Arial"/>
              <a:buChar char="•"/>
            </a:pPr>
            <a:r>
              <a:rPr lang="en-GB" dirty="0">
                <a:latin typeface="Alte DIN 1451 Mittelschrift"/>
              </a:rPr>
              <a:t>Maintain a catalogue of training events, training materials, deployable training environments (VMs, containers) and datasets. Contents will be produced by task 2, 3, 4 and 5.</a:t>
            </a:r>
          </a:p>
          <a:p>
            <a:pPr lvl="1">
              <a:buFont typeface="Arial"/>
              <a:buChar char="•"/>
            </a:pPr>
            <a:r>
              <a:rPr lang="en-GB" dirty="0">
                <a:latin typeface="Alte DIN 1451 Mittelschrift"/>
              </a:rPr>
              <a:t>Operate a federated IaaS cloud infrastructure.</a:t>
            </a:r>
          </a:p>
          <a:p>
            <a:pPr lvl="1">
              <a:buFont typeface="Arial"/>
              <a:buChar char="•"/>
            </a:pPr>
            <a:r>
              <a:rPr lang="en-GB" dirty="0">
                <a:latin typeface="Alte DIN 1451 Mittelschrift"/>
              </a:rPr>
              <a:t>Provide a system for deployment and configuration of training environments.</a:t>
            </a:r>
          </a:p>
          <a:p>
            <a:pPr lvl="1">
              <a:buFont typeface="Arial"/>
              <a:buChar char="•"/>
            </a:pPr>
            <a:r>
              <a:rPr lang="en-GB" dirty="0">
                <a:latin typeface="Alte DIN 1451 Mittelschrift"/>
              </a:rPr>
              <a:t>Provide surveys and feedback forms.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 smtClean="0">
              <a:latin typeface="Alte DIN 1451 Mittelschrift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5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WP11.2 – Data Management Planning</a:t>
            </a:r>
            <a:endParaRPr lang="en-US" sz="2400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83783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dirty="0" smtClean="0">
                <a:latin typeface="Alte DIN 1451 Mittelschrift"/>
                <a:ea typeface="Calibri" charset="0"/>
                <a:cs typeface="Calibri" charset="0"/>
              </a:rPr>
              <a:t>Budget: </a:t>
            </a: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13PMs  in total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dirty="0" smtClean="0">
                <a:latin typeface="Alte DIN 1451 Mittelschrift"/>
                <a:ea typeface="Calibri" charset="0"/>
                <a:cs typeface="Calibri" charset="0"/>
              </a:rPr>
              <a:t>Lead partner:</a:t>
            </a: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 DANS-KNAW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dirty="0" smtClean="0">
                <a:latin typeface="Alte DIN 1451 Mittelschrift"/>
                <a:ea typeface="Calibri" charset="0"/>
                <a:cs typeface="Calibri" charset="0"/>
              </a:rPr>
              <a:t>Participants:</a:t>
            </a: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 CCFE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u="sng" dirty="0" smtClean="0">
                <a:latin typeface="Alte DIN 1451 Mittelschrift"/>
                <a:ea typeface="Calibri" charset="0"/>
                <a:cs typeface="Calibri" charset="0"/>
              </a:rPr>
              <a:t>Activities:</a:t>
            </a:r>
          </a:p>
          <a:p>
            <a:pPr lvl="1" algn="just"/>
            <a:r>
              <a:rPr lang="en-GB" i="1" dirty="0">
                <a:latin typeface="Alte DIN 1451 Mittelschrift"/>
              </a:rPr>
              <a:t>Advocacy</a:t>
            </a:r>
            <a:r>
              <a:rPr lang="en-GB" dirty="0">
                <a:latin typeface="Alte DIN 1451 Mittelschrift"/>
              </a:rPr>
              <a:t>: Provide information about the </a:t>
            </a:r>
            <a:r>
              <a:rPr lang="en-GB" i="1" dirty="0">
                <a:latin typeface="Alte DIN 1451 Mittelschrift"/>
              </a:rPr>
              <a:t>Why</a:t>
            </a:r>
            <a:r>
              <a:rPr lang="en-GB" dirty="0">
                <a:latin typeface="Alte DIN 1451 Mittelschrift"/>
              </a:rPr>
              <a:t> and </a:t>
            </a:r>
            <a:r>
              <a:rPr lang="en-GB" i="1" dirty="0">
                <a:latin typeface="Alte DIN 1451 Mittelschrift"/>
              </a:rPr>
              <a:t>How</a:t>
            </a:r>
            <a:r>
              <a:rPr lang="en-GB" dirty="0">
                <a:latin typeface="Alte DIN 1451 Mittelschrift"/>
              </a:rPr>
              <a:t> of planning RDM and about the DMP review process of major researcher </a:t>
            </a:r>
            <a:r>
              <a:rPr lang="en-GB" dirty="0" smtClean="0">
                <a:latin typeface="Alte DIN 1451 Mittelschrift"/>
              </a:rPr>
              <a:t>funders.</a:t>
            </a:r>
            <a:endParaRPr lang="en-GB" dirty="0">
              <a:latin typeface="Alte DIN 1451 Mittelschrift"/>
            </a:endParaRPr>
          </a:p>
          <a:p>
            <a:pPr lvl="1" algn="just"/>
            <a:r>
              <a:rPr lang="en-GB" i="1" dirty="0">
                <a:latin typeface="Alte DIN 1451 Mittelschrift"/>
              </a:rPr>
              <a:t>Guidance</a:t>
            </a:r>
            <a:r>
              <a:rPr lang="en-GB" dirty="0">
                <a:latin typeface="Alte DIN 1451 Mittelschrift"/>
              </a:rPr>
              <a:t>: Make information about data services from service providers, TS providers and CCs in the project available to project coordinators when writing a DMP.</a:t>
            </a:r>
          </a:p>
          <a:p>
            <a:pPr lvl="1" algn="just"/>
            <a:r>
              <a:rPr lang="en-GB" i="1" dirty="0">
                <a:latin typeface="Alte DIN 1451 Mittelschrift"/>
              </a:rPr>
              <a:t>Disciplinary support</a:t>
            </a:r>
            <a:r>
              <a:rPr lang="en-GB" dirty="0">
                <a:latin typeface="Alte DIN 1451 Mittelschrift"/>
              </a:rPr>
              <a:t>: Flesh out the information above by zooming in on different disciplines or research types such as experimental, observational, or modelling research, with different quantitative and qualitative data types.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 smtClean="0">
              <a:latin typeface="Alte DIN 1451 Mittelschrift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6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WP11.3 – Federated Service Management Training and Certification</a:t>
            </a:r>
            <a:endParaRPr lang="en-US" sz="2400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85192" y="1687510"/>
            <a:ext cx="8363272" cy="4837834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Alte DIN 1451 Mittelschrift"/>
                <a:ea typeface="Calibri" charset="0"/>
                <a:cs typeface="Calibri" charset="0"/>
              </a:rPr>
              <a:t>Budget: </a:t>
            </a: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6PMs in total.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dirty="0" smtClean="0">
                <a:latin typeface="Alte DIN 1451 Mittelschrift"/>
                <a:ea typeface="Calibri" charset="0"/>
                <a:cs typeface="Calibri" charset="0"/>
              </a:rPr>
              <a:t>Lead partner</a:t>
            </a: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: EGI Foundation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u="sng" dirty="0" smtClean="0">
                <a:latin typeface="Alte DIN 1451 Mittelschrift"/>
                <a:ea typeface="Calibri" charset="0"/>
                <a:cs typeface="Calibri" charset="0"/>
              </a:rPr>
              <a:t>Activities: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Prepare </a:t>
            </a:r>
            <a:r>
              <a:rPr lang="en-US" sz="2200" dirty="0">
                <a:latin typeface="Alte DIN 1451 Mittelschrift"/>
                <a:ea typeface="Calibri" charset="0"/>
                <a:cs typeface="Calibri" charset="0"/>
              </a:rPr>
              <a:t>and deliver </a:t>
            </a:r>
            <a:r>
              <a:rPr lang="en-US" sz="2200" dirty="0" err="1">
                <a:latin typeface="Alte DIN 1451 Mittelschrift"/>
                <a:ea typeface="Calibri" charset="0"/>
                <a:cs typeface="Calibri" charset="0"/>
              </a:rPr>
              <a:t>FitSM</a:t>
            </a:r>
            <a:r>
              <a:rPr lang="en-US" sz="2200" dirty="0">
                <a:latin typeface="Alte DIN 1451 Mittelschrift"/>
                <a:ea typeface="Calibri" charset="0"/>
                <a:cs typeface="Calibri" charset="0"/>
              </a:rPr>
              <a:t> trainings for </a:t>
            </a: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any consortium member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Formal </a:t>
            </a:r>
            <a:r>
              <a:rPr lang="en-US" sz="2200" dirty="0">
                <a:latin typeface="Alte DIN 1451 Mittelschrift"/>
                <a:ea typeface="Calibri" charset="0"/>
                <a:cs typeface="Calibri" charset="0"/>
              </a:rPr>
              <a:t>certification </a:t>
            </a: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(at least Foundation) is covered by the project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Initial </a:t>
            </a:r>
            <a:r>
              <a:rPr lang="en-US" sz="2200" dirty="0" err="1" smtClean="0">
                <a:latin typeface="Alte DIN 1451 Mittelschrift"/>
                <a:ea typeface="Calibri" charset="0"/>
                <a:cs typeface="Calibri" charset="0"/>
              </a:rPr>
              <a:t>DoA</a:t>
            </a: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: 2 Foundation</a:t>
            </a:r>
            <a:r>
              <a:rPr lang="en-US" sz="2200" dirty="0">
                <a:latin typeface="Alte DIN 1451 Mittelschrift"/>
                <a:ea typeface="Calibri" charset="0"/>
                <a:cs typeface="Calibri" charset="0"/>
              </a:rPr>
              <a:t>, 2 </a:t>
            </a: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Advanced </a:t>
            </a:r>
            <a:r>
              <a:rPr lang="en-US" sz="2200" dirty="0">
                <a:latin typeface="Alte DIN 1451 Mittelschrift"/>
                <a:ea typeface="Calibri" charset="0"/>
                <a:cs typeface="Calibri" charset="0"/>
              </a:rPr>
              <a:t>and 1 </a:t>
            </a: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Expert </a:t>
            </a:r>
            <a:r>
              <a:rPr lang="en-US" sz="2200" dirty="0">
                <a:latin typeface="Alte DIN 1451 Mittelschrift"/>
                <a:ea typeface="Calibri" charset="0"/>
                <a:cs typeface="Calibri" charset="0"/>
              </a:rPr>
              <a:t>training </a:t>
            </a: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per year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Update: initial focus to be on Foundation, then upper levels in 2</a:t>
            </a:r>
            <a:r>
              <a:rPr lang="en-US" sz="2200" baseline="30000" dirty="0" smtClean="0">
                <a:latin typeface="Alte DIN 1451 Mittelschrift"/>
                <a:ea typeface="Calibri" charset="0"/>
                <a:cs typeface="Calibri" charset="0"/>
              </a:rPr>
              <a:t>nd</a:t>
            </a: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 year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Idea: Organize a “</a:t>
            </a:r>
            <a:r>
              <a:rPr lang="en-US" dirty="0" err="1" smtClean="0">
                <a:latin typeface="Alte DIN 1451 Mittelschrift"/>
                <a:ea typeface="Calibri" charset="0"/>
                <a:cs typeface="Calibri" charset="0"/>
              </a:rPr>
              <a:t>FitSM</a:t>
            </a:r>
            <a:r>
              <a:rPr lang="en-US" dirty="0" smtClean="0">
                <a:latin typeface="Alte DIN 1451 Mittelschrift"/>
                <a:ea typeface="Calibri" charset="0"/>
                <a:cs typeface="Calibri" charset="0"/>
              </a:rPr>
              <a:t> Implementation Experiences” Workshop</a:t>
            </a:r>
          </a:p>
        </p:txBody>
      </p:sp>
    </p:spTree>
    <p:extLst>
      <p:ext uri="{BB962C8B-B14F-4D97-AF65-F5344CB8AC3E}">
        <p14:creationId xmlns:p14="http://schemas.microsoft.com/office/powerpoint/2010/main" val="9764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7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8032" y="620688"/>
            <a:ext cx="8748464" cy="576064"/>
          </a:xfrm>
        </p:spPr>
        <p:txBody>
          <a:bodyPr/>
          <a:lstStyle/>
          <a:p>
            <a:r>
              <a:rPr lang="en-US" sz="2400" dirty="0" smtClean="0"/>
              <a:t>WP11.4 – Training about common and federated services</a:t>
            </a:r>
            <a:endParaRPr lang="en-US" sz="2400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83783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dirty="0" smtClean="0">
                <a:latin typeface="Alte DIN 1451 Mittelschrift"/>
                <a:ea typeface="Calibri" charset="0"/>
                <a:cs typeface="Calibri" charset="0"/>
              </a:rPr>
              <a:t>Budget: </a:t>
            </a: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36 PMs in total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dirty="0" smtClean="0">
                <a:latin typeface="Alte DIN 1451 Mittelschrift"/>
                <a:ea typeface="Calibri" charset="0"/>
                <a:cs typeface="Calibri" charset="0"/>
              </a:rPr>
              <a:t>Lead partner:</a:t>
            </a: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 EGI Foundation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dirty="0" smtClean="0">
                <a:latin typeface="Alte DIN 1451 Mittelschrift"/>
                <a:ea typeface="Calibri" charset="0"/>
                <a:cs typeface="Calibri" charset="0"/>
              </a:rPr>
              <a:t>Participants:</a:t>
            </a: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 CYFRONET, CCFE, IN2P3-CPPM, EGI Foundation, GRNET, IASA, IISAS, INFN, </a:t>
            </a:r>
            <a:r>
              <a:rPr lang="en-US" sz="2200" dirty="0" err="1" smtClean="0">
                <a:latin typeface="Alte DIN 1451 Mittelschrift"/>
                <a:ea typeface="Calibri" charset="0"/>
                <a:cs typeface="Calibri" charset="0"/>
              </a:rPr>
              <a:t>Nikhef</a:t>
            </a: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 and </a:t>
            </a:r>
            <a:r>
              <a:rPr lang="en-US" sz="2200" dirty="0" err="1" smtClean="0">
                <a:latin typeface="Alte DIN 1451 Mittelschrift"/>
                <a:ea typeface="Calibri" charset="0"/>
                <a:cs typeface="Calibri" charset="0"/>
              </a:rPr>
              <a:t>SURFsara</a:t>
            </a:r>
            <a:endParaRPr lang="en-US" sz="2200" dirty="0" smtClean="0">
              <a:latin typeface="Alte DIN 1451 Mittelschrift"/>
              <a:ea typeface="Calibri" charset="0"/>
              <a:cs typeface="Calibri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u="sng" dirty="0" smtClean="0">
                <a:latin typeface="Alte DIN 1451 Mittelschrift"/>
                <a:ea typeface="Calibri" charset="0"/>
                <a:cs typeface="Calibri" charset="0"/>
              </a:rPr>
              <a:t>Activities: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</a:pPr>
            <a:r>
              <a:rPr lang="en-GB" dirty="0" smtClean="0">
                <a:latin typeface="Alte DIN 1451 Mittelschrift"/>
                <a:ea typeface="Calibri"/>
              </a:rPr>
              <a:t>Develop </a:t>
            </a:r>
            <a:r>
              <a:rPr lang="en-GB" dirty="0">
                <a:latin typeface="Alte DIN 1451 Mittelschrift"/>
                <a:ea typeface="Calibri"/>
              </a:rPr>
              <a:t>and deliver training content about the common/federation services which are relevant for Thematic Services (TS), Competence Centres (CCs) and for external research communities who want to become users or providers in the </a:t>
            </a:r>
            <a:r>
              <a:rPr lang="en-GB" dirty="0" smtClean="0">
                <a:latin typeface="Alte DIN 1451 Mittelschrift"/>
                <a:ea typeface="Calibri"/>
              </a:rPr>
              <a:t>EOSC-Hub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latin typeface="Alte DIN 1451 Mittelschrift"/>
              </a:rPr>
              <a:t>The timing and format of delivery will be chosen most appropriately for the target audience</a:t>
            </a:r>
            <a:endParaRPr lang="en-US" dirty="0" smtClean="0">
              <a:latin typeface="Alte DIN 1451 Mittelschrift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Screen Shot 2018-01-05 at 10.10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4" y="5034039"/>
            <a:ext cx="4094388" cy="1779337"/>
          </a:xfrm>
          <a:prstGeom prst="rect">
            <a:avLst/>
          </a:prstGeom>
        </p:spPr>
      </p:pic>
      <p:pic>
        <p:nvPicPr>
          <p:cNvPr id="9" name="Picture 8" descr="Screen Shot 2018-01-05 at 10.13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44" y="3525407"/>
            <a:ext cx="4179952" cy="32879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84536" y="3165368"/>
            <a:ext cx="205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Federation services: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11" name="Picture 10" descr="Screen Shot 2018-01-05 at 10.14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44" y="405407"/>
            <a:ext cx="4149102" cy="5033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88024" y="45367"/>
            <a:ext cx="2858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Open Collaboration services: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13" name="Picture 12" descr="Screen Shot 2018-01-05 at 10.15.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4" y="404664"/>
            <a:ext cx="4070818" cy="46985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528" y="44624"/>
            <a:ext cx="4462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Basic infrastructure and Added value services: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Calibri" charset="0"/>
                <a:ea typeface="Calibri" charset="0"/>
                <a:cs typeface="Calibri" charset="0"/>
              </a:rPr>
              <a:pPr/>
              <a:t>9</a:t>
            </a:fld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WP11.5 – Domain-specific training to data providers and data scientists</a:t>
            </a:r>
            <a:endParaRPr lang="en-US" sz="2400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9 Jan 2018, Amsterdam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85192" y="1484784"/>
            <a:ext cx="8363272" cy="4837834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dirty="0" smtClean="0">
                <a:latin typeface="Alte DIN 1451 Mittelschrift"/>
                <a:ea typeface="Calibri" charset="0"/>
                <a:cs typeface="Calibri" charset="0"/>
              </a:rPr>
              <a:t>Budget: </a:t>
            </a: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69 PMs in total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dirty="0" smtClean="0">
                <a:latin typeface="Alte DIN 1451 Mittelschrift"/>
                <a:ea typeface="Calibri" charset="0"/>
                <a:cs typeface="Calibri" charset="0"/>
              </a:rPr>
              <a:t>Lead partner:</a:t>
            </a: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 EGI Foundation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dirty="0" smtClean="0">
                <a:latin typeface="Alte DIN 1451 Mittelschrift"/>
                <a:ea typeface="Calibri" charset="0"/>
                <a:cs typeface="Calibri" charset="0"/>
              </a:rPr>
              <a:t>Participants: </a:t>
            </a:r>
            <a:r>
              <a:rPr lang="en-US" sz="2200" dirty="0" smtClean="0">
                <a:latin typeface="Alte DIN 1451 Mittelschrift"/>
                <a:ea typeface="Calibri" charset="0"/>
                <a:cs typeface="Calibri" charset="0"/>
              </a:rPr>
              <a:t>AS, ASTRON, CESNET, CIRM</a:t>
            </a:r>
            <a:r>
              <a:rPr lang="it-IT" sz="2200" dirty="0" smtClean="0">
                <a:latin typeface="Alte DIN 1451 Mittelschrift"/>
                <a:ea typeface="Calibri" charset="0"/>
                <a:cs typeface="Calibri" charset="0"/>
              </a:rPr>
              <a:t>MP, CMCC, CNR, CNRS-UR, CSC, DKRZ, EGI Foundation, EAA, EISCAT, EMBL-EBI, GFZ, GWDG, IFREMER, INFN, KNMI, LNEC, LUND, MEEO, MTA-SZTAKI, MU, RBI, Sinergie, </a:t>
            </a:r>
            <a:r>
              <a:rPr lang="it-IT" sz="2200" dirty="0" err="1" smtClean="0">
                <a:latin typeface="Alte DIN 1451 Mittelschrift"/>
                <a:ea typeface="Calibri" charset="0"/>
                <a:cs typeface="Calibri" charset="0"/>
              </a:rPr>
              <a:t>Terradue</a:t>
            </a:r>
            <a:r>
              <a:rPr lang="it-IT" sz="2200" dirty="0" smtClean="0">
                <a:latin typeface="Alte DIN 1451 Mittelschrift"/>
                <a:ea typeface="Calibri" charset="0"/>
                <a:cs typeface="Calibri" charset="0"/>
              </a:rPr>
              <a:t>, UNICAN, UPV, USE and UU</a:t>
            </a:r>
            <a:endParaRPr lang="en-US" sz="2200" dirty="0" smtClean="0">
              <a:latin typeface="Alte DIN 1451 Mittelschrift"/>
              <a:ea typeface="Calibri" charset="0"/>
              <a:cs typeface="Calibri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200" b="1" u="sng" dirty="0" smtClean="0">
                <a:latin typeface="Alte DIN 1451 Mittelschrift"/>
                <a:ea typeface="Calibri" charset="0"/>
                <a:cs typeface="Calibri" charset="0"/>
              </a:rPr>
              <a:t>Activities:</a:t>
            </a:r>
          </a:p>
          <a:p>
            <a:pPr lvl="1" algn="just">
              <a:spcBef>
                <a:spcPts val="300"/>
              </a:spcBef>
              <a:spcAft>
                <a:spcPts val="300"/>
              </a:spcAft>
            </a:pPr>
            <a:r>
              <a:rPr lang="en-GB" dirty="0" smtClean="0">
                <a:latin typeface="Alte DIN 1451 Mittelschrift"/>
                <a:ea typeface="Calibri"/>
              </a:rPr>
              <a:t>Develop training content and deliver events targeted at data providers and data scientists within structured scientific communities linked to the Competence Centre and Thematic Services</a:t>
            </a:r>
            <a:endParaRPr lang="en-US" dirty="0" smtClean="0">
              <a:latin typeface="Alte DIN 1451 Mittelschrift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EMODnet_PPT_template" id="{94FD5FB4-A648-4C41-A45E-DC1B56821C8E}" vid="{6F891982-9957-D443-80E9-5627794D2B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EOSCHub_PPT</Template>
  <TotalTime>5339</TotalTime>
  <Words>1090</Words>
  <Application>Microsoft Office PowerPoint</Application>
  <PresentationFormat>Presentazione su schermo (4:3)</PresentationFormat>
  <Paragraphs>197</Paragraphs>
  <Slides>15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Presentation1</vt:lpstr>
      <vt:lpstr>WP11 – Training needs and plans</vt:lpstr>
      <vt:lpstr>Agenda of today</vt:lpstr>
      <vt:lpstr>Objectives of WP11</vt:lpstr>
      <vt:lpstr>WP11.1 – Training programme and online services for training</vt:lpstr>
      <vt:lpstr>WP11.2 – Data Management Planning</vt:lpstr>
      <vt:lpstr>WP11.3 – Federated Service Management Training and Certification</vt:lpstr>
      <vt:lpstr>WP11.4 – Training about common and federated services</vt:lpstr>
      <vt:lpstr>Presentazione standard di PowerPoint</vt:lpstr>
      <vt:lpstr>WP11.5 – Domain-specific training to data providers and data scientists</vt:lpstr>
      <vt:lpstr>WP11: Baseline support for training in EOSC-hub</vt:lpstr>
      <vt:lpstr>EOSC-hub / OpenAIRE-Advance</vt:lpstr>
      <vt:lpstr>WP11 Tasks, Members and Roles</vt:lpstr>
      <vt:lpstr>Deliverables</vt:lpstr>
      <vt:lpstr>Milestones</vt:lpstr>
      <vt:lpstr>Training plans and needs from other WPs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</dc:creator>
  <cp:lastModifiedBy>larocca</cp:lastModifiedBy>
  <cp:revision>326</cp:revision>
  <dcterms:created xsi:type="dcterms:W3CDTF">2017-10-02T12:41:48Z</dcterms:created>
  <dcterms:modified xsi:type="dcterms:W3CDTF">2018-01-11T06:28:10Z</dcterms:modified>
</cp:coreProperties>
</file>