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6"/>
  </p:notesMasterIdLst>
  <p:sldIdLst>
    <p:sldId id="316" r:id="rId2"/>
    <p:sldId id="330" r:id="rId3"/>
    <p:sldId id="324" r:id="rId4"/>
    <p:sldId id="32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9EFF"/>
    <a:srgbClr val="BDF5FB"/>
    <a:srgbClr val="C9FABC"/>
    <a:srgbClr val="246889"/>
    <a:srgbClr val="FCF7BA"/>
    <a:srgbClr val="FED1B8"/>
    <a:srgbClr val="006699"/>
    <a:srgbClr val="0E71B4"/>
    <a:srgbClr val="F6BBFB"/>
    <a:srgbClr val="F7B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48" autoAdjust="0"/>
    <p:restoredTop sz="56960" autoAdjust="0"/>
  </p:normalViewPr>
  <p:slideViewPr>
    <p:cSldViewPr>
      <p:cViewPr varScale="1">
        <p:scale>
          <a:sx n="97" d="100"/>
          <a:sy n="97" d="100"/>
        </p:scale>
        <p:origin x="238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00D696-3FDD-B64D-BCCD-A5C769FC78D6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00F2E-E6F6-584A-8B3A-823D09DC150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70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Firs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1690402"/>
            <a:ext cx="9144000" cy="2890727"/>
          </a:xfrm>
          <a:prstGeom prst="rect">
            <a:avLst/>
          </a:prstGeom>
          <a:solidFill>
            <a:srgbClr val="24688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43608" y="2153563"/>
            <a:ext cx="5110336" cy="72008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1" i="0" baseline="0">
                <a:solidFill>
                  <a:schemeClr val="bg1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</a:t>
            </a:r>
            <a:r>
              <a:rPr lang="it-IT" dirty="0" err="1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43608" y="2996952"/>
            <a:ext cx="6400800" cy="6019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500" b="0" i="0">
                <a:solidFill>
                  <a:schemeClr val="bg1"/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sub-</a:t>
            </a:r>
            <a:r>
              <a:rPr lang="it-IT" dirty="0" err="1" smtClean="0"/>
              <a:t>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013012" y="4725145"/>
            <a:ext cx="2735452" cy="3086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15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Name Surname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139954" y="5085184"/>
            <a:ext cx="4608513" cy="3509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5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Affiliation</a:t>
            </a:r>
          </a:p>
        </p:txBody>
      </p:sp>
      <p:sp>
        <p:nvSpPr>
          <p:cNvPr id="4" name="Rettangolo 3"/>
          <p:cNvSpPr/>
          <p:nvPr userDrawn="1"/>
        </p:nvSpPr>
        <p:spPr>
          <a:xfrm>
            <a:off x="1493912" y="6237312"/>
            <a:ext cx="56703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+mn-ea"/>
                <a:cs typeface="+mn-cs"/>
              </a:rPr>
              <a:t>EOSC-hub receives funding from the European Union’s Horizon 2020 research and innovation </a:t>
            </a:r>
            <a:r>
              <a:rPr lang="en-US" sz="1000" kern="1200" dirty="0" err="1" smtClean="0">
                <a:solidFill>
                  <a:schemeClr val="tx1"/>
                </a:solidFill>
                <a:latin typeface="Alte DIN 1451 Mittelschrift" panose="020B0603020202020204" pitchFamily="34" charset="0"/>
                <a:ea typeface="+mn-ea"/>
                <a:cs typeface="+mn-cs"/>
              </a:rPr>
              <a:t>programme</a:t>
            </a:r>
            <a:r>
              <a:rPr lang="en-US" sz="10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+mn-ea"/>
                <a:cs typeface="+mn-cs"/>
              </a:rPr>
              <a:t> under grant agreement No. 777536.</a:t>
            </a:r>
            <a:endParaRPr lang="en-GB" sz="1000" kern="1200" dirty="0">
              <a:solidFill>
                <a:schemeClr val="tx1"/>
              </a:solidFill>
              <a:latin typeface="Alte DIN 1451 Mittelschrift" panose="020B0603020202020204" pitchFamily="34" charset="0"/>
              <a:ea typeface="+mn-ea"/>
              <a:cs typeface="+mn-cs"/>
            </a:endParaRPr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072699"/>
            <a:ext cx="974228" cy="677652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98832"/>
            <a:ext cx="1500758" cy="915463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393"/>
            <a:ext cx="1493912" cy="1185645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01455"/>
            <a:ext cx="1539080" cy="1051500"/>
          </a:xfrm>
          <a:prstGeom prst="rect">
            <a:avLst/>
          </a:prstGeom>
        </p:spPr>
      </p:pic>
      <p:sp>
        <p:nvSpPr>
          <p:cNvPr id="1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139953" y="5517232"/>
            <a:ext cx="4608513" cy="3509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5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Email </a:t>
            </a:r>
          </a:p>
        </p:txBody>
      </p:sp>
    </p:spTree>
    <p:extLst>
      <p:ext uri="{BB962C8B-B14F-4D97-AF65-F5344CB8AC3E}">
        <p14:creationId xmlns:p14="http://schemas.microsoft.com/office/powerpoint/2010/main" val="99350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  <a:prstGeom prst="rect">
            <a:avLst/>
          </a:prstGeom>
        </p:spPr>
        <p:txBody>
          <a:bodyPr lIns="0"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04236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14864" y="63042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467544" y="620688"/>
            <a:ext cx="8280920" cy="576064"/>
          </a:xfrm>
          <a:prstGeom prst="rect">
            <a:avLst/>
          </a:prstGeom>
        </p:spPr>
        <p:txBody>
          <a:bodyPr vert="horz"/>
          <a:lstStyle>
            <a:lvl1pPr algn="l">
              <a:defRPr sz="2800" b="1" i="0">
                <a:solidFill>
                  <a:srgbClr val="246889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</a:t>
            </a:r>
            <a:r>
              <a:rPr lang="it-IT" dirty="0" err="1" smtClean="0"/>
              <a:t>title</a:t>
            </a:r>
            <a:endParaRPr lang="it-IT" dirty="0"/>
          </a:p>
        </p:txBody>
      </p:sp>
      <p:sp>
        <p:nvSpPr>
          <p:cNvPr id="12" name="Rettangolo 11"/>
          <p:cNvSpPr/>
          <p:nvPr userDrawn="1"/>
        </p:nvSpPr>
        <p:spPr>
          <a:xfrm>
            <a:off x="495063" y="476672"/>
            <a:ext cx="2016224" cy="45719"/>
          </a:xfrm>
          <a:prstGeom prst="rect">
            <a:avLst/>
          </a:prstGeom>
          <a:solidFill>
            <a:srgbClr val="0E71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246889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556792"/>
            <a:ext cx="8291264" cy="4608512"/>
          </a:xfrm>
          <a:prstGeom prst="rect">
            <a:avLst/>
          </a:prstGeom>
        </p:spPr>
        <p:txBody>
          <a:bodyPr/>
          <a:lstStyle>
            <a:lvl1pPr marL="263525" indent="-263525">
              <a:buSzPct val="100000"/>
              <a:buFont typeface="Arial" panose="020B0604020202020204" pitchFamily="34" charset="0"/>
              <a:buChar char="•"/>
              <a:defRPr lang="it-IT" sz="24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19138" indent="-261938">
              <a:buSzPct val="100000"/>
              <a:buFont typeface="Arial" panose="020B0604020202020204" pitchFamily="34" charset="0"/>
              <a:buChar char="•"/>
              <a:defRPr lang="it-IT" sz="22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62050" indent="-247650">
              <a:buSzPct val="100000"/>
              <a:buFont typeface="Arial" panose="020B0604020202020204" pitchFamily="34" charset="0"/>
              <a:buChar char="•"/>
              <a:defRPr lang="it-IT" sz="20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17663" indent="-246063">
              <a:buSzPct val="100000"/>
              <a:buFont typeface="Arial" panose="020B0604020202020204" pitchFamily="34" charset="0"/>
              <a:buChar char="•"/>
              <a:defRPr lang="it-IT" sz="18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60575" indent="-231775">
              <a:buSzPct val="100000"/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text</a:t>
            </a:r>
          </a:p>
          <a:p>
            <a:pPr lvl="1"/>
            <a:r>
              <a:rPr lang="it-IT" dirty="0" smtClean="0"/>
              <a:t>Second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2"/>
            <a:r>
              <a:rPr lang="it-IT" dirty="0" smtClean="0"/>
              <a:t>Third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3"/>
            <a:r>
              <a:rPr lang="it-IT" dirty="0" err="1" smtClean="0"/>
              <a:t>Fourth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4"/>
            <a:r>
              <a:rPr lang="it-IT" dirty="0" err="1" smtClean="0"/>
              <a:t>Fifth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"/>
          <p:cNvSpPr>
            <a:spLocks noGrp="1"/>
          </p:cNvSpPr>
          <p:nvPr>
            <p:ph type="title" hasCustomPrompt="1"/>
          </p:nvPr>
        </p:nvSpPr>
        <p:spPr>
          <a:xfrm>
            <a:off x="467544" y="620688"/>
            <a:ext cx="8280920" cy="576064"/>
          </a:xfrm>
          <a:prstGeom prst="rect">
            <a:avLst/>
          </a:prstGeom>
        </p:spPr>
        <p:txBody>
          <a:bodyPr vert="horz"/>
          <a:lstStyle>
            <a:lvl1pPr algn="l">
              <a:defRPr sz="2800" b="1" i="0">
                <a:solidFill>
                  <a:srgbClr val="246889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</a:t>
            </a:r>
            <a:r>
              <a:rPr lang="it-IT" dirty="0" err="1" smtClean="0"/>
              <a:t>title</a:t>
            </a:r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495063" y="476672"/>
            <a:ext cx="2016224" cy="45719"/>
          </a:xfrm>
          <a:prstGeom prst="rect">
            <a:avLst/>
          </a:prstGeom>
          <a:solidFill>
            <a:srgbClr val="0E71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246889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556792"/>
            <a:ext cx="3970784" cy="4608512"/>
          </a:xfrm>
          <a:prstGeom prst="rect">
            <a:avLst/>
          </a:prstGeom>
        </p:spPr>
        <p:txBody>
          <a:bodyPr/>
          <a:lstStyle>
            <a:lvl1pPr marL="263525" indent="-263525">
              <a:buSzPct val="100000"/>
              <a:buFont typeface="Arial" panose="020B0604020202020204" pitchFamily="34" charset="0"/>
              <a:buChar char="•"/>
              <a:defRPr lang="it-IT" sz="24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19138" indent="-261938">
              <a:buSzPct val="100000"/>
              <a:buFont typeface="Arial" panose="020B0604020202020204" pitchFamily="34" charset="0"/>
              <a:buChar char="•"/>
              <a:defRPr lang="it-IT" sz="22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62050" indent="-247650">
              <a:buSzPct val="100000"/>
              <a:buFont typeface="Arial" panose="020B0604020202020204" pitchFamily="34" charset="0"/>
              <a:buChar char="•"/>
              <a:defRPr lang="it-IT" sz="20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17663" indent="-246063">
              <a:buSzPct val="100000"/>
              <a:buFont typeface="Arial" panose="020B0604020202020204" pitchFamily="34" charset="0"/>
              <a:buChar char="•"/>
              <a:defRPr lang="it-IT" sz="18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60575" indent="-231775">
              <a:buSzPct val="100000"/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text</a:t>
            </a:r>
          </a:p>
          <a:p>
            <a:pPr lvl="1"/>
            <a:r>
              <a:rPr lang="it-IT" dirty="0" smtClean="0"/>
              <a:t>Second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2"/>
            <a:r>
              <a:rPr lang="it-IT" dirty="0" smtClean="0"/>
              <a:t>Third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3"/>
            <a:r>
              <a:rPr lang="it-IT" dirty="0" err="1" smtClean="0"/>
              <a:t>Fourth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4"/>
            <a:r>
              <a:rPr lang="it-IT" dirty="0" err="1" smtClean="0"/>
              <a:t>Fifth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716016" y="1556792"/>
            <a:ext cx="4032448" cy="4608512"/>
          </a:xfrm>
          <a:prstGeom prst="rect">
            <a:avLst/>
          </a:prstGeom>
        </p:spPr>
        <p:txBody>
          <a:bodyPr/>
          <a:lstStyle>
            <a:lvl1pPr marL="263525" indent="-263525">
              <a:buSzPct val="100000"/>
              <a:buFont typeface="Arial" panose="020B0604020202020204" pitchFamily="34" charset="0"/>
              <a:buChar char="•"/>
              <a:defRPr lang="it-IT" sz="24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19138" indent="-261938">
              <a:buSzPct val="100000"/>
              <a:buFont typeface="Arial" panose="020B0604020202020204" pitchFamily="34" charset="0"/>
              <a:buChar char="•"/>
              <a:defRPr lang="it-IT" sz="22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62050" indent="-247650">
              <a:buSzPct val="100000"/>
              <a:buFont typeface="Arial" panose="020B0604020202020204" pitchFamily="34" charset="0"/>
              <a:buChar char="•"/>
              <a:defRPr lang="it-IT" sz="20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17663" indent="-246063">
              <a:buSzPct val="100000"/>
              <a:buFont typeface="Arial" panose="020B0604020202020204" pitchFamily="34" charset="0"/>
              <a:buChar char="•"/>
              <a:defRPr lang="it-IT" sz="18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60575" indent="-231775">
              <a:buSzPct val="100000"/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text</a:t>
            </a:r>
          </a:p>
          <a:p>
            <a:pPr lvl="1"/>
            <a:r>
              <a:rPr lang="it-IT" dirty="0" smtClean="0"/>
              <a:t>Second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2"/>
            <a:r>
              <a:rPr lang="it-IT" dirty="0" smtClean="0"/>
              <a:t>Third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3"/>
            <a:r>
              <a:rPr lang="it-IT" dirty="0" err="1" smtClean="0"/>
              <a:t>Fourth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4"/>
            <a:r>
              <a:rPr lang="it-IT" dirty="0" err="1" smtClean="0"/>
              <a:t>Fifth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04236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14864" y="63042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  <a:prstGeom prst="rect">
            <a:avLst/>
          </a:prstGeom>
        </p:spPr>
        <p:txBody>
          <a:bodyPr lIns="0"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1/10/2018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uto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"/>
          <p:cNvSpPr>
            <a:spLocks noGrp="1"/>
          </p:cNvSpPr>
          <p:nvPr>
            <p:ph type="title" hasCustomPrompt="1"/>
          </p:nvPr>
        </p:nvSpPr>
        <p:spPr>
          <a:xfrm>
            <a:off x="467544" y="620688"/>
            <a:ext cx="8280920" cy="576064"/>
          </a:xfrm>
          <a:prstGeom prst="rect">
            <a:avLst/>
          </a:prstGeom>
        </p:spPr>
        <p:txBody>
          <a:bodyPr vert="horz"/>
          <a:lstStyle>
            <a:lvl1pPr algn="l">
              <a:defRPr sz="2800" b="1" i="0">
                <a:solidFill>
                  <a:srgbClr val="246889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</a:t>
            </a:r>
            <a:r>
              <a:rPr lang="it-IT" dirty="0" err="1" smtClean="0"/>
              <a:t>title</a:t>
            </a:r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495063" y="476672"/>
            <a:ext cx="2016224" cy="45719"/>
          </a:xfrm>
          <a:prstGeom prst="rect">
            <a:avLst/>
          </a:prstGeom>
          <a:solidFill>
            <a:srgbClr val="0E71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24688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04236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14864" y="63042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  <a:prstGeom prst="rect">
            <a:avLst/>
          </a:prstGeom>
        </p:spPr>
        <p:txBody>
          <a:bodyPr lIns="0"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1/10/2018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431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8" r:id="rId2"/>
    <p:sldLayoutId id="2147483709" r:id="rId3"/>
    <p:sldLayoutId id="2147483710" r:id="rId4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WP7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Thematic </a:t>
            </a:r>
            <a:r>
              <a:rPr lang="en-US" dirty="0" smtClean="0"/>
              <a:t>Services: training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Claudio Cacciari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err="1" smtClean="0"/>
              <a:t>Cineca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c.cacciari@cineca.it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40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A82A-E021-466A-A2F8-C5DE0C1460D4}" type="datetime1">
              <a:rPr lang="en-US" smtClean="0"/>
              <a:t>1/10/2018</a:t>
            </a:fld>
            <a:endParaRPr lang="en-US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Training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dirty="0" smtClean="0"/>
              <a:t>Too </a:t>
            </a:r>
            <a:r>
              <a:rPr lang="it-IT" dirty="0" err="1" smtClean="0"/>
              <a:t>early</a:t>
            </a:r>
            <a:r>
              <a:rPr lang="it-IT" dirty="0" smtClean="0"/>
              <a:t> for </a:t>
            </a:r>
            <a:r>
              <a:rPr lang="it-IT" dirty="0" err="1" smtClean="0"/>
              <a:t>collecting</a:t>
            </a:r>
            <a:r>
              <a:rPr lang="it-IT" dirty="0" smtClean="0"/>
              <a:t> training </a:t>
            </a:r>
            <a:r>
              <a:rPr lang="it-IT" dirty="0" err="1" smtClean="0"/>
              <a:t>needs</a:t>
            </a:r>
            <a:r>
              <a:rPr lang="it-IT" dirty="0" smtClean="0"/>
              <a:t> and </a:t>
            </a:r>
            <a:r>
              <a:rPr lang="it-IT" dirty="0" err="1" smtClean="0"/>
              <a:t>plans</a:t>
            </a:r>
            <a:r>
              <a:rPr lang="it-IT" dirty="0" smtClean="0"/>
              <a:t> from the </a:t>
            </a:r>
            <a:r>
              <a:rPr lang="it-IT" dirty="0" err="1" smtClean="0"/>
              <a:t>Thematic</a:t>
            </a:r>
            <a:r>
              <a:rPr lang="it-IT" dirty="0" smtClean="0"/>
              <a:t> Services </a:t>
            </a:r>
            <a:r>
              <a:rPr lang="it-IT" dirty="0" err="1" smtClean="0"/>
              <a:t>before</a:t>
            </a:r>
            <a:r>
              <a:rPr lang="it-IT" dirty="0" smtClean="0"/>
              <a:t> the KO.</a:t>
            </a:r>
          </a:p>
          <a:p>
            <a:endParaRPr lang="it-IT" dirty="0" smtClean="0"/>
          </a:p>
          <a:p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will</a:t>
            </a:r>
            <a:r>
              <a:rPr lang="it-IT" dirty="0" smtClean="0"/>
              <a:t> </a:t>
            </a:r>
            <a:r>
              <a:rPr lang="it-IT" dirty="0" err="1" smtClean="0"/>
              <a:t>provide</a:t>
            </a:r>
            <a:r>
              <a:rPr lang="it-IT" dirty="0" smtClean="0"/>
              <a:t> </a:t>
            </a:r>
            <a:r>
              <a:rPr lang="it-IT" dirty="0" err="1" smtClean="0"/>
              <a:t>them</a:t>
            </a:r>
            <a:r>
              <a:rPr lang="it-IT" dirty="0" smtClean="0"/>
              <a:t> in the </a:t>
            </a:r>
            <a:r>
              <a:rPr lang="it-IT" dirty="0" err="1" smtClean="0"/>
              <a:t>next</a:t>
            </a:r>
            <a:r>
              <a:rPr lang="it-IT" dirty="0" smtClean="0"/>
              <a:t> weeks, in </a:t>
            </a:r>
            <a:r>
              <a:rPr lang="it-IT" dirty="0" err="1" smtClean="0"/>
              <a:t>parallel</a:t>
            </a:r>
            <a:r>
              <a:rPr lang="it-IT" dirty="0" smtClean="0"/>
              <a:t> with the </a:t>
            </a:r>
            <a:r>
              <a:rPr lang="it-IT" dirty="0" err="1" smtClean="0"/>
              <a:t>finalization</a:t>
            </a:r>
            <a:r>
              <a:rPr lang="it-IT" dirty="0" smtClean="0"/>
              <a:t> of the </a:t>
            </a:r>
            <a:r>
              <a:rPr lang="it-IT" dirty="0" err="1" smtClean="0"/>
              <a:t>workplan</a:t>
            </a:r>
            <a:r>
              <a:rPr lang="it-IT" dirty="0" smtClean="0"/>
              <a:t>.</a:t>
            </a:r>
          </a:p>
          <a:p>
            <a:endParaRPr lang="it-IT" dirty="0" smtClean="0"/>
          </a:p>
          <a:p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already</a:t>
            </a:r>
            <a:r>
              <a:rPr lang="it-IT" dirty="0" smtClean="0"/>
              <a:t> </a:t>
            </a:r>
            <a:r>
              <a:rPr lang="it-IT" dirty="0" err="1" smtClean="0"/>
              <a:t>possible</a:t>
            </a:r>
            <a:r>
              <a:rPr lang="it-IT" dirty="0" smtClean="0"/>
              <a:t> to figure out </a:t>
            </a:r>
            <a:r>
              <a:rPr lang="it-IT" dirty="0" err="1" smtClean="0"/>
              <a:t>that</a:t>
            </a:r>
            <a:r>
              <a:rPr lang="it-IT" dirty="0" smtClean="0"/>
              <a:t> some training </a:t>
            </a:r>
            <a:r>
              <a:rPr lang="it-IT" dirty="0" err="1" smtClean="0"/>
              <a:t>material</a:t>
            </a:r>
            <a:r>
              <a:rPr lang="it-IT" dirty="0" smtClean="0"/>
              <a:t>/</a:t>
            </a:r>
            <a:r>
              <a:rPr lang="it-IT" dirty="0" err="1" smtClean="0"/>
              <a:t>activity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needed</a:t>
            </a:r>
            <a:r>
              <a:rPr lang="it-IT" dirty="0" smtClean="0"/>
              <a:t> </a:t>
            </a:r>
            <a:r>
              <a:rPr lang="it-IT" dirty="0" err="1" smtClean="0"/>
              <a:t>after</a:t>
            </a:r>
            <a:r>
              <a:rPr lang="it-IT" dirty="0" smtClean="0"/>
              <a:t> the </a:t>
            </a:r>
            <a:r>
              <a:rPr lang="it-IT" dirty="0" err="1" smtClean="0"/>
              <a:t>final</a:t>
            </a:r>
            <a:r>
              <a:rPr lang="it-IT" dirty="0" smtClean="0"/>
              <a:t> release of </a:t>
            </a:r>
            <a:r>
              <a:rPr lang="it-IT" dirty="0" err="1" smtClean="0"/>
              <a:t>each</a:t>
            </a:r>
            <a:r>
              <a:rPr lang="it-IT" dirty="0" smtClean="0"/>
              <a:t> TS in production, so </a:t>
            </a:r>
            <a:r>
              <a:rPr lang="it-IT" dirty="0" err="1" smtClean="0"/>
              <a:t>most</a:t>
            </a:r>
            <a:r>
              <a:rPr lang="it-IT" dirty="0" smtClean="0"/>
              <a:t> part in the </a:t>
            </a:r>
            <a:r>
              <a:rPr lang="it-IT" dirty="0" err="1" smtClean="0"/>
              <a:t>second</a:t>
            </a:r>
            <a:r>
              <a:rPr lang="it-IT" dirty="0" smtClean="0"/>
              <a:t> </a:t>
            </a:r>
            <a:r>
              <a:rPr lang="it-IT" dirty="0" err="1" smtClean="0"/>
              <a:t>half</a:t>
            </a:r>
            <a:r>
              <a:rPr lang="it-IT" dirty="0" smtClean="0"/>
              <a:t> of the </a:t>
            </a:r>
            <a:r>
              <a:rPr lang="it-IT" dirty="0" err="1" smtClean="0"/>
              <a:t>project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47791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B6146-BA89-4E8C-BF00-4D62A878CCCE}" type="datetime1">
              <a:rPr lang="en-US" smtClean="0"/>
              <a:t>1/10/2018</a:t>
            </a:fld>
            <a:endParaRPr lang="en-US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Work </a:t>
            </a:r>
            <a:r>
              <a:rPr lang="it-IT" dirty="0" err="1" smtClean="0"/>
              <a:t>plan</a:t>
            </a:r>
            <a:endParaRPr lang="it-IT" dirty="0"/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86933698"/>
              </p:ext>
            </p:extLst>
          </p:nvPr>
        </p:nvGraphicFramePr>
        <p:xfrm>
          <a:off x="457200" y="1124744"/>
          <a:ext cx="8291517" cy="465836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637809">
                  <a:extLst>
                    <a:ext uri="{9D8B030D-6E8A-4147-A177-3AD203B41FA5}">
                      <a16:colId xmlns:a16="http://schemas.microsoft.com/office/drawing/2014/main" val="3130158976"/>
                    </a:ext>
                  </a:extLst>
                </a:gridCol>
                <a:gridCol w="637809">
                  <a:extLst>
                    <a:ext uri="{9D8B030D-6E8A-4147-A177-3AD203B41FA5}">
                      <a16:colId xmlns:a16="http://schemas.microsoft.com/office/drawing/2014/main" val="3299408815"/>
                    </a:ext>
                  </a:extLst>
                </a:gridCol>
                <a:gridCol w="637809">
                  <a:extLst>
                    <a:ext uri="{9D8B030D-6E8A-4147-A177-3AD203B41FA5}">
                      <a16:colId xmlns:a16="http://schemas.microsoft.com/office/drawing/2014/main" val="1480141315"/>
                    </a:ext>
                  </a:extLst>
                </a:gridCol>
                <a:gridCol w="637809">
                  <a:extLst>
                    <a:ext uri="{9D8B030D-6E8A-4147-A177-3AD203B41FA5}">
                      <a16:colId xmlns:a16="http://schemas.microsoft.com/office/drawing/2014/main" val="1512235986"/>
                    </a:ext>
                  </a:extLst>
                </a:gridCol>
                <a:gridCol w="637809">
                  <a:extLst>
                    <a:ext uri="{9D8B030D-6E8A-4147-A177-3AD203B41FA5}">
                      <a16:colId xmlns:a16="http://schemas.microsoft.com/office/drawing/2014/main" val="1289689405"/>
                    </a:ext>
                  </a:extLst>
                </a:gridCol>
                <a:gridCol w="637809">
                  <a:extLst>
                    <a:ext uri="{9D8B030D-6E8A-4147-A177-3AD203B41FA5}">
                      <a16:colId xmlns:a16="http://schemas.microsoft.com/office/drawing/2014/main" val="322194460"/>
                    </a:ext>
                  </a:extLst>
                </a:gridCol>
                <a:gridCol w="637809">
                  <a:extLst>
                    <a:ext uri="{9D8B030D-6E8A-4147-A177-3AD203B41FA5}">
                      <a16:colId xmlns:a16="http://schemas.microsoft.com/office/drawing/2014/main" val="3683697423"/>
                    </a:ext>
                  </a:extLst>
                </a:gridCol>
                <a:gridCol w="637809">
                  <a:extLst>
                    <a:ext uri="{9D8B030D-6E8A-4147-A177-3AD203B41FA5}">
                      <a16:colId xmlns:a16="http://schemas.microsoft.com/office/drawing/2014/main" val="2367646856"/>
                    </a:ext>
                  </a:extLst>
                </a:gridCol>
                <a:gridCol w="637809">
                  <a:extLst>
                    <a:ext uri="{9D8B030D-6E8A-4147-A177-3AD203B41FA5}">
                      <a16:colId xmlns:a16="http://schemas.microsoft.com/office/drawing/2014/main" val="1669821884"/>
                    </a:ext>
                  </a:extLst>
                </a:gridCol>
                <a:gridCol w="637809">
                  <a:extLst>
                    <a:ext uri="{9D8B030D-6E8A-4147-A177-3AD203B41FA5}">
                      <a16:colId xmlns:a16="http://schemas.microsoft.com/office/drawing/2014/main" val="2416745229"/>
                    </a:ext>
                  </a:extLst>
                </a:gridCol>
                <a:gridCol w="637809">
                  <a:extLst>
                    <a:ext uri="{9D8B030D-6E8A-4147-A177-3AD203B41FA5}">
                      <a16:colId xmlns:a16="http://schemas.microsoft.com/office/drawing/2014/main" val="3427903405"/>
                    </a:ext>
                  </a:extLst>
                </a:gridCol>
                <a:gridCol w="637809">
                  <a:extLst>
                    <a:ext uri="{9D8B030D-6E8A-4147-A177-3AD203B41FA5}">
                      <a16:colId xmlns:a16="http://schemas.microsoft.com/office/drawing/2014/main" val="3263664227"/>
                    </a:ext>
                  </a:extLst>
                </a:gridCol>
                <a:gridCol w="637809">
                  <a:extLst>
                    <a:ext uri="{9D8B030D-6E8A-4147-A177-3AD203B41FA5}">
                      <a16:colId xmlns:a16="http://schemas.microsoft.com/office/drawing/2014/main" val="34651151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2018</a:t>
                      </a:r>
                      <a:endParaRPr lang="it-IT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2019</a:t>
                      </a:r>
                      <a:endParaRPr lang="it-IT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2020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367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Q1</a:t>
                      </a:r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Q2</a:t>
                      </a:r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Q3</a:t>
                      </a:r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Q4</a:t>
                      </a:r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Q1</a:t>
                      </a:r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Q2</a:t>
                      </a:r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Q3</a:t>
                      </a:r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Q4</a:t>
                      </a:r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Q1</a:t>
                      </a:r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Q2</a:t>
                      </a:r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Q3</a:t>
                      </a:r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Q4</a:t>
                      </a:r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009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T7.1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334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T7.2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0290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T7.3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2354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T7.4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333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T7.5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861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T7.6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832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T7.7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844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T7.8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72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T7.9</a:t>
                      </a:r>
                      <a:endParaRPr lang="it-IT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B w="12700" cmpd="sng">
                      <a:noFill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768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M7.1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D7.1</a:t>
                      </a:r>
                      <a:r>
                        <a:rPr lang="it-IT" sz="1600" baseline="0" dirty="0" smtClean="0"/>
                        <a:t> D7.2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D7.3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D7.4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D7.5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337200"/>
                  </a:ext>
                </a:extLst>
              </a:tr>
            </a:tbl>
          </a:graphicData>
        </a:graphic>
      </p:graphicFrame>
      <p:sp>
        <p:nvSpPr>
          <p:cNvPr id="9" name="Rettangolo 8"/>
          <p:cNvSpPr/>
          <p:nvPr/>
        </p:nvSpPr>
        <p:spPr>
          <a:xfrm>
            <a:off x="424448" y="5929535"/>
            <a:ext cx="85400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/>
              <a:t>https://docs.google.com/spreadsheets/d/1C0T2oOBHqN8esfJp8q08fqYikIL8yLCSdkA8MvQSPYA/edit#gid=0</a:t>
            </a:r>
          </a:p>
        </p:txBody>
      </p:sp>
    </p:spTree>
    <p:extLst>
      <p:ext uri="{BB962C8B-B14F-4D97-AF65-F5344CB8AC3E}">
        <p14:creationId xmlns:p14="http://schemas.microsoft.com/office/powerpoint/2010/main" val="100024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B6146-BA89-4E8C-BF00-4D62A878CCCE}" type="datetime1">
              <a:rPr lang="en-US" smtClean="0"/>
              <a:t>1/10/2018</a:t>
            </a:fld>
            <a:endParaRPr lang="en-US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Work </a:t>
            </a:r>
            <a:r>
              <a:rPr lang="it-IT" dirty="0" err="1" smtClean="0"/>
              <a:t>plan</a:t>
            </a:r>
            <a:r>
              <a:rPr lang="it-IT" dirty="0" smtClean="0"/>
              <a:t> – common </a:t>
            </a:r>
            <a:r>
              <a:rPr lang="it-IT" dirty="0" err="1" smtClean="0"/>
              <a:t>activities</a:t>
            </a:r>
            <a:endParaRPr lang="it-IT" dirty="0"/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227778"/>
              </p:ext>
            </p:extLst>
          </p:nvPr>
        </p:nvGraphicFramePr>
        <p:xfrm>
          <a:off x="457200" y="2158072"/>
          <a:ext cx="8291519" cy="407924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637809">
                  <a:extLst>
                    <a:ext uri="{9D8B030D-6E8A-4147-A177-3AD203B41FA5}">
                      <a16:colId xmlns:a16="http://schemas.microsoft.com/office/drawing/2014/main" val="3130158976"/>
                    </a:ext>
                  </a:extLst>
                </a:gridCol>
                <a:gridCol w="637809">
                  <a:extLst>
                    <a:ext uri="{9D8B030D-6E8A-4147-A177-3AD203B41FA5}">
                      <a16:colId xmlns:a16="http://schemas.microsoft.com/office/drawing/2014/main" val="3299408815"/>
                    </a:ext>
                  </a:extLst>
                </a:gridCol>
                <a:gridCol w="318905">
                  <a:extLst>
                    <a:ext uri="{9D8B030D-6E8A-4147-A177-3AD203B41FA5}">
                      <a16:colId xmlns:a16="http://schemas.microsoft.com/office/drawing/2014/main" val="1480141315"/>
                    </a:ext>
                  </a:extLst>
                </a:gridCol>
                <a:gridCol w="318905">
                  <a:extLst>
                    <a:ext uri="{9D8B030D-6E8A-4147-A177-3AD203B41FA5}">
                      <a16:colId xmlns:a16="http://schemas.microsoft.com/office/drawing/2014/main" val="826810652"/>
                    </a:ext>
                  </a:extLst>
                </a:gridCol>
                <a:gridCol w="637809">
                  <a:extLst>
                    <a:ext uri="{9D8B030D-6E8A-4147-A177-3AD203B41FA5}">
                      <a16:colId xmlns:a16="http://schemas.microsoft.com/office/drawing/2014/main" val="1512235986"/>
                    </a:ext>
                  </a:extLst>
                </a:gridCol>
                <a:gridCol w="318905">
                  <a:extLst>
                    <a:ext uri="{9D8B030D-6E8A-4147-A177-3AD203B41FA5}">
                      <a16:colId xmlns:a16="http://schemas.microsoft.com/office/drawing/2014/main" val="1289689405"/>
                    </a:ext>
                  </a:extLst>
                </a:gridCol>
                <a:gridCol w="318905">
                  <a:extLst>
                    <a:ext uri="{9D8B030D-6E8A-4147-A177-3AD203B41FA5}">
                      <a16:colId xmlns:a16="http://schemas.microsoft.com/office/drawing/2014/main" val="1854645185"/>
                    </a:ext>
                  </a:extLst>
                </a:gridCol>
                <a:gridCol w="637809">
                  <a:extLst>
                    <a:ext uri="{9D8B030D-6E8A-4147-A177-3AD203B41FA5}">
                      <a16:colId xmlns:a16="http://schemas.microsoft.com/office/drawing/2014/main" val="322194460"/>
                    </a:ext>
                  </a:extLst>
                </a:gridCol>
                <a:gridCol w="637809">
                  <a:extLst>
                    <a:ext uri="{9D8B030D-6E8A-4147-A177-3AD203B41FA5}">
                      <a16:colId xmlns:a16="http://schemas.microsoft.com/office/drawing/2014/main" val="3683697423"/>
                    </a:ext>
                  </a:extLst>
                </a:gridCol>
                <a:gridCol w="637809">
                  <a:extLst>
                    <a:ext uri="{9D8B030D-6E8A-4147-A177-3AD203B41FA5}">
                      <a16:colId xmlns:a16="http://schemas.microsoft.com/office/drawing/2014/main" val="2367646856"/>
                    </a:ext>
                  </a:extLst>
                </a:gridCol>
                <a:gridCol w="637809">
                  <a:extLst>
                    <a:ext uri="{9D8B030D-6E8A-4147-A177-3AD203B41FA5}">
                      <a16:colId xmlns:a16="http://schemas.microsoft.com/office/drawing/2014/main" val="1669821884"/>
                    </a:ext>
                  </a:extLst>
                </a:gridCol>
                <a:gridCol w="637809">
                  <a:extLst>
                    <a:ext uri="{9D8B030D-6E8A-4147-A177-3AD203B41FA5}">
                      <a16:colId xmlns:a16="http://schemas.microsoft.com/office/drawing/2014/main" val="2416745229"/>
                    </a:ext>
                  </a:extLst>
                </a:gridCol>
                <a:gridCol w="637809">
                  <a:extLst>
                    <a:ext uri="{9D8B030D-6E8A-4147-A177-3AD203B41FA5}">
                      <a16:colId xmlns:a16="http://schemas.microsoft.com/office/drawing/2014/main" val="3427903405"/>
                    </a:ext>
                  </a:extLst>
                </a:gridCol>
                <a:gridCol w="637809">
                  <a:extLst>
                    <a:ext uri="{9D8B030D-6E8A-4147-A177-3AD203B41FA5}">
                      <a16:colId xmlns:a16="http://schemas.microsoft.com/office/drawing/2014/main" val="3263664227"/>
                    </a:ext>
                  </a:extLst>
                </a:gridCol>
                <a:gridCol w="637809">
                  <a:extLst>
                    <a:ext uri="{9D8B030D-6E8A-4147-A177-3AD203B41FA5}">
                      <a16:colId xmlns:a16="http://schemas.microsoft.com/office/drawing/2014/main" val="34651151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2018</a:t>
                      </a:r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2019</a:t>
                      </a:r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2020</a:t>
                      </a:r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367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Q1</a:t>
                      </a:r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Q2</a:t>
                      </a:r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Q3</a:t>
                      </a:r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Q4</a:t>
                      </a:r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Q1</a:t>
                      </a:r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Q2</a:t>
                      </a:r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Q3</a:t>
                      </a:r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Q4</a:t>
                      </a:r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Q1</a:t>
                      </a:r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Q2</a:t>
                      </a:r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Q3</a:t>
                      </a:r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Q4</a:t>
                      </a:r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009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T7.1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109E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53334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T7.2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109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80290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T7.3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109E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32354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T7.4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109E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643333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T7.5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109EFF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R w="12700" cmpd="sng">
                      <a:noFill/>
                    </a:ln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722861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T7.6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109E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68832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T7.7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109EFF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73844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T7.8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9E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572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T7.9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9E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6768449"/>
                  </a:ext>
                </a:extLst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395536" y="1196752"/>
            <a:ext cx="5112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FF0000"/>
                </a:solidFill>
              </a:rPr>
              <a:t>First </a:t>
            </a:r>
            <a:r>
              <a:rPr lang="it-IT" dirty="0" err="1" smtClean="0">
                <a:solidFill>
                  <a:srgbClr val="FF0000"/>
                </a:solidFill>
              </a:rPr>
              <a:t>deployment</a:t>
            </a:r>
            <a:r>
              <a:rPr lang="it-IT" dirty="0" smtClean="0">
                <a:solidFill>
                  <a:srgbClr val="FF0000"/>
                </a:solidFill>
              </a:rPr>
              <a:t> on EOSC-</a:t>
            </a:r>
            <a:r>
              <a:rPr lang="it-IT" dirty="0" err="1" smtClean="0">
                <a:solidFill>
                  <a:srgbClr val="FF0000"/>
                </a:solidFill>
              </a:rPr>
              <a:t>hub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resources</a:t>
            </a:r>
            <a:endParaRPr lang="it-IT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Integration with core </a:t>
            </a:r>
            <a:r>
              <a:rPr lang="it-IT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services</a:t>
            </a:r>
            <a:r>
              <a:rPr lang="it-IT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(AAI, </a:t>
            </a:r>
            <a:r>
              <a:rPr lang="it-IT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monitoring</a:t>
            </a:r>
            <a:r>
              <a:rPr lang="it-IT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109EFF"/>
                </a:solidFill>
              </a:rPr>
              <a:t>Integration with </a:t>
            </a:r>
            <a:r>
              <a:rPr lang="it-IT" dirty="0" err="1" smtClean="0">
                <a:solidFill>
                  <a:srgbClr val="109EFF"/>
                </a:solidFill>
              </a:rPr>
              <a:t>accounting</a:t>
            </a:r>
            <a:r>
              <a:rPr lang="it-IT" dirty="0" smtClean="0">
                <a:solidFill>
                  <a:srgbClr val="109EFF"/>
                </a:solidFill>
              </a:rPr>
              <a:t>/reporting</a:t>
            </a:r>
            <a:endParaRPr lang="it-IT" dirty="0">
              <a:solidFill>
                <a:srgbClr val="109E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130085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1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MODnet_PPT_template" id="{94FD5FB4-A648-4C41-A45E-DC1B56821C8E}" vid="{6F891982-9957-D443-80E9-5627794D2BB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EOSCHub_PPT</Template>
  <TotalTime>3756</TotalTime>
  <Words>165</Words>
  <Application>Microsoft Office PowerPoint</Application>
  <PresentationFormat>Presentazione su schermo (4:3)</PresentationFormat>
  <Paragraphs>76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0" baseType="lpstr">
      <vt:lpstr>Alte DIN 1451 Mittelschrift</vt:lpstr>
      <vt:lpstr>Alte DIN 1451 Mittelschrift gepraegt</vt:lpstr>
      <vt:lpstr>Arial</vt:lpstr>
      <vt:lpstr>Calibri</vt:lpstr>
      <vt:lpstr>Open Sans</vt:lpstr>
      <vt:lpstr>Presentation1</vt:lpstr>
      <vt:lpstr>WP7</vt:lpstr>
      <vt:lpstr>Training</vt:lpstr>
      <vt:lpstr>Work plan</vt:lpstr>
      <vt:lpstr>Work plan – common activities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Sara</dc:creator>
  <cp:lastModifiedBy>Claudio Cacciari</cp:lastModifiedBy>
  <cp:revision>252</cp:revision>
  <dcterms:created xsi:type="dcterms:W3CDTF">2017-10-02T12:41:48Z</dcterms:created>
  <dcterms:modified xsi:type="dcterms:W3CDTF">2018-01-10T15:55:10Z</dcterms:modified>
</cp:coreProperties>
</file>