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1" r:id="rId2"/>
    <p:sldMasterId id="2147483713" r:id="rId3"/>
    <p:sldMasterId id="2147483720" r:id="rId4"/>
    <p:sldMasterId id="2147483724" r:id="rId5"/>
  </p:sldMasterIdLst>
  <p:notesMasterIdLst>
    <p:notesMasterId r:id="rId13"/>
  </p:notesMasterIdLst>
  <p:sldIdLst>
    <p:sldId id="331" r:id="rId6"/>
    <p:sldId id="335" r:id="rId7"/>
    <p:sldId id="336" r:id="rId8"/>
    <p:sldId id="327" r:id="rId9"/>
    <p:sldId id="332" r:id="rId10"/>
    <p:sldId id="334" r:id="rId11"/>
    <p:sldId id="333" r:id="rId12"/>
  </p:sldIdLst>
  <p:sldSz cx="9144000" cy="6858000" type="screen4x3"/>
  <p:notesSz cx="6858000" cy="9144000"/>
  <p:defaultTextStyle>
    <a:defPPr>
      <a:defRPr lang="en-US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9" autoAdjust="0"/>
    <p:restoredTop sz="86435" autoAdjust="0"/>
  </p:normalViewPr>
  <p:slideViewPr>
    <p:cSldViewPr>
      <p:cViewPr varScale="1">
        <p:scale>
          <a:sx n="84" d="100"/>
          <a:sy n="84" d="100"/>
        </p:scale>
        <p:origin x="-2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11/01/18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4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6.emf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emf"/><Relationship Id="rId7" Type="http://schemas.openxmlformats.org/officeDocument/2006/relationships/image" Target="../media/image6.emf"/><Relationship Id="rId8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3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6"/>
            <a:ext cx="2735452" cy="30865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3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4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859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CCA66C1E-2D91-864E-8E9B-2B54C29F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3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5888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4383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054" y="3"/>
            <a:ext cx="9131947" cy="685945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942987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4016911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1123663"/>
            <a:ext cx="4444673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1410178"/>
            <a:ext cx="4444673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1">
            <a:normAutofit/>
          </a:bodyPr>
          <a:lstStyle>
            <a:lvl1pPr marL="0" indent="0" algn="ct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9280" y="280664"/>
            <a:ext cx="544185" cy="72558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6553" y="6147986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7292" y="6147988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0544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093" y="2049082"/>
            <a:ext cx="2403561" cy="4807122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3874036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959334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1st 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959334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4723966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2nd Name Surname</a:t>
            </a:r>
            <a:endParaRPr lang="en-US" dirty="0">
              <a:uFillTx/>
            </a:endParaRP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723965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9144" y="532622"/>
            <a:ext cx="0" cy="809625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801033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774968" y="-11243"/>
            <a:ext cx="2403561" cy="4807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754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121452" y="3585"/>
            <a:ext cx="8010494" cy="601621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701634" y="6312024"/>
            <a:ext cx="441236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6788" y="6344230"/>
            <a:ext cx="483796" cy="230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1801" y="6158324"/>
            <a:ext cx="583288" cy="54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49" y="448002"/>
            <a:ext cx="6586304" cy="1577051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4561"/>
              </a:lnSpc>
              <a:spcBef>
                <a:spcPts val="0"/>
              </a:spcBef>
              <a:buNone/>
              <a:defRPr sz="55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2025054"/>
            <a:ext cx="6198433" cy="1013303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07788" y="729065"/>
            <a:ext cx="1312795" cy="360795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0738" y="3450465"/>
            <a:ext cx="411154" cy="548206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51320" y="3444162"/>
            <a:ext cx="3861930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51320" y="3730677"/>
            <a:ext cx="386193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951250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0" y="2697698"/>
            <a:ext cx="9144000" cy="276038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2355" y="1610049"/>
            <a:ext cx="8252686" cy="1818952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6048"/>
              </a:lnSpc>
              <a:spcBef>
                <a:spcPts val="0"/>
              </a:spcBef>
              <a:buNone/>
              <a:defRPr sz="60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77125" y="3429000"/>
            <a:ext cx="8267917" cy="2133600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0070" y="495288"/>
            <a:ext cx="554908" cy="737420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34197" y="642424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34195" y="928447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V="1">
            <a:off x="100130" y="4502803"/>
            <a:ext cx="1450298" cy="16505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6555" y="6147989"/>
            <a:ext cx="659173" cy="6102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750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829126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/>
          </p:cNvSpPr>
          <p:nvPr userDrawn="1"/>
        </p:nvSpPr>
        <p:spPr>
          <a:xfrm>
            <a:off x="0" y="2"/>
            <a:ext cx="9144000" cy="5671435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1"/>
            <a:ext cx="8015268" cy="60198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45212" y="326039"/>
            <a:ext cx="7852436" cy="2682077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31902" y="3008115"/>
            <a:ext cx="7565749" cy="1009304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r">
              <a:spcBef>
                <a:spcPts val="189"/>
              </a:spcBef>
              <a:buNone/>
              <a:defRPr sz="2600" b="0" i="0" spc="-95">
                <a:solidFill>
                  <a:schemeClr val="accent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86803" y="4439272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86803" y="4725295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rgbClr val="4687E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702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717" y="1"/>
            <a:ext cx="7993445" cy="60034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90" y="594125"/>
            <a:ext cx="7197461" cy="63798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4183"/>
              </a:lnSpc>
              <a:spcBef>
                <a:spcPts val="0"/>
              </a:spcBef>
              <a:buNone/>
              <a:defRPr sz="38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90" y="1524327"/>
            <a:ext cx="7197461" cy="4038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 sz="2500" b="0" i="0" spc="-95" baseline="0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 - </a:t>
            </a:r>
          </a:p>
          <a:p>
            <a:pPr lvl="0"/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ad minima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nostrum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  <a:endParaRPr lang="el-GR" dirty="0" smtClean="0">
              <a:uFillTx/>
            </a:endParaRP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 sit -</a:t>
            </a:r>
            <a:endParaRPr lang="en-US" dirty="0">
              <a:uFillTx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3701" y="6158324"/>
            <a:ext cx="583288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8564481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-632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3" y="1337873"/>
            <a:ext cx="7619382" cy="4182255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096743" y="3980158"/>
            <a:ext cx="1926236" cy="216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20390" y="-120390"/>
            <a:ext cx="1926236" cy="2167016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988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383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68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4122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05957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4" y="1730223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07194" y="2849824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000" b="1" i="0" spc="-95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7194" y="218742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07194" y="3310598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7267700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449616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"/>
            <a:ext cx="9144000" cy="6867524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769326" y="594122"/>
            <a:ext cx="5609763" cy="562673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3222257648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3330"/>
            <a:ext cx="7240601" cy="7209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314328"/>
            <a:ext cx="7526834" cy="4238247"/>
          </a:xfrm>
          <a:prstGeom prst="rect">
            <a:avLst/>
          </a:prstGeom>
        </p:spPr>
        <p:txBody>
          <a:bodyPr lIns="0" tIns="113400" rIns="0" bIns="113400" numCol="2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quam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pellentesque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sem.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In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 Integer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Cras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Vivamus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elementum</a:t>
            </a:r>
            <a:r>
              <a:rPr lang="en-US" dirty="0" smtClean="0">
                <a:uFillTx/>
              </a:rPr>
              <a:t> semper nisi.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 ligula, </a:t>
            </a:r>
            <a:r>
              <a:rPr lang="en-US" dirty="0" err="1" smtClean="0">
                <a:uFillTx/>
              </a:rPr>
              <a:t>porttitor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ac,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ante,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 in,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feugiat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Phasellus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metus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varius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Quisque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rutrum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4147775" y="3880791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554619" y="339250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!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</a:t>
            </a:r>
            <a:r>
              <a:rPr lang="mr-IN" dirty="0" smtClean="0">
                <a:uFillTx/>
              </a:rPr>
              <a:t>…</a:t>
            </a:r>
            <a:endParaRPr lang="en-US" dirty="0" smtClean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8338297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116050" y="2"/>
            <a:ext cx="8027950" cy="6029325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3438526"/>
            <a:ext cx="7250014" cy="2124074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800" b="0" i="0" spc="-95" baseline="0">
                <a:solidFill>
                  <a:schemeClr val="accent6"/>
                </a:solidFill>
                <a:uFillTx/>
                <a:latin typeface="Calibri Light" charset="0"/>
                <a:ea typeface="Calibri Light" charset="0"/>
                <a:cs typeface="+mn-cs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tempus,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condimentum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quam semper libero,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00051" y="1534158"/>
            <a:ext cx="7250015" cy="190436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4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52</a:t>
            </a:r>
            <a:r>
              <a:rPr lang="en-US" dirty="0" smtClean="0">
                <a:uFillTx/>
              </a:rPr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700" y="1240400"/>
            <a:ext cx="671234" cy="894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6887451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9847287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152851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397078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3"/>
            <a:ext cx="4032448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034246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6130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2" y="4133250"/>
            <a:ext cx="4035165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317976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3" y="4133250"/>
            <a:ext cx="3714749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4227806" y="5368020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634650" y="487973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3103999445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062"/>
            <a:ext cx="9131320" cy="6858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447050" y="1314329"/>
            <a:ext cx="3221012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-691421" y="2028117"/>
            <a:ext cx="5893945" cy="3881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0050" y="1513910"/>
            <a:ext cx="4172398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Sit!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4005184" y="4150182"/>
            <a:ext cx="5818058" cy="3881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2" y="3635975"/>
            <a:ext cx="4096063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3" y="3427938"/>
            <a:ext cx="3336600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r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288812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284363" y="5006003"/>
            <a:ext cx="1750249" cy="1969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022" y="157699"/>
            <a:ext cx="1196751" cy="1367006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5" y="1190627"/>
            <a:ext cx="7518198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5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307783" y="5263269"/>
            <a:ext cx="4657022" cy="7048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900" b="0" i="0" spc="-189" baseline="0"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604465" y="4828703"/>
            <a:ext cx="835934" cy="9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5196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813" y="270129"/>
            <a:ext cx="569626" cy="650663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934743" y="4272745"/>
            <a:ext cx="1129211" cy="1289857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717152"/>
            <a:ext cx="5899273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50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573537" y="3429002"/>
            <a:ext cx="2166271" cy="65421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000" b="0" i="1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7853291" y="-83470"/>
            <a:ext cx="1211692" cy="1363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3084" y="6147987"/>
            <a:ext cx="659173" cy="610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514576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7856578" y="-87454"/>
            <a:ext cx="1211692" cy="136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01" y="629883"/>
            <a:ext cx="1035259" cy="11825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538845" y="4216832"/>
            <a:ext cx="1060158" cy="12109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953218" y="3800786"/>
            <a:ext cx="597320" cy="6822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355" y="1253859"/>
            <a:ext cx="387482" cy="442607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64914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029121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321838" y="4143842"/>
            <a:ext cx="20929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586" y="4143842"/>
            <a:ext cx="20761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7906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2799629" y="2516357"/>
            <a:ext cx="822117" cy="191409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2791789" y="3934413"/>
            <a:ext cx="1050162" cy="493121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0" y="4089711"/>
            <a:ext cx="2256020" cy="1472891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412351" y="3889290"/>
            <a:ext cx="2256020" cy="15238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6412351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5241101" y="2258938"/>
            <a:ext cx="988250" cy="706244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0500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05001" y="3632510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41235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>
            <a:off x="5520453" y="4305939"/>
            <a:ext cx="708898" cy="304163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6412351" y="34320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178" y="2026274"/>
            <a:ext cx="1832893" cy="27868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06507"/>
            <a:ext cx="8268321" cy="78886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4462956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0518" y="3"/>
            <a:ext cx="2603485" cy="6866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14066"/>
            <a:ext cx="5743575" cy="6813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3414714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00052" y="1455750"/>
            <a:ext cx="2728913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3414714" y="1455750"/>
            <a:ext cx="2728913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>
            <a:spLocks/>
          </p:cNvSpPr>
          <p:nvPr userDrawn="1"/>
        </p:nvSpPr>
        <p:spPr>
          <a:xfrm>
            <a:off x="400052" y="3327893"/>
            <a:ext cx="2728913" cy="27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>
            <a:spLocks/>
          </p:cNvSpPr>
          <p:nvPr userDrawn="1"/>
        </p:nvSpPr>
        <p:spPr>
          <a:xfrm>
            <a:off x="3414714" y="3327893"/>
            <a:ext cx="2728913" cy="276038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00052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Ι</a:t>
            </a:r>
            <a:r>
              <a:rPr lang="en-US" dirty="0" err="1" smtClean="0">
                <a:uFillTx/>
              </a:rPr>
              <a:t>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3414714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dolor.</a:t>
            </a:r>
            <a:r>
              <a:rPr lang="el-GR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077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- 3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379780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379780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379780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>
            <a:spLocks/>
          </p:cNvSpPr>
          <p:nvPr userDrawn="1"/>
        </p:nvSpPr>
        <p:spPr>
          <a:xfrm>
            <a:off x="400050" y="514391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>
            <a:spLocks/>
          </p:cNvSpPr>
          <p:nvPr userDrawn="1"/>
        </p:nvSpPr>
        <p:spPr>
          <a:xfrm>
            <a:off x="3297338" y="514343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6194626" y="5143432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0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7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4626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4626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9772230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6561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- 6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249563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24956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249563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1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8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2</a:t>
            </a:r>
            <a:endParaRPr lang="en-US" dirty="0" smtClean="0">
              <a:uFillTx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0485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84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3</a:t>
            </a:r>
            <a:endParaRPr lang="en-US" dirty="0" smtClean="0">
              <a:uFillTx/>
            </a:endParaRPr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400050" y="356084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>
            <a:spLocks/>
          </p:cNvSpPr>
          <p:nvPr userDrawn="1"/>
        </p:nvSpPr>
        <p:spPr>
          <a:xfrm>
            <a:off x="3297338" y="3560846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>
            <a:spLocks/>
          </p:cNvSpPr>
          <p:nvPr userDrawn="1"/>
        </p:nvSpPr>
        <p:spPr>
          <a:xfrm>
            <a:off x="6194626" y="3560846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400052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400050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4</a:t>
            </a:r>
            <a:endParaRPr lang="en-US" dirty="0" smtClean="0">
              <a:uFillTx/>
            </a:endParaRP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297341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3297338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5</a:t>
            </a:r>
            <a:endParaRPr lang="en-US" dirty="0" smtClean="0">
              <a:uFillTx/>
            </a:endParaRP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190485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6190484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6</a:t>
            </a:r>
            <a:endParaRPr lang="en-US" dirty="0" smtClean="0"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6181812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852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697731" y="3231852"/>
            <a:ext cx="1754525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874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2677230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681854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686233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69085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661654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66627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Ε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dolore</a:t>
            </a:r>
            <a:r>
              <a:rPr lang="en-US" dirty="0" smtClean="0">
                <a:uFillTx/>
              </a:rPr>
              <a:t> magna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volutpat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901630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1063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8605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31802"/>
            <a:ext cx="8298325" cy="6635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499837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28685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385357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39852"/>
            <a:ext cx="8298325" cy="75552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6705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534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746933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482007" y="1401790"/>
            <a:ext cx="1079638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2123730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3868614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5606986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7345359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5973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3698112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5436484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718787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2908346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7047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302152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302151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594123"/>
            <a:ext cx="8045495" cy="50125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6 </a:t>
            </a:r>
            <a:r>
              <a:rPr lang="en-US" dirty="0" smtClean="0">
                <a:uFillTx/>
              </a:rPr>
              <a:t>Images,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2 Columns</a:t>
            </a:r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7047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1302152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151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17047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302152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302151" y="4732353"/>
            <a:ext cx="2988439" cy="830249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572002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5457108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5457108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572002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5457108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5457108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572002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5457108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5457108" y="4732353"/>
            <a:ext cx="2988439" cy="82114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1385" y="-81383"/>
            <a:ext cx="1302152" cy="146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733060" y="4617542"/>
            <a:ext cx="1327944" cy="14939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3263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350647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0" name="Rounded Rectangle 9"/>
          <p:cNvSpPr>
            <a:spLocks/>
          </p:cNvSpPr>
          <p:nvPr userDrawn="1"/>
        </p:nvSpPr>
        <p:spPr>
          <a:xfrm>
            <a:off x="5018530" y="4936244"/>
            <a:ext cx="5044949" cy="38816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396459" y="4621774"/>
            <a:ext cx="3575154" cy="9375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4567849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164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1871663" y="2074761"/>
            <a:ext cx="5450320" cy="26279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8200" b="1" i="0" u="none" strike="noStrike" cap="none" spc="-189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8200" b="1" i="0" u="none" strike="noStrike" cap="none" spc="-189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8200" b="1" i="0" u="none" strike="noStrike" cap="none" spc="-189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4598235"/>
            <a:ext cx="4444673" cy="390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25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4989229"/>
            <a:ext cx="4444673" cy="1138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8040" rIns="0" bIns="0" anchor="t" anchorCtr="1">
            <a:normAutofit/>
          </a:bodyPr>
          <a:lstStyle>
            <a:lvl1pPr marL="0" indent="0" algn="ctr">
              <a:buNone/>
              <a:defRPr sz="2000" b="0" i="0" spc="-95">
                <a:solidFill>
                  <a:schemeClr val="accent2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908071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1" y="254002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3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1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8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  <a:prstGeom prst="rect">
            <a:avLst/>
          </a:prstGeom>
        </p:spPr>
        <p:txBody>
          <a:bodyPr lIns="57607" tIns="28804" rIns="57607" bIns="28804"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4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0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3811729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257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5" y="1340769"/>
            <a:ext cx="3815655" cy="478472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6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6"/>
            <a:ext cx="4040188" cy="46166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2" y="2391446"/>
            <a:ext cx="4041775" cy="377440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3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5.xml"/><Relationship Id="rId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7.xml"/><Relationship Id="rId35" Type="http://schemas.openxmlformats.org/officeDocument/2006/relationships/theme" Target="../theme/theme5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  <p:sldLayoutId id="2147483723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5" y="188641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1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5" y="6453337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WP6 Knowledge Commons 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698128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" y="188641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399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798" marR="0" indent="0" algn="l" defTabSz="91439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828925" y="6290073"/>
            <a:ext cx="3486150" cy="2821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 i="0" spc="-50" baseline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290073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524"/>
            <a:ext cx="7886700" cy="1325165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229"/>
            <a:ext cx="7886700" cy="435173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6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48914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28942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0896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08899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69023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49051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2907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09107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48913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ergely.sipos@egi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Service+catalogu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egi.eu/indico/event/3548/contribution/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6120680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Input from WP8 to WP10 and WP11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Gergely Sipos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Foundation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Gergely.sipos@egi.eu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396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396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9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 </a:t>
            </a:r>
            <a:r>
              <a:rPr lang="en-US" dirty="0" err="1" smtClean="0"/>
              <a:t>Centres</a:t>
            </a:r>
            <a:r>
              <a:rPr lang="en-US" dirty="0" smtClean="0"/>
              <a:t> in EOSC-hub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2033554"/>
            <a:ext cx="1584176" cy="223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Thematic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Common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Data analytics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&amp;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Community-specific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Open Collaboration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Federation Services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AAI, Accounting, Monitoring, Operations, 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Added value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Compute, data, software management, </a:t>
            </a:r>
            <a:r>
              <a:rPr lang="en-US" sz="1200" dirty="0" err="1">
                <a:solidFill>
                  <a:schemeClr val="accent1"/>
                </a:solidFill>
              </a:rPr>
              <a:t>curation</a:t>
            </a:r>
            <a:r>
              <a:rPr lang="en-US" sz="1200" dirty="0">
                <a:solidFill>
                  <a:schemeClr val="accent1"/>
                </a:solidFill>
              </a:rPr>
              <a:t> &amp; preservation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Basic infrastructure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 and storage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2051720" y="2825642"/>
            <a:ext cx="864096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4" name="Oval 13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1B216E"/>
                </a:solidFill>
              </a:rPr>
              <a:t>Competence</a:t>
            </a:r>
            <a:br>
              <a:rPr lang="en-US" sz="1400" dirty="0">
                <a:solidFill>
                  <a:srgbClr val="1B216E"/>
                </a:solidFill>
              </a:rPr>
            </a:br>
            <a:r>
              <a:rPr lang="en-US" sz="1400" dirty="0" err="1">
                <a:solidFill>
                  <a:srgbClr val="1B216E"/>
                </a:solidFill>
              </a:rPr>
              <a:t>Centres</a:t>
            </a:r>
            <a:endParaRPr lang="en-US" sz="1400" dirty="0">
              <a:solidFill>
                <a:srgbClr val="1B216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4" idx="0"/>
            <a:endCxn id="6" idx="2"/>
          </p:cNvCxnSpPr>
          <p:nvPr/>
        </p:nvCxnSpPr>
        <p:spPr>
          <a:xfrm flipV="1">
            <a:off x="1403648" y="4265802"/>
            <a:ext cx="0" cy="89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6145" y="5448126"/>
            <a:ext cx="2787943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WHO: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Research community experts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providers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Technology </a:t>
            </a:r>
            <a:r>
              <a:rPr lang="en-US" sz="1600" dirty="0">
                <a:solidFill>
                  <a:srgbClr val="1F497D"/>
                </a:solidFill>
              </a:rPr>
              <a:t>providers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4639" y="5417929"/>
            <a:ext cx="3813865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WHAT: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Run proof-of-concepts and pilots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co-creation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Bring new services into </a:t>
            </a:r>
            <a:r>
              <a:rPr lang="en-US" sz="1600" dirty="0" smtClean="0">
                <a:solidFill>
                  <a:srgbClr val="1F497D"/>
                </a:solidFill>
              </a:rPr>
              <a:t>EOSC-hub (WP13)</a:t>
            </a:r>
            <a:endParaRPr lang="en-US" sz="1600" dirty="0">
              <a:solidFill>
                <a:srgbClr val="1F497D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Dissemination and </a:t>
            </a:r>
            <a:r>
              <a:rPr lang="en-US" sz="1600" dirty="0" smtClean="0">
                <a:solidFill>
                  <a:srgbClr val="1F497D"/>
                </a:solidFill>
              </a:rPr>
              <a:t>training (WP11)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7" y="5085184"/>
            <a:ext cx="2176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Competence </a:t>
            </a:r>
            <a:r>
              <a:rPr lang="en-US" b="1" dirty="0" err="1" smtClean="0">
                <a:solidFill>
                  <a:srgbClr val="1F497D"/>
                </a:solidFill>
              </a:rPr>
              <a:t>Centres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800" y="1052736"/>
            <a:ext cx="7361886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b="1" dirty="0" smtClean="0"/>
              <a:t>EOSC</a:t>
            </a:r>
            <a:r>
              <a:rPr lang="en-US" b="1" dirty="0"/>
              <a:t> </a:t>
            </a:r>
            <a:r>
              <a:rPr lang="en-US" b="1" dirty="0" smtClean="0"/>
              <a:t>hub:</a:t>
            </a:r>
            <a:r>
              <a:rPr lang="en-US" b="1" dirty="0"/>
              <a:t> </a:t>
            </a:r>
            <a:r>
              <a:rPr lang="en-US" dirty="0" smtClean="0"/>
              <a:t>A </a:t>
            </a:r>
            <a:r>
              <a:rPr lang="en-US" dirty="0"/>
              <a:t>federated integration and management system for </a:t>
            </a:r>
            <a:r>
              <a:rPr lang="en-US" dirty="0" smtClean="0"/>
              <a:t>EOSC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catalogue: </a:t>
            </a:r>
            <a:r>
              <a:rPr lang="en-US" dirty="0">
                <a:hlinkClick r:id="rId2"/>
              </a:rPr>
              <a:t>https://wiki.eosc-hub.eu/display/EOSC/Service+</a:t>
            </a:r>
            <a:r>
              <a:rPr lang="en-US" dirty="0" smtClean="0">
                <a:hlinkClick r:id="rId2"/>
              </a:rPr>
              <a:t>catalogue</a:t>
            </a:r>
            <a:r>
              <a:rPr lang="en-US" dirty="0" smtClean="0"/>
              <a:t> </a:t>
            </a:r>
          </a:p>
          <a:p>
            <a:pPr algn="ctr"/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5616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1560" y="5805265"/>
            <a:ext cx="158817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WP8, WP11, WP13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11667" y="4581128"/>
            <a:ext cx="314701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WP10: Tech. support, Service roadmaps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WP11: Training</a:t>
            </a:r>
          </a:p>
        </p:txBody>
      </p:sp>
    </p:spTree>
    <p:extLst>
      <p:ext uri="{BB962C8B-B14F-4D97-AF65-F5344CB8AC3E}">
        <p14:creationId xmlns:p14="http://schemas.microsoft.com/office/powerpoint/2010/main" val="20445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2" grpId="0"/>
      <p:bldP spid="23" grpId="0"/>
      <p:bldP spid="24" grpId="0"/>
      <p:bldP spid="26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WP8 kickoff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sessions </a:t>
            </a:r>
            <a:r>
              <a:rPr lang="en-US" dirty="0"/>
              <a:t>on Wednesday: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://indico.egi.eu/indico/event/3548/contribution/</a:t>
            </a:r>
            <a:r>
              <a:rPr lang="en-US" dirty="0" smtClean="0">
                <a:hlinkClick r:id="rId2"/>
              </a:rPr>
              <a:t>21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 minutes stand-up talks by each CC based on template</a:t>
            </a:r>
          </a:p>
          <a:p>
            <a:pPr lvl="2"/>
            <a:r>
              <a:rPr lang="en-US" sz="1800" dirty="0"/>
              <a:t>Community background and maturity</a:t>
            </a:r>
          </a:p>
          <a:p>
            <a:pPr lvl="2"/>
            <a:r>
              <a:rPr lang="en-US" sz="1800" dirty="0"/>
              <a:t>What you want to setup/test/demonstrate in the CC</a:t>
            </a:r>
          </a:p>
          <a:p>
            <a:pPr lvl="2"/>
            <a:r>
              <a:rPr lang="en-US" sz="1800" dirty="0"/>
              <a:t>CC members, their roles, effort (table)  +  External partnerships</a:t>
            </a:r>
          </a:p>
          <a:p>
            <a:pPr lvl="2"/>
            <a:r>
              <a:rPr lang="en-US" sz="1800" dirty="0"/>
              <a:t>Required Common services (WP6) with capacity; Required federation tools (WP5)</a:t>
            </a:r>
          </a:p>
          <a:p>
            <a:pPr lvl="2"/>
            <a:r>
              <a:rPr lang="en-US" sz="1800" dirty="0"/>
              <a:t>Expected CC outputs with milestones for at least the first 12 months</a:t>
            </a:r>
          </a:p>
          <a:p>
            <a:pPr lvl="2"/>
            <a:r>
              <a:rPr lang="en-US" sz="1800" dirty="0"/>
              <a:t>Open questions (e.g. technological)  input for WP11 training, WP10 technical support, WP12 Business models and procurement, </a:t>
            </a:r>
            <a:r>
              <a:rPr lang="en-US" sz="1800" dirty="0" smtClean="0"/>
              <a:t>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362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4984" y="6304237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648" y="63042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80920" cy="576064"/>
          </a:xfrm>
        </p:spPr>
        <p:txBody>
          <a:bodyPr/>
          <a:lstStyle/>
          <a:p>
            <a:r>
              <a:rPr lang="en-US" dirty="0" smtClean="0"/>
              <a:t>WP8 technology heat map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2868005"/>
              </p:ext>
            </p:extLst>
          </p:nvPr>
        </p:nvGraphicFramePr>
        <p:xfrm>
          <a:off x="179512" y="549736"/>
          <a:ext cx="8856984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20"/>
                <a:gridCol w="961283"/>
                <a:gridCol w="961283"/>
                <a:gridCol w="961283"/>
                <a:gridCol w="961283"/>
                <a:gridCol w="961283"/>
                <a:gridCol w="961283"/>
                <a:gridCol w="961283"/>
                <a:gridCol w="961283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ELIXIR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EISCAT_3D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ORFEUS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LOFAR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ICOS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DMCC+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Jupyter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Possibly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Containers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</a:t>
                      </a:r>
                      <a:r>
                        <a:rPr lang="en-US" sz="1200" baseline="0" dirty="0" smtClean="0"/>
                        <a:t> HTC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WRF </a:t>
                      </a:r>
                      <a:r>
                        <a:rPr lang="en-US" sz="1200" baseline="0" dirty="0" err="1" smtClean="0"/>
                        <a:t>simul</a:t>
                      </a:r>
                      <a:r>
                        <a:rPr lang="en-US" sz="1200" baseline="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Big-data staging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In-house 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Nearline</a:t>
                      </a:r>
                      <a:r>
                        <a:rPr lang="en-US" sz="900" dirty="0" smtClean="0"/>
                        <a:t>-Online</a:t>
                      </a:r>
                    </a:p>
                    <a:p>
                      <a:r>
                        <a:rPr lang="en-US" sz="900" dirty="0" smtClean="0"/>
                        <a:t>Between sites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Solved</a:t>
                      </a:r>
                      <a:r>
                        <a:rPr lang="en-US" sz="1100" baseline="0" dirty="0" smtClean="0"/>
                        <a:t> (DTN, RUCIO, EOS and </a:t>
                      </a:r>
                      <a:r>
                        <a:rPr lang="en-US" sz="1100" baseline="0" dirty="0" err="1" smtClean="0"/>
                        <a:t>Ceph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PIDs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Provenance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Reporting</a:t>
                      </a:r>
                      <a:r>
                        <a:rPr lang="en-US" sz="1200" baseline="0" dirty="0" smtClean="0"/>
                        <a:t> tool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Possibly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Embargo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Sensitive data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Also application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Monitor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AAI &amp; Data</a:t>
                      </a:r>
                      <a:r>
                        <a:rPr lang="en-US" sz="1200" baseline="0" dirty="0" smtClean="0"/>
                        <a:t> Movement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</a:t>
                      </a:r>
                      <a:r>
                        <a:rPr lang="en-US" sz="1200" baseline="0" dirty="0" smtClean="0"/>
                        <a:t> access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Possibly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 auditing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AAI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 science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MarineID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eduGain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Data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shopping cart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800" dirty="0" smtClean="0"/>
                        <a:t>(UDA</a:t>
                      </a:r>
                      <a:r>
                        <a:rPr lang="en-US" sz="800" baseline="0" dirty="0" smtClean="0"/>
                        <a:t> - </a:t>
                      </a:r>
                      <a:r>
                        <a:rPr lang="en-US" sz="800" dirty="0" smtClean="0"/>
                        <a:t>DIRAC?)</a:t>
                      </a:r>
                    </a:p>
                    <a:p>
                      <a:r>
                        <a:rPr lang="en-US" sz="800" dirty="0" err="1" smtClean="0"/>
                        <a:t>dynafed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Subscription-based user delivery</a:t>
                      </a:r>
                    </a:p>
                    <a:p>
                      <a:r>
                        <a:rPr lang="en-US" sz="1000" dirty="0" err="1" smtClean="0"/>
                        <a:t>NoSQL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 access (B2?)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Preservation;</a:t>
                      </a:r>
                    </a:p>
                    <a:p>
                      <a:r>
                        <a:rPr lang="en-US" sz="1000" dirty="0" err="1" smtClean="0"/>
                        <a:t>Harmonised</a:t>
                      </a:r>
                      <a:r>
                        <a:rPr lang="en-US" sz="1000" dirty="0" smtClean="0"/>
                        <a:t> policies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Discovery; User space; Long-term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User analysis space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Compute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 - 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Container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 (via </a:t>
                      </a:r>
                      <a:r>
                        <a:rPr lang="en-US" sz="1200" dirty="0" err="1" smtClean="0"/>
                        <a:t>Jupyter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Release man.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HTC user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Container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HTC </a:t>
                      </a:r>
                      <a:r>
                        <a:rPr lang="en-US" sz="1200" dirty="0" smtClean="0">
                          <a:sym typeface="Wingdings"/>
                        </a:rPr>
                        <a:t> Cloud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Workflows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CWL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Publication (</a:t>
                      </a:r>
                      <a:r>
                        <a:rPr lang="en-US" sz="1200" b="1" dirty="0" err="1" smtClean="0"/>
                        <a:t>OpenAIRE</a:t>
                      </a:r>
                      <a:r>
                        <a:rPr lang="en-US" sz="1200" b="1" dirty="0" smtClean="0"/>
                        <a:t>?)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results, notebooks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Possibly?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7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80920" cy="576064"/>
          </a:xfrm>
        </p:spPr>
        <p:txBody>
          <a:bodyPr/>
          <a:lstStyle/>
          <a:p>
            <a:r>
              <a:rPr lang="en-US" dirty="0" smtClean="0"/>
              <a:t>Priorities for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6512" y="476672"/>
            <a:ext cx="9180512" cy="4608512"/>
          </a:xfrm>
        </p:spPr>
        <p:txBody>
          <a:bodyPr/>
          <a:lstStyle/>
          <a:p>
            <a:pPr marL="457199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Top priority (baseline technology assessment)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Webinars by month 3?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Webinar 0: The EOSC-hub service portfolio</a:t>
            </a:r>
          </a:p>
          <a:p>
            <a:pPr lvl="1"/>
            <a:r>
              <a:rPr lang="en-US" sz="2000" dirty="0" smtClean="0"/>
              <a:t>AAI : Which service to choose? (Comparative) How to integrate with external AAIs?</a:t>
            </a:r>
          </a:p>
          <a:p>
            <a:pPr lvl="1"/>
            <a:r>
              <a:rPr lang="en-US" sz="2000" dirty="0" smtClean="0"/>
              <a:t>Compute: Cloud vs. HTC vs. Containers; Role of </a:t>
            </a:r>
            <a:r>
              <a:rPr lang="en-US" sz="2000" dirty="0" err="1" smtClean="0"/>
              <a:t>AppDB</a:t>
            </a:r>
            <a:r>
              <a:rPr lang="en-US" sz="2000" dirty="0" smtClean="0"/>
              <a:t> VM Catalogue</a:t>
            </a:r>
          </a:p>
          <a:p>
            <a:pPr lvl="2"/>
            <a:r>
              <a:rPr lang="en-US" sz="1600" dirty="0" smtClean="0"/>
              <a:t>Container compute is a common and new area to me</a:t>
            </a:r>
          </a:p>
          <a:p>
            <a:pPr lvl="1"/>
            <a:r>
              <a:rPr lang="en-US" sz="2000" dirty="0" smtClean="0"/>
              <a:t>Storage: What are the options? (both WP5&amp;CCs) </a:t>
            </a:r>
          </a:p>
          <a:p>
            <a:pPr lvl="1"/>
            <a:r>
              <a:rPr lang="en-US" sz="2000" dirty="0" smtClean="0"/>
              <a:t>Transfer: What are the options? </a:t>
            </a:r>
            <a:r>
              <a:rPr lang="en-US" sz="2000" dirty="0"/>
              <a:t>(both WP5&amp;CCs</a:t>
            </a:r>
            <a:r>
              <a:rPr lang="en-US" sz="2000" dirty="0" smtClean="0"/>
              <a:t>) Integration into workflows?</a:t>
            </a:r>
          </a:p>
          <a:p>
            <a:pPr lvl="1"/>
            <a:r>
              <a:rPr lang="en-US" sz="2000" dirty="0" err="1" smtClean="0"/>
              <a:t>Jupyter</a:t>
            </a:r>
            <a:r>
              <a:rPr lang="en-US" sz="2000" dirty="0" smtClean="0"/>
              <a:t>: What exists already? </a:t>
            </a:r>
            <a:r>
              <a:rPr lang="en-US" sz="2000" dirty="0" smtClean="0">
                <a:sym typeface="Wingdings"/>
              </a:rPr>
              <a:t> Establish an interest group?</a:t>
            </a:r>
            <a:endParaRPr lang="en-US" sz="2000" dirty="0" smtClean="0"/>
          </a:p>
          <a:p>
            <a:pPr marL="457199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Second priority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Webinars between month 4-6?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Compute orchestration</a:t>
            </a:r>
          </a:p>
          <a:p>
            <a:pPr lvl="1"/>
            <a:r>
              <a:rPr lang="en-US" sz="2000" dirty="0"/>
              <a:t>Sensitive data</a:t>
            </a:r>
          </a:p>
          <a:p>
            <a:pPr lvl="1"/>
            <a:r>
              <a:rPr lang="en-US" sz="2000" dirty="0" smtClean="0"/>
              <a:t>PIDs</a:t>
            </a:r>
          </a:p>
          <a:p>
            <a:pPr marL="457199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After the initial phase: </a:t>
            </a:r>
          </a:p>
          <a:p>
            <a:pPr marL="457199" lvl="1" indent="0">
              <a:buNone/>
            </a:pPr>
            <a:r>
              <a:rPr lang="en-US" sz="2000" dirty="0" smtClean="0"/>
              <a:t>An overarching topic could be “Reproducibility of science”:</a:t>
            </a:r>
          </a:p>
          <a:p>
            <a:pPr marL="914399" lvl="2" indent="0">
              <a:buNone/>
            </a:pPr>
            <a:r>
              <a:rPr lang="en-US" sz="1800" dirty="0" smtClean="0"/>
              <a:t>PIDs, Containers, DMP, SMP, Provenance, Publishing data and apps </a:t>
            </a:r>
            <a:r>
              <a:rPr lang="en-US" sz="1200" dirty="0" smtClean="0"/>
              <a:t>(</a:t>
            </a:r>
            <a:r>
              <a:rPr lang="en-US" sz="1200" dirty="0" err="1" smtClean="0"/>
              <a:t>OpenAIRE</a:t>
            </a:r>
            <a:r>
              <a:rPr lang="en-US" sz="1200" dirty="0"/>
              <a:t>?</a:t>
            </a:r>
            <a:r>
              <a:rPr lang="en-US" sz="1200" dirty="0" smtClean="0"/>
              <a:t>)</a:t>
            </a:r>
            <a:endParaRPr lang="en-US" sz="1800" dirty="0" smtClean="0"/>
          </a:p>
          <a:p>
            <a:pPr marL="914399" lvl="2" indent="0">
              <a:buNone/>
            </a:pPr>
            <a:r>
              <a:rPr lang="en-US" sz="1800" dirty="0" smtClean="0">
                <a:sym typeface="Wingdings"/>
              </a:rPr>
              <a:t> Can we demonstrate successful setups from different fields of science?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6748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by the CCs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start around month 18</a:t>
            </a:r>
          </a:p>
          <a:p>
            <a:pPr lvl="1"/>
            <a:r>
              <a:rPr lang="en-US" dirty="0" smtClean="0"/>
              <a:t>first two Thematic Service by Marine and EISCAT_3D</a:t>
            </a:r>
          </a:p>
          <a:p>
            <a:r>
              <a:rPr lang="en-US" dirty="0" smtClean="0"/>
              <a:t>We will need from WP11</a:t>
            </a:r>
          </a:p>
          <a:p>
            <a:pPr lvl="1"/>
            <a:r>
              <a:rPr lang="en-US" dirty="0" smtClean="0"/>
              <a:t>Templates, ‘best practices’</a:t>
            </a:r>
          </a:p>
          <a:p>
            <a:pPr lvl="1"/>
            <a:r>
              <a:rPr lang="en-US" dirty="0" smtClean="0"/>
              <a:t>Logistical support (</a:t>
            </a:r>
            <a:r>
              <a:rPr lang="en-US" dirty="0" err="1" smtClean="0"/>
              <a:t>Indico</a:t>
            </a:r>
            <a:r>
              <a:rPr lang="en-US" dirty="0" smtClean="0"/>
              <a:t>, Confluence?, </a:t>
            </a:r>
            <a:r>
              <a:rPr lang="en-US" smtClean="0"/>
              <a:t>MArketing)</a:t>
            </a:r>
            <a:endParaRPr lang="en-US" dirty="0" smtClean="0"/>
          </a:p>
          <a:p>
            <a:pPr lvl="1"/>
            <a:r>
              <a:rPr lang="en-US" dirty="0" smtClean="0"/>
              <a:t>Maybe infrastructure (cloud, storage)</a:t>
            </a:r>
          </a:p>
          <a:p>
            <a:pPr lvl="2"/>
            <a:r>
              <a:rPr lang="en-US" dirty="0" smtClean="0"/>
              <a:t>CCs mostly will use their live services for training</a:t>
            </a:r>
          </a:p>
          <a:p>
            <a:pPr lvl="1"/>
            <a:r>
              <a:rPr lang="en-US" dirty="0" smtClean="0"/>
              <a:t>More will come as we progress with work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6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WP10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608512"/>
          </a:xfrm>
        </p:spPr>
        <p:txBody>
          <a:bodyPr/>
          <a:lstStyle/>
          <a:p>
            <a:r>
              <a:rPr lang="en-US" dirty="0" smtClean="0"/>
              <a:t>Channels to request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(To </a:t>
            </a:r>
            <a:r>
              <a:rPr lang="en-US" dirty="0" smtClean="0"/>
              <a:t>use existing capabilities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Experts contact DB?</a:t>
            </a:r>
          </a:p>
          <a:p>
            <a:pPr lvl="1"/>
            <a:r>
              <a:rPr lang="en-US" dirty="0" smtClean="0"/>
              <a:t>Helpdesk(s)?</a:t>
            </a:r>
            <a:endParaRPr lang="en-US" dirty="0" smtClean="0"/>
          </a:p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(Asking </a:t>
            </a:r>
            <a:r>
              <a:rPr lang="en-US" dirty="0" smtClean="0"/>
              <a:t>new capabilities)</a:t>
            </a:r>
          </a:p>
          <a:p>
            <a:pPr lvl="1"/>
            <a:r>
              <a:rPr lang="en-US" dirty="0" smtClean="0"/>
              <a:t>DB to </a:t>
            </a:r>
            <a:r>
              <a:rPr lang="en-US" dirty="0" err="1" smtClean="0"/>
              <a:t>capture&amp;structure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User stories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Use cases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Requirements</a:t>
            </a:r>
            <a:endParaRPr lang="en-US" dirty="0" smtClean="0"/>
          </a:p>
          <a:p>
            <a:pPr lvl="1"/>
            <a:r>
              <a:rPr lang="en-US" dirty="0" smtClean="0"/>
              <a:t>Process </a:t>
            </a:r>
            <a:r>
              <a:rPr lang="en-US" dirty="0" smtClean="0"/>
              <a:t>for analysis</a:t>
            </a:r>
            <a:endParaRPr lang="en-US" dirty="0"/>
          </a:p>
          <a:p>
            <a:pPr lvl="1"/>
            <a:r>
              <a:rPr lang="en-US" dirty="0" smtClean="0"/>
              <a:t>Transparency </a:t>
            </a:r>
            <a:r>
              <a:rPr lang="en-US" dirty="0" smtClean="0"/>
              <a:t>in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Fast turn-over from developers (accepted/</a:t>
            </a:r>
            <a:r>
              <a:rPr lang="en-US" dirty="0" err="1" smtClean="0"/>
              <a:t>roadmapped</a:t>
            </a:r>
            <a:r>
              <a:rPr lang="en-US" dirty="0" smtClean="0"/>
              <a:t>/rejected)</a:t>
            </a:r>
          </a:p>
          <a:p>
            <a:pPr lvl="1"/>
            <a:r>
              <a:rPr lang="en-US" dirty="0" smtClean="0"/>
              <a:t>Confluence with </a:t>
            </a:r>
            <a:r>
              <a:rPr lang="en-US" dirty="0" err="1" smtClean="0"/>
              <a:t>Jira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5289369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13962</TotalTime>
  <Words>680</Words>
  <Application>Microsoft Macintosh PowerPoint</Application>
  <PresentationFormat>On-screen Show (4:3)</PresentationFormat>
  <Paragraphs>186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Presentation1</vt:lpstr>
      <vt:lpstr>EGI Engage powerpoint presentation v3.2</vt:lpstr>
      <vt:lpstr>EGI Powerpoint Presentation (body)</vt:lpstr>
      <vt:lpstr>EGI Powerpoint Presentation (closing)</vt:lpstr>
      <vt:lpstr>Master</vt:lpstr>
      <vt:lpstr>Input from WP8 to WP10 and WP11</vt:lpstr>
      <vt:lpstr>Competence Centres in EOSC-hub</vt:lpstr>
      <vt:lpstr>WP8 kickoff</vt:lpstr>
      <vt:lpstr>WP8 technology heat map</vt:lpstr>
      <vt:lpstr>Priorities for Training</vt:lpstr>
      <vt:lpstr>Training by the CCs </vt:lpstr>
      <vt:lpstr>WP10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Gergely Sipos</cp:lastModifiedBy>
  <cp:revision>302</cp:revision>
  <dcterms:created xsi:type="dcterms:W3CDTF">2017-10-02T12:41:48Z</dcterms:created>
  <dcterms:modified xsi:type="dcterms:W3CDTF">2018-01-11T13:10:26Z</dcterms:modified>
</cp:coreProperties>
</file>