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261" r:id="rId2"/>
    <p:sldId id="373" r:id="rId3"/>
    <p:sldId id="365" r:id="rId4"/>
    <p:sldId id="354" r:id="rId5"/>
    <p:sldId id="307" r:id="rId6"/>
    <p:sldId id="359" r:id="rId7"/>
    <p:sldId id="374" r:id="rId8"/>
    <p:sldId id="360" r:id="rId9"/>
    <p:sldId id="375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75" autoAdjust="0"/>
    <p:restoredTop sz="50000" autoAdjust="0"/>
  </p:normalViewPr>
  <p:slideViewPr>
    <p:cSldViewPr>
      <p:cViewPr varScale="1">
        <p:scale>
          <a:sx n="96" d="100"/>
          <a:sy n="96" d="100"/>
        </p:scale>
        <p:origin x="1816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Sub-</a:t>
            </a:r>
            <a:r>
              <a:rPr lang="it-IT" dirty="0" err="1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 smtClean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text</a:t>
            </a:r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here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2153563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EOSC-hub</a:t>
            </a:r>
            <a:br>
              <a:rPr lang="en-GB" sz="4000" dirty="0" smtClean="0"/>
            </a:br>
            <a:r>
              <a:rPr lang="en-US" sz="3100" b="0" dirty="0" smtClean="0"/>
              <a:t>WP9: Joint Digital Innovation Hub</a:t>
            </a:r>
            <a:endParaRPr lang="en-GB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EOSC-hub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Kick-off, 9-12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Jan 2018, Amsterdam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  <a:p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>
          <a:xfrm>
            <a:off x="1835696" y="3645024"/>
            <a:ext cx="7056785" cy="864096"/>
          </a:xfrm>
        </p:spPr>
        <p:txBody>
          <a:bodyPr/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Sy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Holsinger</a:t>
            </a:r>
            <a:r>
              <a:rPr lang="en-US" sz="2000" dirty="0" smtClean="0">
                <a:solidFill>
                  <a:schemeClr val="bg1"/>
                </a:solidFill>
              </a:rPr>
              <a:t>, EGI Foundation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Senior Strategy and Policy Officer - WP9 Manager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EOSC-hub Kick-off Meeting,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9-12 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Jan 2018, </a:t>
            </a:r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Amsterdam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23528" y="2253824"/>
            <a:ext cx="4877001" cy="138335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en-GB" smtClean="0"/>
              <a:t>Thanks!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3199307" y="2013608"/>
            <a:ext cx="5025558" cy="480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sy.holsinger@egi.eu</a:t>
            </a:r>
            <a:endParaRPr lang="en-GB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559" y="2564904"/>
            <a:ext cx="456934" cy="308091"/>
          </a:xfrm>
          <a:prstGeom prst="rect">
            <a:avLst/>
          </a:prstGeom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3347864" y="2492896"/>
            <a:ext cx="5025558" cy="439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@</a:t>
            </a:r>
            <a:r>
              <a:rPr lang="en-GB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syholsinger</a:t>
            </a:r>
            <a:endParaRPr lang="en-GB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packages</a:t>
            </a:r>
            <a:endParaRPr lang="en-US" dirty="0"/>
          </a:p>
        </p:txBody>
      </p:sp>
      <p:pic>
        <p:nvPicPr>
          <p:cNvPr id="6" name="Picture 5" descr="Screen Shot 2018-01-09 at 08.0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412776"/>
            <a:ext cx="8763000" cy="48133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876256" y="4077072"/>
            <a:ext cx="2077244" cy="1080120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WP9 Objectives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9 Jan 2018, Amsterdam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11560" y="1567333"/>
            <a:ext cx="8229600" cy="4525963"/>
          </a:xfrm>
        </p:spPr>
        <p:txBody>
          <a:bodyPr/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Create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partnerships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SMEs/industry, innovation clusters, accelerators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investors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that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stimulate innovation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(new products,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services).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
Provide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access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funding/grants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and increase visibility.
Facilitate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access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e-Infrastructure resources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support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pilots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, prototyping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scaling-up, design, performance verification, testing, demonstration, etc.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Offer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business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oriented </a:t>
            </a:r>
            <a:r>
              <a:rPr lang="en-US" sz="2000" b="1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coaching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“accelerate”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market uptake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exploitation results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 of pilots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Competence Centers.
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Connect with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the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Pan-European network of DIHs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selected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regionals.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
Share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best practices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and competencies to expand the knowledge/human capital between the public and private sector.
Develop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long-term business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relationships </a:t>
            </a:r>
            <a:r>
              <a:rPr lang="en-US" sz="2000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outside of/beyond the project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4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4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60840" cy="576064"/>
          </a:xfrm>
        </p:spPr>
        <p:txBody>
          <a:bodyPr/>
          <a:lstStyle/>
          <a:p>
            <a:r>
              <a:rPr lang="en-US" dirty="0"/>
              <a:t>EOSC-hub Joint DIH (WP9): </a:t>
            </a:r>
            <a:r>
              <a:rPr lang="en-US" dirty="0" smtClean="0"/>
              <a:t>Tasks/Activities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" y="1765182"/>
          <a:ext cx="8363272" cy="39069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28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3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709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629"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WP9 </a:t>
                      </a:r>
                      <a:r>
                        <a:rPr lang="en-US" sz="1600" b="1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Joint </a:t>
                      </a: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Digital Innovation Hub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49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T9.1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Joint DIH ecosystem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(Lead:</a:t>
                      </a:r>
                      <a:r>
                        <a:rPr lang="en-US" sz="1400" b="0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EGI Foundation)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Establishing and evolving</a:t>
                      </a:r>
                      <a:r>
                        <a:rPr lang="en-GB" sz="1600" u="none" strike="noStrike" kern="1200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of the DIH</a:t>
                      </a:r>
                      <a:endParaRPr lang="en-GB" sz="1600" u="none" strike="noStrike" kern="12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Collaborating with other DIHs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Managing the DIH platform/tool</a:t>
                      </a:r>
                    </a:p>
                    <a:p>
                      <a:pPr marL="285750" indent="-28575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GB" sz="1600" u="none" strike="noStrike" kern="12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031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T9.2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Business Pilots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baseline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(Lead: PSNC)</a:t>
                      </a: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Coordinating</a:t>
                      </a:r>
                      <a:r>
                        <a:rPr lang="en-GB" sz="1600" u="none" strike="noStrike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pilots (6 initially</a:t>
                      </a:r>
                      <a:r>
                        <a:rPr lang="en-GB" sz="1600" u="none" strike="noStrike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selected in open cal</a:t>
                      </a: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l)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Ensuring access to services and tech support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Assessing and validating results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Identifying</a:t>
                      </a:r>
                      <a:r>
                        <a:rPr lang="en-GB" sz="1600" u="none" strike="noStrike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additional experiments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GB" sz="16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3205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6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T9.3</a:t>
                      </a:r>
                      <a:endParaRPr lang="nb-NO" sz="16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Commercialization</a:t>
                      </a:r>
                      <a:r>
                        <a:rPr lang="en-US" sz="1600" b="1" u="none" strike="noStrike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Support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u="none" strike="noStrike" baseline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(Lead: F6S)</a:t>
                      </a:r>
                      <a:endParaRPr lang="en-US" sz="1400" b="0" i="1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Identifying business opportunities from the pilots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Supporting</a:t>
                      </a:r>
                      <a:r>
                        <a:rPr lang="en-GB" sz="1600" u="none" strike="noStrike" kern="1200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technology transfer process models</a:t>
                      </a:r>
                    </a:p>
                    <a:p>
                      <a:pPr marL="285750" indent="-28575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GB" sz="1600" u="none" strike="noStrike" kern="120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Mentoring program towards pilots</a:t>
                      </a:r>
                      <a:r>
                        <a:rPr lang="en-GB" sz="1600" u="none" strike="noStrike" kern="1200" baseline="0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and competence centres</a:t>
                      </a:r>
                      <a:endParaRPr lang="en-GB" sz="1600" u="none" strike="noStrike" kern="1200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GB" sz="1600" u="none" strike="noStrike" noProof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Defining pre-commercial agreements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GB" sz="1600" u="none" strike="noStrike" noProof="0" dirty="0" smtClean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31170" marR="31170" marT="31170" marB="311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1 Dec 2017, Brussels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5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and Milestones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9 Jan 2018, Amsterdam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79140"/>
              </p:ext>
            </p:extLst>
          </p:nvPr>
        </p:nvGraphicFramePr>
        <p:xfrm>
          <a:off x="179512" y="1412776"/>
          <a:ext cx="8784976" cy="237626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72408"/>
                <a:gridCol w="936104"/>
                <a:gridCol w="1368152"/>
                <a:gridCol w="1008112"/>
                <a:gridCol w="648072"/>
                <a:gridCol w="1152128"/>
              </a:tblGrid>
              <a:tr h="380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Deliverable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Lead Beneficiary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Author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Due Date (month)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Type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Dissemination Level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</a:tr>
              <a:tr h="339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D9.1 Initial Business Pilots Overview &amp; Work Plans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PSNC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Marcin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Plociennik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mr-IN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M03</a:t>
                      </a:r>
                      <a:endParaRPr lang="en-US" sz="14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March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mr-IN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mr-IN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Report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89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D9.2 Joint Digital Innovation Hub Intro and Strategy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EGI.eu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Sy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Holsinger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M06 </a:t>
                      </a:r>
                      <a:endParaRPr lang="is-IS" sz="14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t"/>
                      <a:r>
                        <a:rPr lang="is-I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June</a:t>
                      </a:r>
                      <a:r>
                        <a:rPr lang="is-IS" sz="14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s-I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</a:t>
                      </a:r>
                      <a:endParaRPr lang="is-I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Report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D9.3 Business Pilots Results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PSNC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Marcin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Plociennik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mr-IN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M21</a:t>
                      </a:r>
                      <a:endParaRPr lang="en-US" sz="14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Sept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mr-IN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</a:t>
                      </a:r>
                      <a:endParaRPr lang="mr-IN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Report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550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D9.4 Joint Digital Innovation Hub Final Results and Sustainability Plan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EGI.eu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Sy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Holsinger</a:t>
                      </a:r>
                      <a:endParaRPr lang="en-US" sz="14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M36</a:t>
                      </a:r>
                    </a:p>
                    <a:p>
                      <a:pPr algn="l" fontAlgn="t"/>
                      <a:r>
                        <a:rPr lang="is-I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Dec</a:t>
                      </a:r>
                      <a:r>
                        <a:rPr lang="is-IS" sz="14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is-I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</a:t>
                      </a:r>
                      <a:endParaRPr lang="is-I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Report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13325"/>
              </p:ext>
            </p:extLst>
          </p:nvPr>
        </p:nvGraphicFramePr>
        <p:xfrm>
          <a:off x="191344" y="4293096"/>
          <a:ext cx="8773144" cy="9212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60576"/>
                <a:gridCol w="936104"/>
                <a:gridCol w="1368152"/>
                <a:gridCol w="1008112"/>
                <a:gridCol w="1800200"/>
              </a:tblGrid>
              <a:tr h="380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Milestone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Lead Beneficiary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Author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Due Date (month)</a:t>
                      </a: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Means of verification 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</a:tr>
              <a:tr h="339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MS37</a:t>
                      </a:r>
                      <a:r>
                        <a:rPr lang="en-US" sz="1400" u="none" strike="noStrike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Business Pilot Success Stories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EGI.eu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Sy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Holsinger</a:t>
                      </a:r>
                      <a:endParaRPr lang="en-US" sz="14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l" fontAlgn="t"/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Marcin </a:t>
                      </a:r>
                      <a:r>
                        <a:rPr lang="en-US" sz="140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Plociennik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en-US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mr-IN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</a:t>
                      </a:r>
                    </a:p>
                    <a:p>
                      <a:pPr algn="l" fontAlgn="t"/>
                      <a:r>
                        <a:rPr lang="en-US" sz="14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Dec </a:t>
                      </a:r>
                      <a:r>
                        <a:rPr lang="mr-IN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  <a:endParaRPr lang="mr-IN" sz="14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en-US" sz="1400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Published</a:t>
                      </a:r>
                      <a:r>
                        <a:rPr lang="en-US" sz="1400" kern="12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Online</a:t>
                      </a:r>
                      <a:endParaRPr lang="en-US" sz="1400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0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6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and Deliverable Timelines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9 Jan 2018, Amsterdam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1970" y="1412776"/>
            <a:ext cx="8232478" cy="4615385"/>
            <a:chOff x="371970" y="2197991"/>
            <a:chExt cx="8232478" cy="4615385"/>
          </a:xfrm>
        </p:grpSpPr>
        <p:grpSp>
          <p:nvGrpSpPr>
            <p:cNvPr id="8" name="Group 7"/>
            <p:cNvGrpSpPr/>
            <p:nvPr/>
          </p:nvGrpSpPr>
          <p:grpSpPr>
            <a:xfrm>
              <a:off x="371970" y="2197991"/>
              <a:ext cx="8232478" cy="4491233"/>
              <a:chOff x="371970" y="2197991"/>
              <a:chExt cx="8232478" cy="4491233"/>
            </a:xfrm>
          </p:grpSpPr>
          <p:sp>
            <p:nvSpPr>
              <p:cNvPr id="12" name="오각형 6"/>
              <p:cNvSpPr/>
              <p:nvPr/>
            </p:nvSpPr>
            <p:spPr>
              <a:xfrm>
                <a:off x="548552" y="2197991"/>
                <a:ext cx="8055896" cy="2880000"/>
              </a:xfrm>
              <a:prstGeom prst="homePlate">
                <a:avLst>
                  <a:gd name="adj" fmla="val 23542"/>
                </a:avLst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9"/>
              <p:cNvSpPr/>
              <p:nvPr/>
            </p:nvSpPr>
            <p:spPr>
              <a:xfrm>
                <a:off x="620561" y="2268953"/>
                <a:ext cx="1329658" cy="485528"/>
              </a:xfrm>
              <a:custGeom>
                <a:avLst/>
                <a:gdLst>
                  <a:gd name="connsiteX0" fmla="*/ 0 w 1326871"/>
                  <a:gd name="connsiteY0" fmla="*/ 0 h 420290"/>
                  <a:gd name="connsiteX1" fmla="*/ 1326871 w 1326871"/>
                  <a:gd name="connsiteY1" fmla="*/ 0 h 420290"/>
                  <a:gd name="connsiteX2" fmla="*/ 1326871 w 1326871"/>
                  <a:gd name="connsiteY2" fmla="*/ 420290 h 420290"/>
                  <a:gd name="connsiteX3" fmla="*/ 0 w 1326871"/>
                  <a:gd name="connsiteY3" fmla="*/ 420290 h 420290"/>
                  <a:gd name="connsiteX4" fmla="*/ 0 w 1326871"/>
                  <a:gd name="connsiteY4" fmla="*/ 0 h 420290"/>
                  <a:gd name="connsiteX0" fmla="*/ 0 w 1326871"/>
                  <a:gd name="connsiteY0" fmla="*/ 412 h 420702"/>
                  <a:gd name="connsiteX1" fmla="*/ 1124840 w 1326871"/>
                  <a:gd name="connsiteY1" fmla="*/ 0 h 420702"/>
                  <a:gd name="connsiteX2" fmla="*/ 1326871 w 1326871"/>
                  <a:gd name="connsiteY2" fmla="*/ 420702 h 420702"/>
                  <a:gd name="connsiteX3" fmla="*/ 0 w 1326871"/>
                  <a:gd name="connsiteY3" fmla="*/ 420702 h 420702"/>
                  <a:gd name="connsiteX4" fmla="*/ 0 w 1326871"/>
                  <a:gd name="connsiteY4" fmla="*/ 412 h 420702"/>
                  <a:gd name="connsiteX0" fmla="*/ 0 w 1326871"/>
                  <a:gd name="connsiteY0" fmla="*/ 412 h 420702"/>
                  <a:gd name="connsiteX1" fmla="*/ 1119219 w 1326871"/>
                  <a:gd name="connsiteY1" fmla="*/ 0 h 420702"/>
                  <a:gd name="connsiteX2" fmla="*/ 1326871 w 1326871"/>
                  <a:gd name="connsiteY2" fmla="*/ 420702 h 420702"/>
                  <a:gd name="connsiteX3" fmla="*/ 0 w 1326871"/>
                  <a:gd name="connsiteY3" fmla="*/ 420702 h 420702"/>
                  <a:gd name="connsiteX4" fmla="*/ 0 w 1326871"/>
                  <a:gd name="connsiteY4" fmla="*/ 412 h 420702"/>
                  <a:gd name="connsiteX0" fmla="*/ 0 w 1326871"/>
                  <a:gd name="connsiteY0" fmla="*/ 412 h 420702"/>
                  <a:gd name="connsiteX1" fmla="*/ 1119219 w 1326871"/>
                  <a:gd name="connsiteY1" fmla="*/ 0 h 420702"/>
                  <a:gd name="connsiteX2" fmla="*/ 1326871 w 1326871"/>
                  <a:gd name="connsiteY2" fmla="*/ 420702 h 420702"/>
                  <a:gd name="connsiteX3" fmla="*/ 0 w 1326871"/>
                  <a:gd name="connsiteY3" fmla="*/ 420702 h 420702"/>
                  <a:gd name="connsiteX4" fmla="*/ 0 w 1326871"/>
                  <a:gd name="connsiteY4" fmla="*/ 412 h 420702"/>
                  <a:gd name="connsiteX0" fmla="*/ 0 w 1326871"/>
                  <a:gd name="connsiteY0" fmla="*/ 412 h 420702"/>
                  <a:gd name="connsiteX1" fmla="*/ 1096651 w 1326871"/>
                  <a:gd name="connsiteY1" fmla="*/ 0 h 420702"/>
                  <a:gd name="connsiteX2" fmla="*/ 1326871 w 1326871"/>
                  <a:gd name="connsiteY2" fmla="*/ 420702 h 420702"/>
                  <a:gd name="connsiteX3" fmla="*/ 0 w 1326871"/>
                  <a:gd name="connsiteY3" fmla="*/ 420702 h 420702"/>
                  <a:gd name="connsiteX4" fmla="*/ 0 w 1326871"/>
                  <a:gd name="connsiteY4" fmla="*/ 412 h 420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6871" h="420702">
                    <a:moveTo>
                      <a:pt x="0" y="412"/>
                    </a:moveTo>
                    <a:lnTo>
                      <a:pt x="1096651" y="0"/>
                    </a:lnTo>
                    <a:lnTo>
                      <a:pt x="1326871" y="420702"/>
                    </a:lnTo>
                    <a:lnTo>
                      <a:pt x="0" y="420702"/>
                    </a:lnTo>
                    <a:lnTo>
                      <a:pt x="0" y="412"/>
                    </a:lnTo>
                    <a:close/>
                  </a:path>
                </a:pathLst>
              </a:cu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85344" tIns="42672" rIns="126409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평행 사변형 10"/>
              <p:cNvSpPr/>
              <p:nvPr/>
            </p:nvSpPr>
            <p:spPr>
              <a:xfrm rot="10800000" flipV="1">
                <a:off x="1750047" y="2268953"/>
                <a:ext cx="1225063" cy="485052"/>
              </a:xfrm>
              <a:prstGeom prst="parallelogram">
                <a:avLst>
                  <a:gd name="adj" fmla="val 47691"/>
                </a:avLst>
              </a:pr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274153" tIns="42672" rIns="231481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평행 사변형 18"/>
              <p:cNvSpPr/>
              <p:nvPr/>
            </p:nvSpPr>
            <p:spPr>
              <a:xfrm rot="10800000" flipV="1">
                <a:off x="2774937" y="2268953"/>
                <a:ext cx="1225063" cy="485052"/>
              </a:xfrm>
              <a:prstGeom prst="parallelogram">
                <a:avLst>
                  <a:gd name="adj" fmla="val 47691"/>
                </a:avLst>
              </a:pr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274153" tIns="42672" rIns="231481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평행 사변형 19"/>
              <p:cNvSpPr/>
              <p:nvPr/>
            </p:nvSpPr>
            <p:spPr>
              <a:xfrm rot="10800000" flipV="1">
                <a:off x="3799827" y="2268953"/>
                <a:ext cx="1225063" cy="485052"/>
              </a:xfrm>
              <a:prstGeom prst="parallelogram">
                <a:avLst>
                  <a:gd name="adj" fmla="val 47691"/>
                </a:avLst>
              </a:pr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274153" tIns="42672" rIns="231481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평행 사변형 20"/>
              <p:cNvSpPr/>
              <p:nvPr/>
            </p:nvSpPr>
            <p:spPr>
              <a:xfrm rot="10800000" flipV="1">
                <a:off x="4824717" y="2268953"/>
                <a:ext cx="1225063" cy="485052"/>
              </a:xfrm>
              <a:prstGeom prst="parallelogram">
                <a:avLst>
                  <a:gd name="adj" fmla="val 47691"/>
                </a:avLst>
              </a:pr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274153" tIns="42672" rIns="231481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평행 사변형 21"/>
              <p:cNvSpPr/>
              <p:nvPr/>
            </p:nvSpPr>
            <p:spPr>
              <a:xfrm rot="10800000" flipV="1">
                <a:off x="5849607" y="2268953"/>
                <a:ext cx="1225063" cy="485052"/>
              </a:xfrm>
              <a:prstGeom prst="parallelogram">
                <a:avLst>
                  <a:gd name="adj" fmla="val 47691"/>
                </a:avLst>
              </a:pr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274153" tIns="42672" rIns="231481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평행 사변형 22"/>
              <p:cNvSpPr/>
              <p:nvPr/>
            </p:nvSpPr>
            <p:spPr>
              <a:xfrm rot="10800000" flipV="1">
                <a:off x="6874498" y="2268953"/>
                <a:ext cx="1225063" cy="485052"/>
              </a:xfrm>
              <a:prstGeom prst="parallelogram">
                <a:avLst>
                  <a:gd name="adj" fmla="val 47691"/>
                </a:avLst>
              </a:prstGeom>
              <a:solidFill>
                <a:schemeClr val="tx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274153" tIns="42672" rIns="231481" bIns="42672" numCol="1" spcCol="1270" anchor="ctr" anchorCtr="0">
                <a:noAutofit/>
              </a:bodyPr>
              <a:lstStyle/>
              <a:p>
                <a:pPr lvl="0" algn="ctr" defTabSz="7112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1600" kern="1200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직선 연결선 26"/>
              <p:cNvCxnSpPr/>
              <p:nvPr/>
            </p:nvCxnSpPr>
            <p:spPr>
              <a:xfrm rot="5400000">
                <a:off x="800581" y="3906609"/>
                <a:ext cx="2304256" cy="0"/>
              </a:xfrm>
              <a:prstGeom prst="line">
                <a:avLst/>
              </a:prstGeom>
              <a:ln w="9525">
                <a:solidFill>
                  <a:schemeClr val="tx1">
                    <a:alpha val="3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8"/>
              <p:cNvCxnSpPr/>
              <p:nvPr/>
            </p:nvCxnSpPr>
            <p:spPr>
              <a:xfrm rot="5400000">
                <a:off x="1826469" y="3906609"/>
                <a:ext cx="2304256" cy="0"/>
              </a:xfrm>
              <a:prstGeom prst="line">
                <a:avLst/>
              </a:prstGeom>
              <a:ln w="9525">
                <a:solidFill>
                  <a:schemeClr val="tx1">
                    <a:alpha val="3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9"/>
              <p:cNvCxnSpPr/>
              <p:nvPr/>
            </p:nvCxnSpPr>
            <p:spPr>
              <a:xfrm rot="5400000">
                <a:off x="2852357" y="3906609"/>
                <a:ext cx="2304256" cy="0"/>
              </a:xfrm>
              <a:prstGeom prst="line">
                <a:avLst/>
              </a:prstGeom>
              <a:ln w="9525">
                <a:solidFill>
                  <a:schemeClr val="tx1">
                    <a:alpha val="3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30"/>
              <p:cNvCxnSpPr/>
              <p:nvPr/>
            </p:nvCxnSpPr>
            <p:spPr>
              <a:xfrm rot="5400000">
                <a:off x="3878245" y="3906609"/>
                <a:ext cx="2304256" cy="0"/>
              </a:xfrm>
              <a:prstGeom prst="line">
                <a:avLst/>
              </a:prstGeom>
              <a:ln w="9525">
                <a:solidFill>
                  <a:schemeClr val="tx1">
                    <a:alpha val="3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31"/>
              <p:cNvCxnSpPr/>
              <p:nvPr/>
            </p:nvCxnSpPr>
            <p:spPr>
              <a:xfrm rot="5400000">
                <a:off x="4904133" y="3906609"/>
                <a:ext cx="2304256" cy="0"/>
              </a:xfrm>
              <a:prstGeom prst="line">
                <a:avLst/>
              </a:prstGeom>
              <a:ln w="9525">
                <a:solidFill>
                  <a:schemeClr val="tx1">
                    <a:alpha val="3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32"/>
              <p:cNvCxnSpPr/>
              <p:nvPr/>
            </p:nvCxnSpPr>
            <p:spPr>
              <a:xfrm rot="5400000">
                <a:off x="5930019" y="3906609"/>
                <a:ext cx="2304256" cy="0"/>
              </a:xfrm>
              <a:prstGeom prst="line">
                <a:avLst/>
              </a:prstGeom>
              <a:ln w="9525">
                <a:solidFill>
                  <a:schemeClr val="tx1">
                    <a:alpha val="3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직선 연결선 37"/>
              <p:cNvCxnSpPr/>
              <p:nvPr/>
            </p:nvCxnSpPr>
            <p:spPr>
              <a:xfrm>
                <a:off x="584557" y="3223198"/>
                <a:ext cx="7812868" cy="0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직선 연결선 38"/>
              <p:cNvCxnSpPr/>
              <p:nvPr/>
            </p:nvCxnSpPr>
            <p:spPr>
              <a:xfrm>
                <a:off x="584557" y="3682083"/>
                <a:ext cx="7956884" cy="0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39"/>
              <p:cNvCxnSpPr/>
              <p:nvPr/>
            </p:nvCxnSpPr>
            <p:spPr>
              <a:xfrm>
                <a:off x="584557" y="4106564"/>
                <a:ext cx="7740860" cy="0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직선 연결선 40"/>
              <p:cNvCxnSpPr/>
              <p:nvPr/>
            </p:nvCxnSpPr>
            <p:spPr>
              <a:xfrm>
                <a:off x="584557" y="4599853"/>
                <a:ext cx="7524836" cy="0"/>
              </a:xfrm>
              <a:prstGeom prst="line">
                <a:avLst/>
              </a:prstGeom>
              <a:ln>
                <a:solidFill>
                  <a:schemeClr val="tx1">
                    <a:alpha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46417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PM1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887810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PM6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929203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PM12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970596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M18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11989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PM24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053382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PM30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094773" y="2358437"/>
                <a:ext cx="8280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PM36</a:t>
                </a:r>
                <a:endParaRPr lang="ko-KR" alt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13084" y="2885730"/>
                <a:ext cx="7496309" cy="516686"/>
                <a:chOff x="613084" y="2892923"/>
                <a:chExt cx="1339625" cy="516686"/>
              </a:xfrm>
            </p:grpSpPr>
            <p:sp>
              <p:nvSpPr>
                <p:cNvPr id="58" name="오각형 46"/>
                <p:cNvSpPr/>
                <p:nvPr/>
              </p:nvSpPr>
              <p:spPr>
                <a:xfrm>
                  <a:off x="620561" y="2892923"/>
                  <a:ext cx="1332148" cy="516686"/>
                </a:xfrm>
                <a:prstGeom prst="homePlate">
                  <a:avLst>
                    <a:gd name="adj" fmla="val 23542"/>
                  </a:avLst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8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13084" y="2925603"/>
                  <a:ext cx="1274125" cy="4385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1200" b="1" dirty="0" smtClean="0">
                      <a:latin typeface="Arial" pitchFamily="34" charset="0"/>
                      <a:cs typeface="Arial" pitchFamily="34" charset="0"/>
                    </a:rPr>
                    <a:t>T9.1</a:t>
                  </a:r>
                  <a:endParaRPr lang="en-US" altLang="ko-KR" sz="1200" b="1" dirty="0">
                    <a:latin typeface="Arial" pitchFamily="34" charset="0"/>
                    <a:cs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en-US" altLang="ko-KR" sz="1050" b="1" dirty="0" smtClean="0">
                      <a:latin typeface="Arial" pitchFamily="34" charset="0"/>
                      <a:cs typeface="Arial" pitchFamily="34" charset="0"/>
                    </a:rPr>
                    <a:t>Joint DIH</a:t>
                  </a:r>
                  <a:endParaRPr lang="en-US" altLang="ko-KR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611560" y="3501008"/>
                <a:ext cx="6483213" cy="514822"/>
                <a:chOff x="613084" y="3053575"/>
                <a:chExt cx="1957203" cy="514822"/>
              </a:xfrm>
            </p:grpSpPr>
            <p:sp>
              <p:nvSpPr>
                <p:cNvPr id="56" name="오각형 46"/>
                <p:cNvSpPr/>
                <p:nvPr/>
              </p:nvSpPr>
              <p:spPr>
                <a:xfrm>
                  <a:off x="620561" y="3060108"/>
                  <a:ext cx="1949726" cy="508289"/>
                </a:xfrm>
                <a:prstGeom prst="homePlate">
                  <a:avLst>
                    <a:gd name="adj" fmla="val 23542"/>
                  </a:avLst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8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613084" y="3053575"/>
                  <a:ext cx="1890705" cy="4385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1200" b="1" dirty="0" smtClean="0">
                      <a:latin typeface="Arial" pitchFamily="34" charset="0"/>
                      <a:cs typeface="Arial" pitchFamily="34" charset="0"/>
                    </a:rPr>
                    <a:t>T9.2</a:t>
                  </a:r>
                  <a:endParaRPr lang="en-US" altLang="ko-KR" sz="1200" b="1" dirty="0">
                    <a:latin typeface="Arial" pitchFamily="34" charset="0"/>
                    <a:cs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en-US" altLang="ko-KR" sz="1050" b="1" dirty="0" smtClean="0">
                      <a:latin typeface="Arial" pitchFamily="34" charset="0"/>
                      <a:cs typeface="Arial" pitchFamily="34" charset="0"/>
                    </a:rPr>
                    <a:t>Business Pilots</a:t>
                  </a:r>
                  <a:endParaRPr lang="en-US" altLang="ko-KR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2300062" y="4113075"/>
                <a:ext cx="5799500" cy="546463"/>
                <a:chOff x="314578" y="2708721"/>
                <a:chExt cx="1638131" cy="546463"/>
              </a:xfrm>
            </p:grpSpPr>
            <p:sp>
              <p:nvSpPr>
                <p:cNvPr id="54" name="오각형 46"/>
                <p:cNvSpPr/>
                <p:nvPr/>
              </p:nvSpPr>
              <p:spPr>
                <a:xfrm>
                  <a:off x="314578" y="2708721"/>
                  <a:ext cx="1638131" cy="546463"/>
                </a:xfrm>
                <a:prstGeom prst="homePlate">
                  <a:avLst>
                    <a:gd name="adj" fmla="val 23542"/>
                  </a:avLst>
                </a:prstGeom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80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25145" y="2744726"/>
                  <a:ext cx="1566780" cy="4385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altLang="ko-KR" sz="1200" b="1" dirty="0" smtClean="0">
                      <a:latin typeface="Arial" pitchFamily="34" charset="0"/>
                      <a:cs typeface="Arial" pitchFamily="34" charset="0"/>
                    </a:rPr>
                    <a:t>T9.3</a:t>
                  </a:r>
                </a:p>
                <a:p>
                  <a:pPr algn="ctr">
                    <a:defRPr/>
                  </a:pPr>
                  <a:r>
                    <a:rPr lang="en-US" altLang="ko-KR" sz="1050" b="1" dirty="0" smtClean="0">
                      <a:latin typeface="Arial" pitchFamily="34" charset="0"/>
                      <a:cs typeface="Arial" pitchFamily="34" charset="0"/>
                    </a:rPr>
                    <a:t>Commercialization Support</a:t>
                  </a:r>
                  <a:endParaRPr lang="en-US" altLang="ko-KR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371970" y="5781164"/>
                <a:ext cx="1319710" cy="600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D9.1</a:t>
                </a:r>
              </a:p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altLang="ko-KR" sz="1050" b="1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st</a:t>
                </a: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Business Pilot Work plans</a:t>
                </a:r>
                <a:endPara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907704" y="6066529"/>
                <a:ext cx="781346" cy="600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D9.2</a:t>
                </a:r>
              </a:p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Joint DIH Strategy</a:t>
                </a:r>
                <a:endPara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485694" y="5663679"/>
                <a:ext cx="1017767" cy="600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D9.3</a:t>
                </a:r>
              </a:p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Business Pilot Results</a:t>
                </a: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1015881" y="5091364"/>
                <a:ext cx="15944" cy="6898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83568" y="5327630"/>
                <a:ext cx="618597" cy="26161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PM3</a:t>
                </a:r>
                <a:endPara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flipV="1">
                <a:off x="2298377" y="5091364"/>
                <a:ext cx="12067" cy="975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983018" y="5438031"/>
                <a:ext cx="618597" cy="26161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PM6</a:t>
                </a:r>
                <a:endPara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4994578" y="5084501"/>
                <a:ext cx="12184" cy="57917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715591" y="5255622"/>
                <a:ext cx="618597" cy="26161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PM21</a:t>
                </a:r>
                <a:endPara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020272" y="6089060"/>
                <a:ext cx="1152129" cy="600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D9.4</a:t>
                </a:r>
              </a:p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Joint DIH Final Results</a:t>
                </a:r>
                <a:endPara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 flipV="1">
                <a:off x="7588777" y="5111451"/>
                <a:ext cx="7560" cy="97760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7265771" y="5512996"/>
                <a:ext cx="618597" cy="26161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ko-KR" sz="105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PM36</a:t>
                </a:r>
                <a:endPara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827588" y="6213212"/>
              <a:ext cx="1760636" cy="6001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M9.1</a:t>
              </a:r>
            </a:p>
            <a:p>
              <a:pPr algn="ctr">
                <a:defRPr/>
              </a:pP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Publication of Business Pilot Success Stories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5704475" y="5091364"/>
              <a:ext cx="3431" cy="11042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03227" y="5471646"/>
              <a:ext cx="618597" cy="26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05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PM24</a:t>
              </a:r>
              <a:endParaRPr lang="en-US" altLang="ko-KR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58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Curved Connector 88"/>
          <p:cNvCxnSpPr>
            <a:stCxn id="64" idx="0"/>
            <a:endCxn id="61" idx="0"/>
          </p:cNvCxnSpPr>
          <p:nvPr/>
        </p:nvCxnSpPr>
        <p:spPr>
          <a:xfrm rot="16200000" flipH="1" flipV="1">
            <a:off x="4108553" y="-184391"/>
            <a:ext cx="95221" cy="6032945"/>
          </a:xfrm>
          <a:prstGeom prst="curvedConnector3">
            <a:avLst>
              <a:gd name="adj1" fmla="val -156569"/>
            </a:avLst>
          </a:prstGeom>
          <a:ln w="47625">
            <a:solidFill>
              <a:srgbClr val="0070C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7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WP9 Relation to other WPs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9 Jan 2018, Amsterdam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41856" y="1663370"/>
            <a:ext cx="8493157" cy="4800601"/>
            <a:chOff x="241856" y="2156730"/>
            <a:chExt cx="8493157" cy="4800601"/>
          </a:xfrm>
        </p:grpSpPr>
        <p:sp>
          <p:nvSpPr>
            <p:cNvPr id="61" name="Rounded Rectangle 60"/>
            <p:cNvSpPr/>
            <p:nvPr/>
          </p:nvSpPr>
          <p:spPr>
            <a:xfrm>
              <a:off x="241856" y="3373053"/>
              <a:ext cx="1795669" cy="1077017"/>
            </a:xfrm>
            <a:prstGeom prst="roundRect">
              <a:avLst/>
            </a:prstGeom>
            <a:solidFill>
              <a:schemeClr val="tx2"/>
            </a:solidFill>
            <a:ln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D</a:t>
              </a:r>
              <a:r>
                <a:rPr lang="en-US" sz="2800" dirty="0" smtClean="0"/>
                <a:t>IH</a:t>
              </a:r>
              <a:endParaRPr lang="en-US" sz="28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139690" y="2156730"/>
              <a:ext cx="7595323" cy="4800601"/>
              <a:chOff x="1139690" y="2156730"/>
              <a:chExt cx="7595323" cy="4800601"/>
            </a:xfrm>
          </p:grpSpPr>
          <p:sp>
            <p:nvSpPr>
              <p:cNvPr id="63" name="Rounded Rectangle 62"/>
              <p:cNvSpPr/>
              <p:nvPr/>
            </p:nvSpPr>
            <p:spPr>
              <a:xfrm>
                <a:off x="5632590" y="2156730"/>
                <a:ext cx="3081957" cy="69152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WP2: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Service Portfolio/Catalogue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5631657" y="3277832"/>
                <a:ext cx="3081957" cy="69152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 smtClean="0">
                    <a:solidFill>
                      <a:schemeClr val="tx1"/>
                    </a:solidFill>
                  </a:rPr>
                  <a:t>WP3: Innov Mgmt./ </a:t>
                </a:r>
                <a:r>
                  <a:rPr lang="en-GB" sz="2000" dirty="0" err="1" smtClean="0">
                    <a:solidFill>
                      <a:schemeClr val="tx1"/>
                    </a:solidFill>
                  </a:rPr>
                  <a:t>Comms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 / Open Calls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5653056" y="6265803"/>
                <a:ext cx="3081957" cy="69152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smtClean="0">
                    <a:solidFill>
                      <a:schemeClr val="tx1"/>
                    </a:solidFill>
                  </a:rPr>
                  <a:t>WP13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5601684" y="4274750"/>
                <a:ext cx="3081957" cy="691528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WP8: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CCs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7" name="Curved Connector 66"/>
              <p:cNvCxnSpPr>
                <a:endCxn id="61" idx="2"/>
              </p:cNvCxnSpPr>
              <p:nvPr/>
            </p:nvCxnSpPr>
            <p:spPr>
              <a:xfrm rot="10800000">
                <a:off x="1139691" y="4450071"/>
                <a:ext cx="4487198" cy="431607"/>
              </a:xfrm>
              <a:prstGeom prst="curvedConnector2">
                <a:avLst/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3254183" y="4755771"/>
                <a:ext cx="117778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Mentoring</a:t>
                </a:r>
                <a:endParaRPr lang="en-US" sz="1600" dirty="0"/>
              </a:p>
            </p:txBody>
          </p:sp>
          <p:grpSp>
            <p:nvGrpSpPr>
              <p:cNvPr id="69" name="Group 68"/>
              <p:cNvGrpSpPr/>
              <p:nvPr/>
            </p:nvGrpSpPr>
            <p:grpSpPr>
              <a:xfrm>
                <a:off x="1139690" y="4366014"/>
                <a:ext cx="4461993" cy="338554"/>
                <a:chOff x="1139690" y="4366014"/>
                <a:chExt cx="4461993" cy="338554"/>
              </a:xfrm>
            </p:grpSpPr>
            <p:cxnSp>
              <p:nvCxnSpPr>
                <p:cNvPr id="82" name="Curved Connector 81"/>
                <p:cNvCxnSpPr>
                  <a:stCxn id="61" idx="2"/>
                  <a:endCxn id="66" idx="1"/>
                </p:cNvCxnSpPr>
                <p:nvPr/>
              </p:nvCxnSpPr>
              <p:spPr>
                <a:xfrm rot="16200000" flipH="1">
                  <a:off x="3285465" y="2304295"/>
                  <a:ext cx="170444" cy="4461993"/>
                </a:xfrm>
                <a:prstGeom prst="curvedConnector2">
                  <a:avLst/>
                </a:prstGeom>
                <a:ln w="47625">
                  <a:solidFill>
                    <a:srgbClr val="0070C0"/>
                  </a:solidFill>
                  <a:headEnd type="triangle"/>
                  <a:tailEnd type="non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3330225" y="4366014"/>
                  <a:ext cx="1074373" cy="3385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Expertise</a:t>
                  </a:r>
                  <a:endParaRPr lang="en-US" sz="1600" dirty="0"/>
                </a:p>
              </p:txBody>
            </p:sp>
          </p:grpSp>
          <p:cxnSp>
            <p:nvCxnSpPr>
              <p:cNvPr id="70" name="Curved Connector 69"/>
              <p:cNvCxnSpPr>
                <a:stCxn id="61" idx="2"/>
                <a:endCxn id="65" idx="1"/>
              </p:cNvCxnSpPr>
              <p:nvPr/>
            </p:nvCxnSpPr>
            <p:spPr>
              <a:xfrm rot="16200000" flipH="1">
                <a:off x="2315625" y="3274135"/>
                <a:ext cx="2161497" cy="4513365"/>
              </a:xfrm>
              <a:prstGeom prst="curvedConnector2">
                <a:avLst/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2967404" y="6098234"/>
                <a:ext cx="127593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/>
                </a:lvl1pPr>
              </a:lstStyle>
              <a:p>
                <a:r>
                  <a:rPr lang="en-US" dirty="0"/>
                  <a:t>Provisioning</a:t>
                </a:r>
              </a:p>
            </p:txBody>
          </p:sp>
          <p:cxnSp>
            <p:nvCxnSpPr>
              <p:cNvPr id="72" name="Curved Connector 71"/>
              <p:cNvCxnSpPr/>
              <p:nvPr/>
            </p:nvCxnSpPr>
            <p:spPr>
              <a:xfrm flipV="1">
                <a:off x="2064029" y="3698964"/>
                <a:ext cx="3567628" cy="36728"/>
              </a:xfrm>
              <a:prstGeom prst="curvedConnector3">
                <a:avLst>
                  <a:gd name="adj1" fmla="val 50000"/>
                </a:avLst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Curved Connector 72"/>
              <p:cNvCxnSpPr>
                <a:endCxn id="61" idx="0"/>
              </p:cNvCxnSpPr>
              <p:nvPr/>
            </p:nvCxnSpPr>
            <p:spPr>
              <a:xfrm rot="10800000" flipV="1">
                <a:off x="1139691" y="2638069"/>
                <a:ext cx="4491966" cy="734983"/>
              </a:xfrm>
              <a:prstGeom prst="curvedConnector2">
                <a:avLst/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2943433" y="2638070"/>
                <a:ext cx="1376775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/>
                </a:lvl1pPr>
              </a:lstStyle>
              <a:p>
                <a:r>
                  <a:rPr lang="en-US" dirty="0"/>
                  <a:t>New </a:t>
                </a:r>
                <a:r>
                  <a:rPr lang="en-US" dirty="0" smtClean="0"/>
                  <a:t>services</a:t>
                </a:r>
                <a:endParaRPr lang="en-US" dirty="0"/>
              </a:p>
            </p:txBody>
          </p:sp>
          <p:cxnSp>
            <p:nvCxnSpPr>
              <p:cNvPr id="75" name="Curved Connector 74"/>
              <p:cNvCxnSpPr/>
              <p:nvPr/>
            </p:nvCxnSpPr>
            <p:spPr>
              <a:xfrm rot="10800000" flipV="1">
                <a:off x="2064029" y="3373738"/>
                <a:ext cx="3567628" cy="180820"/>
              </a:xfrm>
              <a:prstGeom prst="curvedConnector3">
                <a:avLst>
                  <a:gd name="adj1" fmla="val 50000"/>
                </a:avLst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3093300" y="3545085"/>
                <a:ext cx="1763623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/>
                </a:lvl1pPr>
              </a:lstStyle>
              <a:p>
                <a:r>
                  <a:rPr lang="en-US" dirty="0"/>
                  <a:t>Marketing S</a:t>
                </a:r>
                <a:r>
                  <a:rPr lang="en-US" dirty="0" smtClean="0"/>
                  <a:t>upport</a:t>
                </a:r>
                <a:endParaRPr lang="en-US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67404" y="3250368"/>
                <a:ext cx="2041919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/>
                </a:lvl1pPr>
              </a:lstStyle>
              <a:p>
                <a:r>
                  <a:rPr lang="en-US" dirty="0" smtClean="0"/>
                  <a:t>Engagement Strategy</a:t>
                </a:r>
                <a:endParaRPr lang="en-US" dirty="0"/>
              </a:p>
            </p:txBody>
          </p:sp>
          <p:cxnSp>
            <p:nvCxnSpPr>
              <p:cNvPr id="78" name="Curved Connector 77"/>
              <p:cNvCxnSpPr>
                <a:stCxn id="61" idx="0"/>
              </p:cNvCxnSpPr>
              <p:nvPr/>
            </p:nvCxnSpPr>
            <p:spPr>
              <a:xfrm rot="5400000" flipH="1" flipV="1">
                <a:off x="2852088" y="619988"/>
                <a:ext cx="1040669" cy="4465462"/>
              </a:xfrm>
              <a:prstGeom prst="curvedConnector2">
                <a:avLst/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2723321" y="2232619"/>
                <a:ext cx="1815549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Exploitable Services</a:t>
                </a:r>
              </a:p>
            </p:txBody>
          </p:sp>
          <p:cxnSp>
            <p:nvCxnSpPr>
              <p:cNvPr id="80" name="Curved Connector 79"/>
              <p:cNvCxnSpPr/>
              <p:nvPr/>
            </p:nvCxnSpPr>
            <p:spPr>
              <a:xfrm flipV="1">
                <a:off x="2059261" y="3951380"/>
                <a:ext cx="3567628" cy="36728"/>
              </a:xfrm>
              <a:prstGeom prst="curvedConnector3">
                <a:avLst>
                  <a:gd name="adj1" fmla="val 50000"/>
                </a:avLst>
              </a:prstGeom>
              <a:ln w="47625">
                <a:solidFill>
                  <a:srgbClr val="0070C0"/>
                </a:solidFill>
                <a:headEnd type="triangl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3168417" y="3850352"/>
                <a:ext cx="1763623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/>
                </a:lvl1pPr>
              </a:lstStyle>
              <a:p>
                <a:r>
                  <a:rPr lang="en-US" smtClean="0"/>
                  <a:t>Open Call Mgmt.</a:t>
                </a:r>
                <a:endParaRPr lang="en-US" dirty="0"/>
              </a:p>
            </p:txBody>
          </p:sp>
        </p:grpSp>
      </p:grpSp>
      <p:sp>
        <p:nvSpPr>
          <p:cNvPr id="84" name="TextBox 83"/>
          <p:cNvSpPr txBox="1"/>
          <p:nvPr/>
        </p:nvSpPr>
        <p:spPr>
          <a:xfrm>
            <a:off x="3168417" y="2498902"/>
            <a:ext cx="157400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 smtClean="0"/>
              <a:t>Innovation Input</a:t>
            </a:r>
            <a:endParaRPr lang="en-US" dirty="0"/>
          </a:p>
        </p:txBody>
      </p:sp>
      <p:sp>
        <p:nvSpPr>
          <p:cNvPr id="102" name="Rounded Rectangle 101"/>
          <p:cNvSpPr/>
          <p:nvPr/>
        </p:nvSpPr>
        <p:spPr>
          <a:xfrm>
            <a:off x="5626889" y="4808982"/>
            <a:ext cx="3081957" cy="69152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WP11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3" name="Curved Connector 102"/>
          <p:cNvCxnSpPr>
            <a:stCxn id="61" idx="2"/>
            <a:endCxn id="102" idx="1"/>
          </p:cNvCxnSpPr>
          <p:nvPr/>
        </p:nvCxnSpPr>
        <p:spPr>
          <a:xfrm rot="16200000" flipH="1">
            <a:off x="2784272" y="2312129"/>
            <a:ext cx="1198036" cy="4487198"/>
          </a:xfrm>
          <a:prstGeom prst="curvedConnector2">
            <a:avLst/>
          </a:prstGeom>
          <a:ln w="47625">
            <a:solidFill>
              <a:srgbClr val="0070C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2967404" y="4838446"/>
            <a:ext cx="177501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Training/Material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336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libri" charset="0"/>
                <a:ea typeface="Calibri" charset="0"/>
                <a:cs typeface="Calibri" charset="0"/>
              </a:rPr>
              <a:pPr/>
              <a:t>8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KPIs </a:t>
            </a:r>
            <a:r>
              <a:rPr lang="mr-IN" dirty="0" smtClean="0"/>
              <a:t>–</a:t>
            </a:r>
            <a:r>
              <a:rPr lang="en-US" dirty="0" smtClean="0"/>
              <a:t> WP9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9 Jan 2018, Amsterdam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0591"/>
              </p:ext>
            </p:extLst>
          </p:nvPr>
        </p:nvGraphicFramePr>
        <p:xfrm>
          <a:off x="251520" y="1628800"/>
          <a:ext cx="8624545" cy="138832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26252"/>
                <a:gridCol w="6559883"/>
                <a:gridCol w="507821"/>
                <a:gridCol w="476818"/>
                <a:gridCol w="453771"/>
              </a:tblGrid>
              <a:tr h="38048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KPI#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Name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Area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36301" marT="16941" marB="16941">
                    <a:solidFill>
                      <a:schemeClr val="tx2"/>
                    </a:solidFill>
                  </a:tcPr>
                </a:tc>
              </a:tr>
              <a:tr h="3395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KPI03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Services/technologies increased in TRL via the DIH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KPI04</a:t>
                      </a:r>
                      <a:endParaRPr lang="en-US" sz="18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Published business pilot success stories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KPI05</a:t>
                      </a:r>
                      <a:endParaRPr lang="en-US" sz="180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Signed (pre-)commercial agreements for EOSC-hub services from DIH 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  <a:endParaRPr lang="en-US" sz="18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24201" marR="24201" marT="16941" marB="1694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5590981"/>
            <a:ext cx="836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 = operational, T = technical, SE = </a:t>
            </a:r>
            <a:r>
              <a:rPr lang="en-US" sz="1600" b="1" dirty="0" smtClean="0"/>
              <a:t>socio-economic</a:t>
            </a:r>
          </a:p>
          <a:p>
            <a:r>
              <a:rPr lang="en-US" sz="1600" b="1" dirty="0" smtClean="0"/>
              <a:t>BT = base target, ST = stretch target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7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WP9 Training and Needs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9 Jan 2018, Amsterdam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891460"/>
          </a:xfrm>
        </p:spPr>
        <p:txBody>
          <a:bodyPr/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Initial focus on 6 business pilots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One-to-one consultancy/support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Understand the ”service heat map”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Wider Digital Innovation Hub Promotion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Individual service demos/online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material (for them)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Webinars (from us)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WP9 business coaching available to other WPs (e.g. WP7, WP8)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Timelines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Initial 6 pilots run up to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M12-M18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D9.2 Joint Digital Innovation Hub Intro and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Strategy (M6)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D3.1 EOSC-Hub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Comm.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&amp; Stakeholder Engagement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Plan (M4)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Summary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2 types of trainings foreseen, but not until 2nd half of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year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10784</TotalTime>
  <Words>560</Words>
  <Application>Microsoft Macintosh PowerPoint</Application>
  <PresentationFormat>On-screen Show (4:3)</PresentationFormat>
  <Paragraphs>183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Alte DIN 1451 Mittelschrift</vt:lpstr>
      <vt:lpstr>Alte DIN 1451 Mittelschrift gepraegt</vt:lpstr>
      <vt:lpstr>Calibri</vt:lpstr>
      <vt:lpstr>Calibri Light</vt:lpstr>
      <vt:lpstr>DIN Next LT Pro</vt:lpstr>
      <vt:lpstr>Open Sans</vt:lpstr>
      <vt:lpstr>맑은 고딕</vt:lpstr>
      <vt:lpstr>Arial</vt:lpstr>
      <vt:lpstr>Presentation1</vt:lpstr>
      <vt:lpstr>EOSC-hub WP9: Joint Digital Innovation Hub</vt:lpstr>
      <vt:lpstr>Work packages</vt:lpstr>
      <vt:lpstr>WP9 Objectives</vt:lpstr>
      <vt:lpstr>EOSC-hub Joint DIH (WP9): Tasks/Activities</vt:lpstr>
      <vt:lpstr>Deliverable and Milestones</vt:lpstr>
      <vt:lpstr>Task and Deliverable Timelines</vt:lpstr>
      <vt:lpstr>WP9 Relation to other WPs</vt:lpstr>
      <vt:lpstr>Project KPIs – WP9</vt:lpstr>
      <vt:lpstr>WP9 Training and Needs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Microsoft Office User</cp:lastModifiedBy>
  <cp:revision>214</cp:revision>
  <dcterms:created xsi:type="dcterms:W3CDTF">2017-10-02T12:41:48Z</dcterms:created>
  <dcterms:modified xsi:type="dcterms:W3CDTF">2018-01-11T08:49:00Z</dcterms:modified>
</cp:coreProperties>
</file>