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60" r:id="rId1"/>
  </p:sldMasterIdLst>
  <p:notesMasterIdLst>
    <p:notesMasterId r:id="rId8"/>
  </p:notesMasterIdLst>
  <p:sldIdLst>
    <p:sldId id="260" r:id="rId2"/>
    <p:sldId id="261" r:id="rId3"/>
    <p:sldId id="262" r:id="rId4"/>
    <p:sldId id="263" r:id="rId5"/>
    <p:sldId id="264" r:id="rId6"/>
    <p:sldId id="290" r:id="rId7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Gergely Sipos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7" d="100"/>
          <a:sy n="117" d="100"/>
        </p:scale>
        <p:origin x="-1184" y="-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5" Type="http://schemas.microsoft.com/office/2015/10/relationships/revisionInfo" Target="revisionInfo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7-12-15T08:31:44.657" idx="1">
    <p:pos x="196" y="725"/>
    <p:text>I don't think RIs are interested in commenting on a plan. They'd rather be interested in commenting on the collaborative service portfolio, or on the collaborative approach.</p:tex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457200" marR="0" lvl="0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24358980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6985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6985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Shape 9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6985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Shape 9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6985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Shape 10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6985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Shape 11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" name="Shape 41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3" name="Shape 4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6985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>
                <a:solidFill>
                  <a:schemeClr val="dk1"/>
                </a:solidFill>
              </a:defRPr>
            </a:lvl2pPr>
            <a:lvl3pPr lvl="2" indent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>
                <a:solidFill>
                  <a:schemeClr val="dk1"/>
                </a:solidFill>
              </a:defRPr>
            </a:lvl3pPr>
            <a:lvl4pPr lvl="3" indent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>
                <a:solidFill>
                  <a:schemeClr val="dk1"/>
                </a:solidFill>
              </a:defRPr>
            </a:lvl4pPr>
            <a:lvl5pPr lvl="4" indent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>
                <a:solidFill>
                  <a:schemeClr val="dk1"/>
                </a:solidFill>
              </a:defRPr>
            </a:lvl5pPr>
            <a:lvl6pPr lvl="5" indent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>
                <a:solidFill>
                  <a:schemeClr val="dk1"/>
                </a:solidFill>
              </a:defRPr>
            </a:lvl6pPr>
            <a:lvl7pPr lvl="6" indent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>
                <a:solidFill>
                  <a:schemeClr val="dk1"/>
                </a:solidFill>
              </a:defRPr>
            </a:lvl7pPr>
            <a:lvl8pPr lvl="7" indent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>
                <a:solidFill>
                  <a:schemeClr val="dk1"/>
                </a:solidFill>
              </a:defRPr>
            </a:lvl8pPr>
            <a:lvl9pPr lvl="8" indent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GB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>
                <a:solidFill>
                  <a:schemeClr val="dk1"/>
                </a:solidFill>
              </a:defRPr>
            </a:lvl2pPr>
            <a:lvl3pPr lvl="2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>
                <a:solidFill>
                  <a:schemeClr val="dk1"/>
                </a:solidFill>
              </a:defRPr>
            </a:lvl3pPr>
            <a:lvl4pPr lvl="3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>
                <a:solidFill>
                  <a:schemeClr val="dk1"/>
                </a:solidFill>
              </a:defRPr>
            </a:lvl4pPr>
            <a:lvl5pPr lvl="4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>
                <a:solidFill>
                  <a:schemeClr val="dk1"/>
                </a:solidFill>
              </a:defRPr>
            </a:lvl5pPr>
            <a:lvl6pPr lvl="5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>
                <a:solidFill>
                  <a:schemeClr val="dk1"/>
                </a:solidFill>
              </a:defRPr>
            </a:lvl6pPr>
            <a:lvl7pPr lvl="6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>
                <a:solidFill>
                  <a:schemeClr val="dk1"/>
                </a:solidFill>
              </a:defRPr>
            </a:lvl7pPr>
            <a:lvl8pPr lvl="7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>
                <a:solidFill>
                  <a:schemeClr val="dk1"/>
                </a:solidFill>
              </a:defRPr>
            </a:lvl8pPr>
            <a:lvl9pPr lvl="8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GB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>
                <a:solidFill>
                  <a:schemeClr val="dk1"/>
                </a:solidFill>
              </a:defRPr>
            </a:lvl2pPr>
            <a:lvl3pPr lvl="2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>
                <a:solidFill>
                  <a:schemeClr val="dk1"/>
                </a:solidFill>
              </a:defRPr>
            </a:lvl3pPr>
            <a:lvl4pPr lvl="3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>
                <a:solidFill>
                  <a:schemeClr val="dk1"/>
                </a:solidFill>
              </a:defRPr>
            </a:lvl4pPr>
            <a:lvl5pPr lvl="4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>
                <a:solidFill>
                  <a:schemeClr val="dk1"/>
                </a:solidFill>
              </a:defRPr>
            </a:lvl5pPr>
            <a:lvl6pPr lvl="5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>
                <a:solidFill>
                  <a:schemeClr val="dk1"/>
                </a:solidFill>
              </a:defRPr>
            </a:lvl6pPr>
            <a:lvl7pPr lvl="6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>
                <a:solidFill>
                  <a:schemeClr val="dk1"/>
                </a:solidFill>
              </a:defRPr>
            </a:lvl7pPr>
            <a:lvl8pPr lvl="7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>
                <a:solidFill>
                  <a:schemeClr val="dk1"/>
                </a:solidFill>
              </a:defRPr>
            </a:lvl8pPr>
            <a:lvl9pPr lvl="8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GB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>
                <a:solidFill>
                  <a:schemeClr val="dk1"/>
                </a:solidFill>
              </a:defRPr>
            </a:lvl2pPr>
            <a:lvl3pPr lvl="2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>
                <a:solidFill>
                  <a:schemeClr val="dk1"/>
                </a:solidFill>
              </a:defRPr>
            </a:lvl3pPr>
            <a:lvl4pPr lvl="3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>
                <a:solidFill>
                  <a:schemeClr val="dk1"/>
                </a:solidFill>
              </a:defRPr>
            </a:lvl4pPr>
            <a:lvl5pPr lvl="4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>
                <a:solidFill>
                  <a:schemeClr val="dk1"/>
                </a:solidFill>
              </a:defRPr>
            </a:lvl5pPr>
            <a:lvl6pPr lvl="5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>
                <a:solidFill>
                  <a:schemeClr val="dk1"/>
                </a:solidFill>
              </a:defRPr>
            </a:lvl6pPr>
            <a:lvl7pPr lvl="6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>
                <a:solidFill>
                  <a:schemeClr val="dk1"/>
                </a:solidFill>
              </a:defRPr>
            </a:lvl7pPr>
            <a:lvl8pPr lvl="7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>
                <a:solidFill>
                  <a:schemeClr val="dk1"/>
                </a:solidFill>
              </a:defRPr>
            </a:lvl8pPr>
            <a:lvl9pPr lvl="8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457200" marR="0" lvl="0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●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○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■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●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○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■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●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○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048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200"/>
              <a:buFont typeface="Arial"/>
              <a:buChar char="■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GB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sz="4800">
                <a:solidFill>
                  <a:schemeClr val="dk1"/>
                </a:solidFill>
              </a:defRPr>
            </a:lvl2pPr>
            <a:lvl3pPr lvl="2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sz="4800">
                <a:solidFill>
                  <a:schemeClr val="dk1"/>
                </a:solidFill>
              </a:defRPr>
            </a:lvl3pPr>
            <a:lvl4pPr lvl="3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sz="4800">
                <a:solidFill>
                  <a:schemeClr val="dk1"/>
                </a:solidFill>
              </a:defRPr>
            </a:lvl4pPr>
            <a:lvl5pPr lvl="4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sz="4800">
                <a:solidFill>
                  <a:schemeClr val="dk1"/>
                </a:solidFill>
              </a:defRPr>
            </a:lvl5pPr>
            <a:lvl6pPr lvl="5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sz="4800">
                <a:solidFill>
                  <a:schemeClr val="dk1"/>
                </a:solidFill>
              </a:defRPr>
            </a:lvl6pPr>
            <a:lvl7pPr lvl="6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sz="4800">
                <a:solidFill>
                  <a:schemeClr val="dk1"/>
                </a:solidFill>
              </a:defRPr>
            </a:lvl7pPr>
            <a:lvl8pPr lvl="7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sz="4800">
                <a:solidFill>
                  <a:schemeClr val="dk1"/>
                </a:solidFill>
              </a:defRPr>
            </a:lvl8pPr>
            <a:lvl9pPr lvl="8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sz="4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GB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None/>
              <a:defRPr sz="4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None/>
              <a:defRPr sz="4200">
                <a:solidFill>
                  <a:schemeClr val="dk1"/>
                </a:solidFill>
              </a:defRPr>
            </a:lvl2pPr>
            <a:lvl3pPr lvl="2" indent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None/>
              <a:defRPr sz="4200">
                <a:solidFill>
                  <a:schemeClr val="dk1"/>
                </a:solidFill>
              </a:defRPr>
            </a:lvl3pPr>
            <a:lvl4pPr lvl="3" indent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None/>
              <a:defRPr sz="4200">
                <a:solidFill>
                  <a:schemeClr val="dk1"/>
                </a:solidFill>
              </a:defRPr>
            </a:lvl4pPr>
            <a:lvl5pPr lvl="4" indent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None/>
              <a:defRPr sz="4200">
                <a:solidFill>
                  <a:schemeClr val="dk1"/>
                </a:solidFill>
              </a:defRPr>
            </a:lvl5pPr>
            <a:lvl6pPr lvl="5" indent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None/>
              <a:defRPr sz="4200">
                <a:solidFill>
                  <a:schemeClr val="dk1"/>
                </a:solidFill>
              </a:defRPr>
            </a:lvl6pPr>
            <a:lvl7pPr lvl="6" indent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None/>
              <a:defRPr sz="4200">
                <a:solidFill>
                  <a:schemeClr val="dk1"/>
                </a:solidFill>
              </a:defRPr>
            </a:lvl7pPr>
            <a:lvl8pPr lvl="7" indent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None/>
              <a:defRPr sz="4200">
                <a:solidFill>
                  <a:schemeClr val="dk1"/>
                </a:solidFill>
              </a:defRPr>
            </a:lvl8pPr>
            <a:lvl9pPr lvl="8" indent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None/>
              <a:defRPr sz="42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Arial"/>
              <a:buNone/>
              <a:defRPr sz="2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Arial"/>
              <a:buNone/>
              <a:defRPr sz="2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Arial"/>
              <a:buNone/>
              <a:defRPr sz="2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Arial"/>
              <a:buNone/>
              <a:defRPr sz="2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Arial"/>
              <a:buNone/>
              <a:defRPr sz="2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Arial"/>
              <a:buNone/>
              <a:defRPr sz="2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Arial"/>
              <a:buNone/>
              <a:defRPr sz="2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Arial"/>
              <a:buNone/>
              <a:defRPr sz="2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Arial"/>
              <a:buNone/>
              <a:defRPr sz="2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GB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GB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0"/>
              <a:buFont typeface="Arial"/>
              <a:buNone/>
              <a:defRPr sz="1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0"/>
              <a:buFont typeface="Arial"/>
              <a:buNone/>
              <a:defRPr sz="12000">
                <a:solidFill>
                  <a:schemeClr val="dk1"/>
                </a:solidFill>
              </a:defRPr>
            </a:lvl2pPr>
            <a:lvl3pPr lvl="2" indent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0"/>
              <a:buFont typeface="Arial"/>
              <a:buNone/>
              <a:defRPr sz="12000">
                <a:solidFill>
                  <a:schemeClr val="dk1"/>
                </a:solidFill>
              </a:defRPr>
            </a:lvl3pPr>
            <a:lvl4pPr lvl="3" indent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0"/>
              <a:buFont typeface="Arial"/>
              <a:buNone/>
              <a:defRPr sz="12000">
                <a:solidFill>
                  <a:schemeClr val="dk1"/>
                </a:solidFill>
              </a:defRPr>
            </a:lvl4pPr>
            <a:lvl5pPr lvl="4" indent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0"/>
              <a:buFont typeface="Arial"/>
              <a:buNone/>
              <a:defRPr sz="12000">
                <a:solidFill>
                  <a:schemeClr val="dk1"/>
                </a:solidFill>
              </a:defRPr>
            </a:lvl5pPr>
            <a:lvl6pPr lvl="5" indent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0"/>
              <a:buFont typeface="Arial"/>
              <a:buNone/>
              <a:defRPr sz="12000">
                <a:solidFill>
                  <a:schemeClr val="dk1"/>
                </a:solidFill>
              </a:defRPr>
            </a:lvl6pPr>
            <a:lvl7pPr lvl="6" indent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0"/>
              <a:buFont typeface="Arial"/>
              <a:buNone/>
              <a:defRPr sz="12000">
                <a:solidFill>
                  <a:schemeClr val="dk1"/>
                </a:solidFill>
              </a:defRPr>
            </a:lvl7pPr>
            <a:lvl8pPr lvl="7" indent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0"/>
              <a:buFont typeface="Arial"/>
              <a:buNone/>
              <a:defRPr sz="12000">
                <a:solidFill>
                  <a:schemeClr val="dk1"/>
                </a:solidFill>
              </a:defRPr>
            </a:lvl8pPr>
            <a:lvl9pPr lvl="8" indent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0"/>
              <a:buFont typeface="Arial"/>
              <a:buNone/>
              <a:defRPr sz="120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457200" marR="0" lvl="0" indent="-3429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ctr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GB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GB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>
                <a:solidFill>
                  <a:schemeClr val="dk1"/>
                </a:solidFill>
              </a:defRPr>
            </a:lvl2pPr>
            <a:lvl3pPr lvl="2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>
                <a:solidFill>
                  <a:schemeClr val="dk1"/>
                </a:solidFill>
              </a:defRPr>
            </a:lvl3pPr>
            <a:lvl4pPr lvl="3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>
                <a:solidFill>
                  <a:schemeClr val="dk1"/>
                </a:solidFill>
              </a:defRPr>
            </a:lvl4pPr>
            <a:lvl5pPr lvl="4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>
                <a:solidFill>
                  <a:schemeClr val="dk1"/>
                </a:solidFill>
              </a:defRPr>
            </a:lvl5pPr>
            <a:lvl6pPr lvl="5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>
                <a:solidFill>
                  <a:schemeClr val="dk1"/>
                </a:solidFill>
              </a:defRPr>
            </a:lvl6pPr>
            <a:lvl7pPr lvl="6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>
                <a:solidFill>
                  <a:schemeClr val="dk1"/>
                </a:solidFill>
              </a:defRPr>
            </a:lvl7pPr>
            <a:lvl8pPr lvl="7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>
                <a:solidFill>
                  <a:schemeClr val="dk1"/>
                </a:solidFill>
              </a:defRPr>
            </a:lvl8pPr>
            <a:lvl9pPr lvl="8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</a:pPr>
            <a:fld id="{00000000-1234-1234-1234-123412341234}" type="slidenum">
              <a:rPr lang="en-GB"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0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comments" Target="../comments/commen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EOSC-hub / OpenAIRE-Advance</a:t>
            </a:r>
            <a:endParaRPr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Cross-project Governance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GB" sz="3240"/>
              <a:t/>
            </a:r>
            <a:br>
              <a:rPr lang="en-GB" sz="3240"/>
            </a:br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GB"/>
              <a:t>1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GB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Scope collaboration</a:t>
            </a: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285750" marR="0" lvl="0" indent="-2857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•"/>
            </a:pPr>
            <a:r>
              <a:rPr lang="en-GB"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Identify common strategic goals</a:t>
            </a:r>
            <a:endParaRPr/>
          </a:p>
          <a:p>
            <a:pPr marL="285750" marR="0" lvl="0" indent="-2857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•"/>
            </a:pPr>
            <a:r>
              <a:rPr lang="en-GB"/>
              <a:t>Consider common project management structures</a:t>
            </a:r>
            <a:endParaRPr/>
          </a:p>
          <a:p>
            <a:pPr marL="285750" marR="0" lvl="0" indent="-2857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•"/>
            </a:pPr>
            <a:r>
              <a:rPr lang="en-GB"/>
              <a:t>Ensure strategic alignment between the two projects including but not limited to community engagement, service development, and service positioning and sustainability within the EOSC</a:t>
            </a:r>
            <a:endParaRPr/>
          </a:p>
        </p:txBody>
      </p:sp>
      <p:sp>
        <p:nvSpPr>
          <p:cNvPr id="95" name="Shape 9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2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GB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Cross-Project Common Strategic Board</a:t>
            </a: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>
                <a:solidFill>
                  <a:schemeClr val="dk1"/>
                </a:solidFill>
              </a:rPr>
              <a:t>Ten members: five selected by OpenAIRE-Advance project; five selected from the EOSC-hub project</a:t>
            </a:r>
            <a:endParaRPr sz="1400">
              <a:solidFill>
                <a:schemeClr val="dk1"/>
              </a:solidFill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dk1"/>
              </a:solidFill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>
                <a:solidFill>
                  <a:schemeClr val="dk1"/>
                </a:solidFill>
              </a:rPr>
              <a:t>Remit to:</a:t>
            </a:r>
            <a:endParaRPr sz="1400">
              <a:solidFill>
                <a:schemeClr val="dk1"/>
              </a:solidFill>
            </a:endParaRPr>
          </a:p>
          <a:p>
            <a:pPr marL="285750" lvl="0" indent="-26035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en-GB" sz="1400">
                <a:solidFill>
                  <a:schemeClr val="dk1"/>
                </a:solidFill>
              </a:rPr>
              <a:t>Harmonise strategies for the positioning of the projects as building blocks of EOSC </a:t>
            </a:r>
            <a:endParaRPr sz="1400">
              <a:solidFill>
                <a:schemeClr val="dk1"/>
              </a:solidFill>
            </a:endParaRPr>
          </a:p>
          <a:p>
            <a:pPr marL="285750" lvl="0" indent="-26035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en-GB" sz="1400">
                <a:solidFill>
                  <a:schemeClr val="dk1"/>
                </a:solidFill>
              </a:rPr>
              <a:t>Coordinate the liaison with RIs to get feedback on the proposed collaborative plan</a:t>
            </a:r>
            <a:endParaRPr sz="1400">
              <a:solidFill>
                <a:schemeClr val="dk1"/>
              </a:solidFill>
            </a:endParaRPr>
          </a:p>
          <a:p>
            <a:pPr marL="285750" lvl="0" indent="-26035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en-GB" sz="1400">
                <a:solidFill>
                  <a:schemeClr val="dk1"/>
                </a:solidFill>
              </a:rPr>
              <a:t>Work with relevant projects (such as EOSCpilot, eInfraCentral and prospective projects as they develop from WP18-20) to contribute to the respective developing governance frameworks.</a:t>
            </a:r>
            <a:endParaRPr sz="1400">
              <a:solidFill>
                <a:schemeClr val="dk1"/>
              </a:solidFill>
            </a:endParaRPr>
          </a:p>
          <a:p>
            <a:pPr marL="285750" lvl="0" indent="-26035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en-GB" sz="1400">
                <a:solidFill>
                  <a:schemeClr val="dk1"/>
                </a:solidFill>
              </a:rPr>
              <a:t>Find ways on how this strategy can align with national level (liaise with e-IRG and other initiatives, e.g., GO-FAIR). </a:t>
            </a:r>
            <a:endParaRPr sz="1400">
              <a:solidFill>
                <a:schemeClr val="dk1"/>
              </a:solidFill>
            </a:endParaRPr>
          </a:p>
          <a:p>
            <a:pPr marL="285750" lvl="0" indent="-26035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en-GB" sz="1400">
                <a:solidFill>
                  <a:schemeClr val="dk1"/>
                </a:solidFill>
              </a:rPr>
              <a:t>Steer and approve joint activities as proposed from Task Forces B (Communication, engagement, training) and C (Services) and other topics that are of common interest to both projects.</a:t>
            </a:r>
            <a:endParaRPr sz="1400">
              <a:solidFill>
                <a:schemeClr val="dk1"/>
              </a:solidFill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dk1"/>
              </a:solidFill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>
                <a:solidFill>
                  <a:schemeClr val="dk1"/>
                </a:solidFill>
              </a:rPr>
              <a:t>Will meet every 6 months starting at Q2 throughout the duration of the Collaboration Agreement</a:t>
            </a:r>
            <a:endParaRPr sz="1400"/>
          </a:p>
        </p:txBody>
      </p:sp>
      <p:sp>
        <p:nvSpPr>
          <p:cNvPr id="102" name="Shape 10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3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GB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Collaboration of existing management</a:t>
            </a: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</a:pPr>
            <a:r>
              <a:rPr lang="en-GB" b="1"/>
              <a:t>General Assemblies</a:t>
            </a:r>
            <a:endParaRPr b="1"/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</a:pPr>
            <a:r>
              <a:rPr lang="en-GB"/>
              <a:t>Due to legal implication and contractual constraints of the individual projects, the General Assembly of each project will stay independent within each other project.</a:t>
            </a:r>
            <a:endParaRPr/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</a:pPr>
            <a:endParaRPr b="1"/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</a:pPr>
            <a:r>
              <a:rPr lang="en-GB" sz="18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Executive Office/ Activity Management Board </a:t>
            </a:r>
            <a:endParaRPr b="1"/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</a:pPr>
            <a:r>
              <a:rPr lang="en-GB"/>
              <a:t>Activities of the two respective offices will be synchronized through a close collaboration of task forces B (Communication, engagement, training) and C (Services). Key operations will be aligned and transferred to respective project bodies and activities. Chairs of OpenAire-Advance and EOSC-hub projects will liaise and monitor the implementation of the approved collaboration activities and report/escalate appropriately to the OpenAire-Advance PSC/ EOSC-hub PMB.</a:t>
            </a:r>
            <a:endParaRPr sz="18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" name="Shape 10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4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GB" sz="2000" b="1"/>
              <a:t>External Advisory Boards</a:t>
            </a: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/>
              <a:t>EOSC-Hub and OpenAire-Advance will review the requirements of their advisory board, and whether there is sufficient overlap to merit a single advisory board across both projects; if there is not sufficient overlap, then the projects will consider common members between the advisory board.</a:t>
            </a:r>
            <a:endParaRPr/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</a:pPr>
            <a:r>
              <a:rPr lang="en-GB"/>
              <a:t>This review of overlapping requirements may take into account the needs of EOSCPilot and eInfraCentral.</a:t>
            </a:r>
            <a:r>
              <a:rPr lang="en-GB"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GB"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endParaRPr sz="18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6" name="Shape 11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5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" name="Shape 4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Governance Activity Plan</a:t>
            </a:r>
            <a:endParaRPr/>
          </a:p>
        </p:txBody>
      </p:sp>
      <p:sp>
        <p:nvSpPr>
          <p:cNvPr id="416" name="Shape 4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Cross-Project Strategic Board membership finalised (five from each project), common work plan, detailed functions and timeline (M3)</a:t>
            </a:r>
            <a:endParaRPr/>
          </a:p>
          <a:p>
            <a: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Review of Advisory Board Requirements and setup of advisory board(s) based on this analysis (M6)</a:t>
            </a:r>
            <a:endParaRPr/>
          </a:p>
          <a:p>
            <a: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White paper outlining  common vision for EOSC, service placement, and role in upcoming EOSC governance (M9)</a:t>
            </a:r>
            <a:endParaRPr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Aligned roadmap(s) for service positioning and sustainability within EOSC (M18)</a:t>
            </a:r>
            <a:endParaRPr/>
          </a:p>
          <a:p>
            <a:pPr marL="0" lvl="0" indent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-GB">
                <a:solidFill>
                  <a:srgbClr val="FF9900"/>
                </a:solidFill>
              </a:rPr>
              <a:t>Impact on Research: cohesive alignment and strategy of key components of the EOSC Services and European Research Support Landscape </a:t>
            </a:r>
            <a:endParaRPr>
              <a:solidFill>
                <a:srgbClr val="FF9900"/>
              </a:solidFill>
            </a:endParaRPr>
          </a:p>
        </p:txBody>
      </p:sp>
      <p:sp>
        <p:nvSpPr>
          <p:cNvPr id="417" name="Shape 41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GB"/>
              <a:t>6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510</Words>
  <Application>Microsoft Macintosh PowerPoint</Application>
  <PresentationFormat>On-screen Show (16:9)</PresentationFormat>
  <Paragraphs>40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Simple Light</vt:lpstr>
      <vt:lpstr>EOSC-hub / OpenAIRE-Advance  Cross-project Governance  </vt:lpstr>
      <vt:lpstr>Scope collaboration</vt:lpstr>
      <vt:lpstr>Cross-Project Common Strategic Board</vt:lpstr>
      <vt:lpstr>Collaboration of existing management</vt:lpstr>
      <vt:lpstr>External Advisory Boards</vt:lpstr>
      <vt:lpstr>Governance Activity Plan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EOSC-hub / OpenAIRE-Advance  Cross-project Governance  </dc:title>
  <dc:creator>Matthew Dovey</dc:creator>
  <cp:lastModifiedBy>Yannick LEGRE</cp:lastModifiedBy>
  <cp:revision>2</cp:revision>
  <dcterms:modified xsi:type="dcterms:W3CDTF">2018-01-10T14:56:19Z</dcterms:modified>
</cp:coreProperties>
</file>