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3" r:id="rId2"/>
    <p:sldId id="303" r:id="rId3"/>
    <p:sldId id="299" r:id="rId4"/>
    <p:sldId id="300" r:id="rId5"/>
    <p:sldId id="301" r:id="rId6"/>
    <p:sldId id="302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3" autoAdjust="0"/>
    <p:restoredTop sz="94660"/>
  </p:normalViewPr>
  <p:slideViewPr>
    <p:cSldViewPr snapToGrid="0">
      <p:cViewPr varScale="1">
        <p:scale>
          <a:sx n="92" d="100"/>
          <a:sy n="92" d="100"/>
        </p:scale>
        <p:origin x="-768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Firs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1690403"/>
            <a:ext cx="12192000" cy="2890727"/>
          </a:xfrm>
          <a:prstGeom prst="rect">
            <a:avLst/>
          </a:prstGeom>
          <a:solidFill>
            <a:srgbClr val="24688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91478" y="2153563"/>
            <a:ext cx="6813781" cy="72008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1" i="0" baseline="0">
                <a:solidFill>
                  <a:schemeClr val="bg1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91477" y="2996952"/>
            <a:ext cx="8534400" cy="6019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500" b="0" i="0">
                <a:solidFill>
                  <a:schemeClr val="bg1"/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Sub-</a:t>
            </a:r>
            <a:r>
              <a:rPr lang="it-IT" dirty="0" err="1"/>
              <a:t>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8017350" y="4725146"/>
            <a:ext cx="3647269" cy="3086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15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/>
              <a:t>Name Surname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5519939" y="5085184"/>
            <a:ext cx="6144684" cy="3509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5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" name="Rettangolo 3"/>
          <p:cNvSpPr/>
          <p:nvPr userDrawn="1"/>
        </p:nvSpPr>
        <p:spPr>
          <a:xfrm>
            <a:off x="1991883" y="6237312"/>
            <a:ext cx="75605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515151"/>
                </a:solidFill>
                <a:latin typeface="Alte DIN 1451 Mittelschrift" panose="020B0603020202020204" pitchFamily="34" charset="0"/>
              </a:rPr>
              <a:t>EOSC-hub receives funding from the European Union’s Horizon 2020 research and innovation </a:t>
            </a:r>
            <a:r>
              <a:rPr lang="en-US" sz="1000" dirty="0" err="1">
                <a:solidFill>
                  <a:srgbClr val="515151"/>
                </a:solidFill>
                <a:latin typeface="Alte DIN 1451 Mittelschrift" panose="020B0603020202020204" pitchFamily="34" charset="0"/>
              </a:rPr>
              <a:t>programme</a:t>
            </a:r>
            <a:r>
              <a:rPr lang="en-US" sz="1000" dirty="0">
                <a:solidFill>
                  <a:srgbClr val="515151"/>
                </a:solidFill>
                <a:latin typeface="Alte DIN 1451 Mittelschrift" panose="020B0603020202020204" pitchFamily="34" charset="0"/>
              </a:rPr>
              <a:t> under grant agreement No. 777536.</a:t>
            </a:r>
            <a:endParaRPr lang="en-GB" sz="1000" dirty="0">
              <a:solidFill>
                <a:srgbClr val="515151"/>
              </a:solidFill>
              <a:latin typeface="Alte DIN 1451 Mittelschrift" panose="020B0603020202020204" pitchFamily="34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81" y="6072699"/>
            <a:ext cx="1298971" cy="677652"/>
          </a:xfrm>
          <a:prstGeom prst="rect">
            <a:avLst/>
          </a:prstGeom>
        </p:spPr>
      </p:pic>
      <p:sp>
        <p:nvSpPr>
          <p:cNvPr id="1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5519938" y="5517232"/>
            <a:ext cx="6144684" cy="3509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5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/>
              <a:t>Email </a:t>
            </a:r>
          </a:p>
        </p:txBody>
      </p:sp>
    </p:spTree>
    <p:extLst>
      <p:ext uri="{BB962C8B-B14F-4D97-AF65-F5344CB8AC3E}">
        <p14:creationId xmlns:p14="http://schemas.microsoft.com/office/powerpoint/2010/main" val="3013121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_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31371" y="620688"/>
            <a:ext cx="7296811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Title</a:t>
            </a:r>
          </a:p>
        </p:txBody>
      </p:sp>
      <p:sp>
        <p:nvSpPr>
          <p:cNvPr id="11" name="Rettangolo 10"/>
          <p:cNvSpPr/>
          <p:nvPr userDrawn="1"/>
        </p:nvSpPr>
        <p:spPr>
          <a:xfrm>
            <a:off x="431371" y="476675"/>
            <a:ext cx="2688299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solidFill>
                <a:srgbClr val="246889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04237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515151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15151">
                  <a:lumMod val="75000"/>
                </a:srgbClr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04237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515151">
                    <a:lumMod val="75000"/>
                  </a:srgbClr>
                </a:solidFill>
              </a:rPr>
              <a:pPr/>
              <a:t>10/01/18</a:t>
            </a:fld>
            <a:endParaRPr lang="en-US" dirty="0">
              <a:solidFill>
                <a:srgbClr val="515151">
                  <a:lumMod val="75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04237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>
                <a:solidFill>
                  <a:srgbClr val="515151">
                    <a:lumMod val="75000"/>
                  </a:srgbClr>
                </a:solidFill>
              </a:rPr>
              <a:t>Footer</a:t>
            </a:r>
            <a:endParaRPr lang="en-US" dirty="0">
              <a:solidFill>
                <a:srgbClr val="515151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284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04237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515151">
                    <a:lumMod val="75000"/>
                  </a:srgbClr>
                </a:solidFill>
              </a:rPr>
              <a:pPr/>
              <a:t>10/01/18</a:t>
            </a:fld>
            <a:endParaRPr lang="en-US" dirty="0">
              <a:solidFill>
                <a:srgbClr val="515151">
                  <a:lumMod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04237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>
                <a:solidFill>
                  <a:srgbClr val="515151">
                    <a:lumMod val="75000"/>
                  </a:srgbClr>
                </a:solidFill>
              </a:rPr>
              <a:t>Footer</a:t>
            </a:r>
            <a:endParaRPr lang="en-US" dirty="0">
              <a:solidFill>
                <a:srgbClr val="515151">
                  <a:lumMod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04237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515151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15151">
                  <a:lumMod val="75000"/>
                </a:srgbClr>
              </a:solidFill>
            </a:endParaRPr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623392" y="620688"/>
            <a:ext cx="7296811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Title</a:t>
            </a:r>
          </a:p>
        </p:txBody>
      </p:sp>
      <p:sp>
        <p:nvSpPr>
          <p:cNvPr id="12" name="Rettangolo 11"/>
          <p:cNvSpPr/>
          <p:nvPr userDrawn="1"/>
        </p:nvSpPr>
        <p:spPr>
          <a:xfrm>
            <a:off x="660084" y="476672"/>
            <a:ext cx="2688299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solidFill>
                <a:srgbClr val="246889"/>
              </a:solidFill>
            </a:endParaRPr>
          </a:p>
        </p:txBody>
      </p:sp>
      <p:sp>
        <p:nvSpPr>
          <p:cNvPr id="15" name="Segnaposto contenuto 2"/>
          <p:cNvSpPr>
            <a:spLocks noGrp="1"/>
          </p:cNvSpPr>
          <p:nvPr>
            <p:ph idx="1"/>
          </p:nvPr>
        </p:nvSpPr>
        <p:spPr>
          <a:xfrm>
            <a:off x="609600" y="1268762"/>
            <a:ext cx="109728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7599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2022896"/>
            <a:ext cx="5384800" cy="410326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8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800100" indent="-342900">
              <a:buSzPct val="18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SzPct val="18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714500" indent="-342900">
              <a:buSzPct val="18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171700" indent="-342900">
              <a:buSzPct val="180000"/>
              <a:buFont typeface="Arial" panose="020B0604020202020204" pitchFamily="34" charset="0"/>
              <a:buChar char="•"/>
              <a:defRPr lang="en-US" sz="2400" kern="1200" dirty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text</a:t>
            </a:r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lvl="4"/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2022896"/>
            <a:ext cx="5384800" cy="410326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SzPct val="180000"/>
              <a:buFont typeface="Arial" panose="020B0604020202020204" pitchFamily="34" charset="0"/>
              <a:buChar char="•"/>
              <a:defRPr lang="it-IT" sz="2400" b="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342900" algn="l" defTabSz="457200" rtl="0" eaLnBrk="1" latinLnBrk="0" hangingPunct="1">
              <a:spcBef>
                <a:spcPct val="20000"/>
              </a:spcBef>
              <a:buSzPct val="180000"/>
              <a:buFont typeface="Arial" panose="020B0604020202020204" pitchFamily="34" charset="0"/>
              <a:buChar char="•"/>
              <a:defRPr lang="it-IT" sz="2400" b="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342900" algn="l" defTabSz="457200" rtl="0" eaLnBrk="1" latinLnBrk="0" hangingPunct="1">
              <a:spcBef>
                <a:spcPct val="20000"/>
              </a:spcBef>
              <a:buSzPct val="180000"/>
              <a:buFont typeface="Arial" panose="020B0604020202020204" pitchFamily="34" charset="0"/>
              <a:buChar char="•"/>
              <a:defRPr lang="it-IT" sz="2400" b="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342900" algn="l" defTabSz="457200" rtl="0" eaLnBrk="1" latinLnBrk="0" hangingPunct="1">
              <a:spcBef>
                <a:spcPct val="20000"/>
              </a:spcBef>
              <a:buSzPct val="180000"/>
              <a:buFont typeface="Arial" panose="020B0604020202020204" pitchFamily="34" charset="0"/>
              <a:buChar char="•"/>
              <a:defRPr lang="it-IT" sz="2400" b="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342900" algn="l" defTabSz="457200" rtl="0" eaLnBrk="1" latinLnBrk="0" hangingPunct="1">
              <a:spcBef>
                <a:spcPct val="20000"/>
              </a:spcBef>
              <a:buSzPct val="180000"/>
              <a:buFont typeface="Arial" panose="020B0604020202020204" pitchFamily="34" charset="0"/>
              <a:buChar char="•"/>
              <a:defRPr lang="en-US" sz="2400" b="0" kern="1200" dirty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text</a:t>
            </a:r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lvl="4"/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04237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515151">
                    <a:lumMod val="75000"/>
                  </a:srgbClr>
                </a:solidFill>
              </a:rPr>
              <a:pPr/>
              <a:t>10/01/18</a:t>
            </a:fld>
            <a:endParaRPr lang="en-US" dirty="0">
              <a:solidFill>
                <a:srgbClr val="515151">
                  <a:lumMod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04237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>
                <a:solidFill>
                  <a:srgbClr val="515151">
                    <a:lumMod val="75000"/>
                  </a:srgbClr>
                </a:solidFill>
              </a:rPr>
              <a:t>Footer</a:t>
            </a:r>
            <a:endParaRPr lang="en-US" dirty="0">
              <a:solidFill>
                <a:srgbClr val="515151">
                  <a:lumMod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04237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515151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15151">
                  <a:lumMod val="75000"/>
                </a:srgbClr>
              </a:solidFill>
            </a:endParaRPr>
          </a:p>
        </p:txBody>
      </p:sp>
      <p:sp>
        <p:nvSpPr>
          <p:cNvPr id="12" name="Titolo 1"/>
          <p:cNvSpPr>
            <a:spLocks noGrp="1"/>
          </p:cNvSpPr>
          <p:nvPr>
            <p:ph type="title" hasCustomPrompt="1"/>
          </p:nvPr>
        </p:nvSpPr>
        <p:spPr>
          <a:xfrm>
            <a:off x="623392" y="620688"/>
            <a:ext cx="7296811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Title</a:t>
            </a:r>
          </a:p>
        </p:txBody>
      </p:sp>
      <p:sp>
        <p:nvSpPr>
          <p:cNvPr id="13" name="Rettangolo 12"/>
          <p:cNvSpPr/>
          <p:nvPr userDrawn="1"/>
        </p:nvSpPr>
        <p:spPr>
          <a:xfrm>
            <a:off x="660084" y="476672"/>
            <a:ext cx="2688299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solidFill>
                <a:srgbClr val="2468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959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testo vertica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1943123"/>
            <a:ext cx="10972800" cy="4078165"/>
          </a:xfrm>
          <a:prstGeom prst="rect">
            <a:avLst/>
          </a:prstGeom>
        </p:spPr>
        <p:txBody>
          <a:bodyPr vert="eaVert"/>
          <a:lstStyle>
            <a:lvl1pPr marL="285750" indent="-285750">
              <a:buSzPct val="180000"/>
              <a:buFont typeface="Arial" panose="020B0604020202020204" pitchFamily="34" charset="0"/>
              <a:buChar char="•"/>
              <a:defRPr sz="24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  <a:lvl2pPr marL="742950" indent="-285750">
              <a:buSzPct val="180000"/>
              <a:buFont typeface="Arial" panose="020B0604020202020204" pitchFamily="34" charset="0"/>
              <a:buChar char="•"/>
              <a:defRPr sz="24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2pPr>
            <a:lvl3pPr marL="1200150" indent="-285750">
              <a:buSzPct val="180000"/>
              <a:buFont typeface="Arial" panose="020B0604020202020204" pitchFamily="34" charset="0"/>
              <a:buChar char="•"/>
              <a:defRPr sz="24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3pPr>
            <a:lvl4pPr marL="1657350" indent="-285750">
              <a:buSzPct val="180000"/>
              <a:buFont typeface="Arial" panose="020B0604020202020204" pitchFamily="34" charset="0"/>
              <a:buChar char="•"/>
              <a:defRPr sz="24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4pPr>
            <a:lvl5pPr marL="2114550" indent="-285750">
              <a:buSzPct val="180000"/>
              <a:buFont typeface="Arial" panose="020B0604020202020204" pitchFamily="34" charset="0"/>
              <a:buChar char="•"/>
              <a:defRPr sz="24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text</a:t>
            </a:r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lvl="4"/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04237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515151">
                    <a:lumMod val="75000"/>
                  </a:srgbClr>
                </a:solidFill>
              </a:rPr>
              <a:pPr/>
              <a:t>10/01/18</a:t>
            </a:fld>
            <a:endParaRPr lang="en-US" dirty="0">
              <a:solidFill>
                <a:srgbClr val="515151">
                  <a:lumMod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04237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>
                <a:solidFill>
                  <a:srgbClr val="515151">
                    <a:lumMod val="75000"/>
                  </a:srgbClr>
                </a:solidFill>
              </a:rPr>
              <a:t>Footer</a:t>
            </a:r>
            <a:endParaRPr lang="en-US" dirty="0">
              <a:solidFill>
                <a:srgbClr val="515151">
                  <a:lumMod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04237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515151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15151">
                  <a:lumMod val="75000"/>
                </a:srgbClr>
              </a:solidFill>
            </a:endParaRPr>
          </a:p>
        </p:txBody>
      </p:sp>
      <p:sp>
        <p:nvSpPr>
          <p:cNvPr id="8" name="Titolo 1"/>
          <p:cNvSpPr>
            <a:spLocks noGrp="1"/>
          </p:cNvSpPr>
          <p:nvPr>
            <p:ph type="title" hasCustomPrompt="1"/>
          </p:nvPr>
        </p:nvSpPr>
        <p:spPr>
          <a:xfrm>
            <a:off x="623392" y="620688"/>
            <a:ext cx="7296811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DIN Next LT Pro" charset="0"/>
                <a:ea typeface="DIN Next LT Pro" charset="0"/>
                <a:cs typeface="DIN Next LT Pro" charset="0"/>
              </a:defRPr>
            </a:lvl1pPr>
          </a:lstStyle>
          <a:p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Title</a:t>
            </a:r>
          </a:p>
        </p:txBody>
      </p:sp>
      <p:sp>
        <p:nvSpPr>
          <p:cNvPr id="9" name="Rettangolo 8"/>
          <p:cNvSpPr/>
          <p:nvPr userDrawn="1"/>
        </p:nvSpPr>
        <p:spPr>
          <a:xfrm>
            <a:off x="660084" y="476672"/>
            <a:ext cx="2688299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solidFill>
                <a:srgbClr val="2468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674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_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1206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1960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91478" y="2153563"/>
            <a:ext cx="9985109" cy="720080"/>
          </a:xfrm>
        </p:spPr>
        <p:txBody>
          <a:bodyPr>
            <a:normAutofit fontScale="90000"/>
          </a:bodyPr>
          <a:lstStyle/>
          <a:p>
            <a:r>
              <a:rPr lang="en-GB" sz="5333" dirty="0" smtClean="0">
                <a:latin typeface="+mn-lt"/>
              </a:rPr>
              <a:t>EOSC-hub / OpenAIRE Collaboration</a:t>
            </a:r>
            <a:r>
              <a:rPr lang="en-GB" sz="5333" dirty="0" smtClean="0">
                <a:latin typeface="+mn-lt"/>
              </a:rPr>
              <a:t/>
            </a:r>
            <a:br>
              <a:rPr lang="en-GB" sz="5333" dirty="0" smtClean="0">
                <a:latin typeface="+mn-lt"/>
              </a:rPr>
            </a:br>
            <a:endParaRPr lang="en-GB" sz="3100" dirty="0">
              <a:latin typeface="+mn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1800" dirty="0" smtClean="0"/>
              <a:t>Tiziana Ferrari/EOSC-hub Project Coordinator</a:t>
            </a:r>
          </a:p>
          <a:p>
            <a:r>
              <a:rPr lang="en-US" sz="1800" dirty="0" smtClean="0"/>
              <a:t>General Assembly meeting 1, 09 January 2018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83859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515151">
                    <a:lumMod val="75000"/>
                  </a:srgbClr>
                </a:solidFill>
              </a:rPr>
              <a:pPr/>
              <a:t>10/01/18</a:t>
            </a:fld>
            <a:endParaRPr lang="en-US" dirty="0">
              <a:solidFill>
                <a:srgbClr val="515151">
                  <a:lumMod val="75000"/>
                </a:srgb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515151">
                    <a:lumMod val="75000"/>
                  </a:srgbClr>
                </a:solidFill>
              </a:rPr>
              <a:pPr/>
              <a:t>2</a:t>
            </a:fld>
            <a:endParaRPr lang="en-US" dirty="0">
              <a:solidFill>
                <a:srgbClr val="515151">
                  <a:lumMod val="75000"/>
                </a:srgb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EOSC-hub and OpenAIRE-Advance are complementary grants under EINFRA-12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‘Complementary grants’ are different EU grants which are linked by the work </a:t>
            </a:r>
            <a:r>
              <a:rPr lang="en-US" dirty="0" err="1"/>
              <a:t>programme</a:t>
            </a:r>
            <a:r>
              <a:rPr lang="en-US" dirty="0"/>
              <a:t>/calls by identifying them as complementary actions.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beneficiaries and those of the complementary grants must cooperate and provide access to their results. </a:t>
            </a:r>
          </a:p>
          <a:p>
            <a:pPr marL="0" indent="0">
              <a:buNone/>
            </a:pPr>
            <a:r>
              <a:rPr lang="en-US" dirty="0"/>
              <a:t>They must conclude a written </a:t>
            </a:r>
            <a:r>
              <a:rPr lang="en-US" b="1" dirty="0"/>
              <a:t>collaboration agreement </a:t>
            </a:r>
            <a:r>
              <a:rPr lang="en-US" dirty="0"/>
              <a:t>regarding the coordination of the complementary grants and the work of the action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				Annotated </a:t>
            </a:r>
            <a:r>
              <a:rPr lang="en-US" dirty="0"/>
              <a:t>Model Grant Agreement: V4.1 – 26.10.2017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322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515151">
                    <a:lumMod val="75000"/>
                  </a:srgbClr>
                </a:solidFill>
              </a:rPr>
              <a:pPr/>
              <a:t>10/01/18</a:t>
            </a:fld>
            <a:endParaRPr lang="en-US" dirty="0">
              <a:solidFill>
                <a:srgbClr val="515151">
                  <a:lumMod val="75000"/>
                </a:srgb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515151">
                    <a:lumMod val="75000"/>
                  </a:srgbClr>
                </a:solidFill>
              </a:rPr>
              <a:pPr/>
              <a:t>3</a:t>
            </a:fld>
            <a:endParaRPr lang="en-US" dirty="0">
              <a:solidFill>
                <a:srgbClr val="515151">
                  <a:lumMod val="75000"/>
                </a:srgb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>
              <a:spcBef>
                <a:spcPts val="0"/>
              </a:spcBef>
              <a:spcAft>
                <a:spcPts val="1200"/>
              </a:spcAft>
              <a:buSzPts val="1800"/>
              <a:buChar char="●"/>
            </a:pPr>
            <a:r>
              <a:rPr lang="en-GB" dirty="0"/>
              <a:t>Report on status of Collaboration Agreement and next steps</a:t>
            </a:r>
          </a:p>
          <a:p>
            <a:pPr marL="457200" lvl="0">
              <a:spcBef>
                <a:spcPts val="0"/>
              </a:spcBef>
              <a:spcAft>
                <a:spcPts val="1200"/>
              </a:spcAft>
              <a:buSzPts val="1800"/>
              <a:buChar char="●"/>
            </a:pPr>
            <a:r>
              <a:rPr lang="en-GB" dirty="0"/>
              <a:t>Cross-project governance</a:t>
            </a:r>
          </a:p>
          <a:p>
            <a:pPr marL="457200" lvl="0">
              <a:spcBef>
                <a:spcPts val="0"/>
              </a:spcBef>
              <a:spcAft>
                <a:spcPts val="1200"/>
              </a:spcAft>
              <a:buSzPts val="1800"/>
              <a:buChar char="●"/>
            </a:pPr>
            <a:r>
              <a:rPr lang="en-GB" dirty="0"/>
              <a:t>Joint work plan</a:t>
            </a:r>
          </a:p>
          <a:p>
            <a:pPr marL="914400" lvl="1" indent="-317500">
              <a:spcBef>
                <a:spcPts val="0"/>
              </a:spcBef>
              <a:buSzPts val="1400"/>
              <a:buChar char="○"/>
            </a:pPr>
            <a:r>
              <a:rPr lang="en-GB" dirty="0"/>
              <a:t>Joint Activity 1. “Service Integration”</a:t>
            </a:r>
          </a:p>
          <a:p>
            <a:pPr marL="914400" lvl="1" indent="-317500">
              <a:spcBef>
                <a:spcPts val="0"/>
              </a:spcBef>
              <a:buSzPts val="1400"/>
              <a:buChar char="○"/>
            </a:pPr>
            <a:r>
              <a:rPr lang="en-GB" dirty="0"/>
              <a:t>Joint Activity 2. “Communication, Engagement, Support and Training” </a:t>
            </a:r>
          </a:p>
          <a:p>
            <a:pPr marL="914400" lvl="1" indent="-317500">
              <a:spcBef>
                <a:spcPts val="0"/>
              </a:spcBef>
              <a:buSzPts val="1400"/>
              <a:buChar char="○"/>
            </a:pPr>
            <a:r>
              <a:rPr lang="en-GB" dirty="0"/>
              <a:t>Joint Activity 3. “Governance”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112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515151">
                    <a:lumMod val="75000"/>
                  </a:srgbClr>
                </a:solidFill>
              </a:rPr>
              <a:pPr/>
              <a:t>10/01/18</a:t>
            </a:fld>
            <a:endParaRPr lang="en-US" dirty="0">
              <a:solidFill>
                <a:srgbClr val="515151">
                  <a:lumMod val="75000"/>
                </a:srgb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515151">
                    <a:lumMod val="75000"/>
                  </a:srgbClr>
                </a:solidFill>
              </a:rPr>
              <a:pPr/>
              <a:t>4</a:t>
            </a:fld>
            <a:endParaRPr lang="en-US" dirty="0">
              <a:solidFill>
                <a:srgbClr val="515151">
                  <a:lumMod val="75000"/>
                </a:srgb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report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268762"/>
            <a:ext cx="10972800" cy="4805762"/>
          </a:xfrm>
        </p:spPr>
        <p:txBody>
          <a:bodyPr>
            <a:normAutofit/>
          </a:bodyPr>
          <a:lstStyle/>
          <a:p>
            <a:pPr marL="0" lvl="0" indent="-114300">
              <a:lnSpc>
                <a:spcPct val="95000"/>
              </a:lnSpc>
              <a:spcBef>
                <a:spcPts val="1000"/>
              </a:spcBef>
              <a:buClr>
                <a:schemeClr val="dk2"/>
              </a:buClr>
              <a:buSzPts val="1800"/>
              <a:buNone/>
            </a:pPr>
            <a:r>
              <a:rPr lang="en-GB" dirty="0"/>
              <a:t>Aug-Nov</a:t>
            </a:r>
          </a:p>
          <a:p>
            <a:pPr marL="457200" lvl="0">
              <a:lnSpc>
                <a:spcPct val="95000"/>
              </a:lnSpc>
              <a:spcBef>
                <a:spcPts val="1000"/>
              </a:spcBef>
              <a:buSzPts val="1800"/>
              <a:buChar char="●"/>
            </a:pPr>
            <a:r>
              <a:rPr lang="en-GB" dirty="0"/>
              <a:t>3 task forces formed</a:t>
            </a:r>
          </a:p>
          <a:p>
            <a:pPr marL="857250" lvl="1">
              <a:lnSpc>
                <a:spcPct val="95000"/>
              </a:lnSpc>
              <a:spcBef>
                <a:spcPts val="0"/>
              </a:spcBef>
              <a:buSzPts val="1800"/>
              <a:buFont typeface="Arial"/>
              <a:buChar char="●"/>
            </a:pPr>
            <a:r>
              <a:rPr lang="en-GB" sz="2000" dirty="0"/>
              <a:t>Governance and sustainability</a:t>
            </a:r>
          </a:p>
          <a:p>
            <a:pPr marL="857250" lvl="1">
              <a:lnSpc>
                <a:spcPct val="95000"/>
              </a:lnSpc>
              <a:spcBef>
                <a:spcPts val="0"/>
              </a:spcBef>
              <a:buSzPts val="1800"/>
              <a:buFont typeface="Arial"/>
              <a:buChar char="●"/>
            </a:pPr>
            <a:r>
              <a:rPr lang="en-GB" sz="2000" dirty="0"/>
              <a:t>Outreach, Support, Training and Communications</a:t>
            </a:r>
          </a:p>
          <a:p>
            <a:pPr marL="857250" lvl="1">
              <a:lnSpc>
                <a:spcPct val="95000"/>
              </a:lnSpc>
              <a:spcBef>
                <a:spcPts val="0"/>
              </a:spcBef>
              <a:buSzPts val="1800"/>
              <a:buFont typeface="Arial"/>
              <a:buChar char="●"/>
            </a:pPr>
            <a:r>
              <a:rPr lang="en-GB" sz="2000" dirty="0"/>
              <a:t>Integrated service provision</a:t>
            </a:r>
          </a:p>
          <a:p>
            <a:pPr marL="457200" lvl="0">
              <a:lnSpc>
                <a:spcPct val="95000"/>
              </a:lnSpc>
              <a:spcBef>
                <a:spcPts val="0"/>
              </a:spcBef>
              <a:buSzPts val="1800"/>
              <a:buChar char="●"/>
            </a:pPr>
            <a:r>
              <a:rPr lang="en-GB" dirty="0"/>
              <a:t>Analysis for each area of: </a:t>
            </a:r>
            <a:endParaRPr lang="en-GB" dirty="0" smtClean="0"/>
          </a:p>
          <a:p>
            <a:pPr marL="857250" lvl="1">
              <a:lnSpc>
                <a:spcPct val="95000"/>
              </a:lnSpc>
              <a:spcBef>
                <a:spcPts val="0"/>
              </a:spcBef>
              <a:buSzPts val="1800"/>
              <a:buChar char="●"/>
            </a:pPr>
            <a:r>
              <a:rPr lang="en-GB" sz="2000" dirty="0" smtClean="0"/>
              <a:t>common stakeholders</a:t>
            </a:r>
            <a:endParaRPr lang="en-GB" sz="2000" dirty="0"/>
          </a:p>
          <a:p>
            <a:pPr marL="857250" lvl="1">
              <a:lnSpc>
                <a:spcPct val="95000"/>
              </a:lnSpc>
              <a:spcBef>
                <a:spcPts val="0"/>
              </a:spcBef>
              <a:buSzPts val="1800"/>
              <a:buChar char="●"/>
            </a:pPr>
            <a:r>
              <a:rPr lang="en-GB" sz="2000" dirty="0" smtClean="0"/>
              <a:t>opportunities </a:t>
            </a:r>
            <a:r>
              <a:rPr lang="en-GB" sz="2000" dirty="0"/>
              <a:t>for </a:t>
            </a:r>
            <a:r>
              <a:rPr lang="en-GB" sz="2000" dirty="0" smtClean="0"/>
              <a:t>collaboration</a:t>
            </a:r>
            <a:endParaRPr lang="en-GB" sz="2000" dirty="0"/>
          </a:p>
          <a:p>
            <a:pPr marL="857250" lvl="1">
              <a:lnSpc>
                <a:spcPct val="95000"/>
              </a:lnSpc>
              <a:spcBef>
                <a:spcPts val="0"/>
              </a:spcBef>
              <a:buSzPts val="1800"/>
              <a:buChar char="●"/>
            </a:pPr>
            <a:r>
              <a:rPr lang="en-GB" sz="2000" dirty="0" smtClean="0"/>
              <a:t>gaps </a:t>
            </a:r>
            <a:r>
              <a:rPr lang="en-GB" sz="2000" dirty="0"/>
              <a:t>and overlaps</a:t>
            </a:r>
          </a:p>
          <a:p>
            <a:pPr marL="0" lvl="0" indent="-114300">
              <a:lnSpc>
                <a:spcPct val="95000"/>
              </a:lnSpc>
              <a:spcBef>
                <a:spcPts val="1000"/>
              </a:spcBef>
              <a:buClr>
                <a:schemeClr val="dk2"/>
              </a:buClr>
              <a:buSzPts val="1800"/>
              <a:buNone/>
            </a:pPr>
            <a:r>
              <a:rPr lang="en-GB" dirty="0"/>
              <a:t>Dec</a:t>
            </a:r>
          </a:p>
          <a:p>
            <a:pPr marL="457200" lvl="0">
              <a:lnSpc>
                <a:spcPct val="95000"/>
              </a:lnSpc>
              <a:spcBef>
                <a:spcPts val="1000"/>
              </a:spcBef>
              <a:buSzPts val="1800"/>
              <a:buChar char="●"/>
            </a:pPr>
            <a:r>
              <a:rPr lang="en-GB" dirty="0"/>
              <a:t>First draft of joint work plan (joint activities of complementary grants, outputs and timeline)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738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515151">
                    <a:lumMod val="75000"/>
                  </a:srgbClr>
                </a:solidFill>
              </a:rPr>
              <a:pPr/>
              <a:t>10/01/18</a:t>
            </a:fld>
            <a:endParaRPr lang="en-US" dirty="0">
              <a:solidFill>
                <a:srgbClr val="515151">
                  <a:lumMod val="75000"/>
                </a:srgb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515151">
                    <a:lumMod val="75000"/>
                  </a:srgbClr>
                </a:solidFill>
              </a:rPr>
              <a:pPr/>
              <a:t>5</a:t>
            </a:fld>
            <a:endParaRPr lang="en-US" dirty="0">
              <a:solidFill>
                <a:srgbClr val="515151">
                  <a:lumMod val="75000"/>
                </a:srgb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268762"/>
            <a:ext cx="10972800" cy="4930014"/>
          </a:xfrm>
        </p:spPr>
        <p:txBody>
          <a:bodyPr>
            <a:normAutofit fontScale="62500" lnSpcReduction="20000"/>
          </a:bodyPr>
          <a:lstStyle/>
          <a:p>
            <a:pPr marL="0" lvl="0" indent="0">
              <a:lnSpc>
                <a:spcPct val="95000"/>
              </a:lnSpc>
              <a:spcBef>
                <a:spcPts val="1600"/>
              </a:spcBef>
              <a:buNone/>
            </a:pPr>
            <a:r>
              <a:rPr lang="en-GB" sz="3600" dirty="0" smtClean="0"/>
              <a:t>   Jan</a:t>
            </a:r>
            <a:endParaRPr lang="en-GB" sz="3600" dirty="0"/>
          </a:p>
          <a:p>
            <a:pPr marL="457200" lvl="0">
              <a:lnSpc>
                <a:spcPct val="95000"/>
              </a:lnSpc>
              <a:spcBef>
                <a:spcPts val="1600"/>
              </a:spcBef>
              <a:buSzPts val="1800"/>
              <a:buChar char="●"/>
            </a:pPr>
            <a:r>
              <a:rPr lang="en-GB" dirty="0" smtClean="0"/>
              <a:t>Written feedback about Joint Activity Plan Draft 1 from External Board of the EC expected</a:t>
            </a:r>
          </a:p>
          <a:p>
            <a:pPr marL="457200" lvl="0">
              <a:lnSpc>
                <a:spcPct val="95000"/>
              </a:lnSpc>
              <a:spcBef>
                <a:spcPts val="1600"/>
              </a:spcBef>
              <a:buSzPts val="1800"/>
              <a:buChar char="●"/>
            </a:pPr>
            <a:r>
              <a:rPr lang="en-GB" dirty="0" smtClean="0"/>
              <a:t>10 Jan: revision of Draft 1 joint work plan </a:t>
            </a:r>
            <a:r>
              <a:rPr lang="en-GB" dirty="0" smtClean="0">
                <a:sym typeface="Wingdings"/>
              </a:rPr>
              <a:t> </a:t>
            </a:r>
            <a:r>
              <a:rPr lang="en-GB" dirty="0" smtClean="0"/>
              <a:t>feedback to OpenAIRE about revised joint work plan </a:t>
            </a:r>
          </a:p>
          <a:p>
            <a:pPr marL="457200" lvl="0">
              <a:lnSpc>
                <a:spcPct val="95000"/>
              </a:lnSpc>
              <a:spcBef>
                <a:spcPts val="1600"/>
              </a:spcBef>
              <a:buSzPts val="1800"/>
              <a:buChar char="●"/>
            </a:pPr>
            <a:r>
              <a:rPr lang="en-GB" dirty="0" smtClean="0"/>
              <a:t>Preparation of Collaboration Agreement articles</a:t>
            </a:r>
          </a:p>
          <a:p>
            <a:pPr marL="114300" lvl="0" indent="0">
              <a:lnSpc>
                <a:spcPct val="95000"/>
              </a:lnSpc>
              <a:spcBef>
                <a:spcPts val="1600"/>
              </a:spcBef>
              <a:buSzPts val="1800"/>
              <a:buNone/>
            </a:pPr>
            <a:r>
              <a:rPr lang="en-GB" sz="3300" dirty="0" smtClean="0"/>
              <a:t>Feb. Joint work plan Draft 2 for </a:t>
            </a:r>
            <a:r>
              <a:rPr lang="en-GB" sz="3300" dirty="0"/>
              <a:t>internal/external </a:t>
            </a:r>
            <a:r>
              <a:rPr lang="en-GB" sz="3300" dirty="0" smtClean="0"/>
              <a:t>revision by the External Board. Includes</a:t>
            </a:r>
            <a:endParaRPr lang="en-GB" sz="3600" dirty="0" smtClean="0"/>
          </a:p>
          <a:p>
            <a:pPr marL="857250" lvl="1">
              <a:lnSpc>
                <a:spcPct val="95000"/>
              </a:lnSpc>
              <a:spcBef>
                <a:spcPts val="1600"/>
              </a:spcBef>
              <a:buSzPts val="1800"/>
              <a:buChar char="●"/>
            </a:pPr>
            <a:r>
              <a:rPr lang="en-GB" dirty="0" smtClean="0"/>
              <a:t>Revised communication plan</a:t>
            </a:r>
          </a:p>
          <a:p>
            <a:pPr marL="857250" lvl="1">
              <a:lnSpc>
                <a:spcPct val="95000"/>
              </a:lnSpc>
              <a:spcBef>
                <a:spcPts val="1600"/>
              </a:spcBef>
              <a:buSzPts val="1800"/>
              <a:buChar char="●"/>
            </a:pPr>
            <a:r>
              <a:rPr lang="en-GB" dirty="0" smtClean="0"/>
              <a:t>Overview of RDA of relevant working groups (participated or providing input to EOSC-hub)</a:t>
            </a:r>
          </a:p>
          <a:p>
            <a:pPr marL="171450" indent="0">
              <a:lnSpc>
                <a:spcPct val="95000"/>
              </a:lnSpc>
              <a:spcBef>
                <a:spcPts val="1600"/>
              </a:spcBef>
              <a:buSzPts val="1800"/>
              <a:buNone/>
            </a:pPr>
            <a:r>
              <a:rPr lang="en-GB" sz="2900" dirty="0" smtClean="0"/>
              <a:t>March </a:t>
            </a:r>
          </a:p>
          <a:p>
            <a:pPr marL="857250" lvl="1">
              <a:lnSpc>
                <a:spcPct val="95000"/>
              </a:lnSpc>
              <a:spcBef>
                <a:spcPts val="1600"/>
              </a:spcBef>
              <a:buSzPts val="1800"/>
              <a:buChar char="●"/>
            </a:pPr>
            <a:r>
              <a:rPr lang="en-GB" dirty="0" smtClean="0"/>
              <a:t>Written feedback from the External Board</a:t>
            </a:r>
          </a:p>
          <a:p>
            <a:pPr marL="857250" lvl="1">
              <a:lnSpc>
                <a:spcPct val="95000"/>
              </a:lnSpc>
              <a:spcBef>
                <a:spcPts val="1600"/>
              </a:spcBef>
              <a:buSzPts val="1800"/>
              <a:buChar char="●"/>
            </a:pPr>
            <a:r>
              <a:rPr lang="en-GB" dirty="0" smtClean="0"/>
              <a:t>RDA Plenary/Berlin: Joint </a:t>
            </a:r>
            <a:r>
              <a:rPr lang="en-GB" dirty="0" err="1" smtClean="0"/>
              <a:t>BoF</a:t>
            </a:r>
            <a:r>
              <a:rPr lang="en-GB" dirty="0" smtClean="0"/>
              <a:t> at RDA Plenary: EOSC-hub, FREYA and OpenAIRE-Advance + 23 March: possibility of co-located event</a:t>
            </a:r>
          </a:p>
          <a:p>
            <a:pPr marL="857250" lvl="1">
              <a:lnSpc>
                <a:spcPct val="95000"/>
              </a:lnSpc>
              <a:spcBef>
                <a:spcPts val="1600"/>
              </a:spcBef>
              <a:buSzPts val="1800"/>
              <a:buChar char="●"/>
            </a:pPr>
            <a:r>
              <a:rPr lang="en-GB" dirty="0" smtClean="0"/>
              <a:t>End of March: final Collaboration Agreement</a:t>
            </a:r>
          </a:p>
          <a:p>
            <a:pPr marL="457200">
              <a:lnSpc>
                <a:spcPct val="95000"/>
              </a:lnSpc>
              <a:spcBef>
                <a:spcPts val="1600"/>
              </a:spcBef>
              <a:buSzPts val="1800"/>
            </a:pPr>
            <a:endParaRPr lang="en-GB" dirty="0" smtClean="0"/>
          </a:p>
          <a:p>
            <a:pPr marL="857250" lvl="1">
              <a:lnSpc>
                <a:spcPct val="95000"/>
              </a:lnSpc>
              <a:spcBef>
                <a:spcPts val="1600"/>
              </a:spcBef>
              <a:buSzPts val="1800"/>
              <a:buChar char="●"/>
            </a:pP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571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515151">
                    <a:lumMod val="75000"/>
                  </a:srgbClr>
                </a:solidFill>
              </a:rPr>
              <a:pPr/>
              <a:t>10/01/18</a:t>
            </a:fld>
            <a:endParaRPr lang="en-US" dirty="0">
              <a:solidFill>
                <a:srgbClr val="515151">
                  <a:lumMod val="75000"/>
                </a:srgb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515151">
                    <a:lumMod val="75000"/>
                  </a:srgbClr>
                </a:solidFill>
              </a:rPr>
              <a:pPr/>
              <a:t>6</a:t>
            </a:fld>
            <a:endParaRPr lang="en-US" dirty="0">
              <a:solidFill>
                <a:srgbClr val="515151">
                  <a:lumMod val="75000"/>
                </a:srgb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dirty="0" smtClean="0"/>
              <a:t>Report </a:t>
            </a:r>
            <a:r>
              <a:rPr lang="en-US" dirty="0"/>
              <a:t>from TEAM1 - Cross-project governance / Y. </a:t>
            </a:r>
            <a:r>
              <a:rPr lang="en-US" dirty="0" err="1"/>
              <a:t>Legre</a:t>
            </a:r>
            <a:endParaRPr lang="en-US" dirty="0"/>
          </a:p>
          <a:p>
            <a:pPr>
              <a:lnSpc>
                <a:spcPct val="130000"/>
              </a:lnSpc>
            </a:pPr>
            <a:r>
              <a:rPr lang="en-US" dirty="0" smtClean="0"/>
              <a:t>Report </a:t>
            </a:r>
            <a:r>
              <a:rPr lang="en-US" dirty="0"/>
              <a:t>from TEAM2 - Engagement, support, training and technical support / G. </a:t>
            </a:r>
            <a:r>
              <a:rPr lang="en-US" dirty="0" err="1"/>
              <a:t>Sipos</a:t>
            </a:r>
            <a:endParaRPr lang="en-US" dirty="0"/>
          </a:p>
          <a:p>
            <a:pPr>
              <a:lnSpc>
                <a:spcPct val="130000"/>
              </a:lnSpc>
            </a:pPr>
            <a:r>
              <a:rPr lang="en-US" dirty="0" smtClean="0"/>
              <a:t>Report </a:t>
            </a:r>
            <a:r>
              <a:rPr lang="en-US" dirty="0"/>
              <a:t>from TEAM3 - Service technical integration / M. v. Sanden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Discussion </a:t>
            </a:r>
            <a:r>
              <a:rPr lang="en-US" dirty="0"/>
              <a:t>and prioritization of tasks with a focus on TEAM3</a:t>
            </a:r>
          </a:p>
        </p:txBody>
      </p:sp>
    </p:spTree>
    <p:extLst>
      <p:ext uri="{BB962C8B-B14F-4D97-AF65-F5344CB8AC3E}">
        <p14:creationId xmlns:p14="http://schemas.microsoft.com/office/powerpoint/2010/main" val="3017514038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EMODnet_PPT_template" id="{94FD5FB4-A648-4C41-A45E-DC1B56821C8E}" vid="{6F891982-9957-D443-80E9-5627794D2BB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9132</TotalTime>
  <Words>384</Words>
  <Application>Microsoft Macintosh PowerPoint</Application>
  <PresentationFormat>Custom</PresentationFormat>
  <Paragraphs>58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Presentation1</vt:lpstr>
      <vt:lpstr>EOSC-hub / OpenAIRE Collaboration </vt:lpstr>
      <vt:lpstr>Introduction</vt:lpstr>
      <vt:lpstr>Outline</vt:lpstr>
      <vt:lpstr>Progress report</vt:lpstr>
      <vt:lpstr>Plan</vt:lpstr>
      <vt:lpstr>Agenda</vt:lpstr>
    </vt:vector>
  </TitlesOfParts>
  <Manager/>
  <Company>EGI Foundation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 Introductory slides</dc:title>
  <dc:subject/>
  <dc:creator>Tiziana Ferrari</dc:creator>
  <cp:keywords/>
  <dc:description/>
  <cp:lastModifiedBy>Tiziana Ferrari</cp:lastModifiedBy>
  <cp:revision>88</cp:revision>
  <dcterms:created xsi:type="dcterms:W3CDTF">2018-01-02T12:56:09Z</dcterms:created>
  <dcterms:modified xsi:type="dcterms:W3CDTF">2018-01-10T11:25:58Z</dcterms:modified>
  <cp:category/>
</cp:coreProperties>
</file>