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22"/>
  </p:notesMasterIdLst>
  <p:sldIdLst>
    <p:sldId id="261" r:id="rId2"/>
    <p:sldId id="322" r:id="rId3"/>
    <p:sldId id="323" r:id="rId4"/>
    <p:sldId id="324" r:id="rId5"/>
    <p:sldId id="325" r:id="rId6"/>
    <p:sldId id="326" r:id="rId7"/>
    <p:sldId id="327" r:id="rId8"/>
    <p:sldId id="321" r:id="rId9"/>
    <p:sldId id="328" r:id="rId10"/>
    <p:sldId id="335" r:id="rId11"/>
    <p:sldId id="319" r:id="rId12"/>
    <p:sldId id="329" r:id="rId13"/>
    <p:sldId id="330" r:id="rId14"/>
    <p:sldId id="331" r:id="rId15"/>
    <p:sldId id="332" r:id="rId16"/>
    <p:sldId id="333" r:id="rId17"/>
    <p:sldId id="334" r:id="rId18"/>
    <p:sldId id="337" r:id="rId19"/>
    <p:sldId id="318" r:id="rId20"/>
    <p:sldId id="33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F5FB"/>
    <a:srgbClr val="C9FABC"/>
    <a:srgbClr val="246889"/>
    <a:srgbClr val="FCF7BA"/>
    <a:srgbClr val="FED1B8"/>
    <a:srgbClr val="006699"/>
    <a:srgbClr val="0E71B4"/>
    <a:srgbClr val="F6BBFB"/>
    <a:srgbClr val="F7B034"/>
    <a:srgbClr val="109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34" autoAdjust="0"/>
    <p:restoredTop sz="98646" autoAdjust="0"/>
  </p:normalViewPr>
  <p:slideViewPr>
    <p:cSldViewPr>
      <p:cViewPr>
        <p:scale>
          <a:sx n="72" d="100"/>
          <a:sy n="72" d="100"/>
        </p:scale>
        <p:origin x="-824" y="2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00D696-3FDD-B64D-BCCD-A5C769FC78D6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00F2E-E6F6-584A-8B3A-823D09DC1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70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Firs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1690402"/>
            <a:ext cx="9144000" cy="2890727"/>
          </a:xfrm>
          <a:prstGeom prst="rect">
            <a:avLst/>
          </a:prstGeom>
          <a:solidFill>
            <a:srgbClr val="24688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43608" y="2153563"/>
            <a:ext cx="5110336" cy="72008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1" i="0" baseline="0">
                <a:solidFill>
                  <a:schemeClr val="bg1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43608" y="2996952"/>
            <a:ext cx="6400800" cy="6019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500" b="0" i="0">
                <a:solidFill>
                  <a:schemeClr val="bg1"/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Sub-</a:t>
            </a:r>
            <a:r>
              <a:rPr lang="it-IT" dirty="0" err="1"/>
              <a:t>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013012" y="4725145"/>
            <a:ext cx="2735452" cy="3086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15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139954" y="5085184"/>
            <a:ext cx="4608513" cy="3509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5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" name="Rettangolo 3"/>
          <p:cNvSpPr/>
          <p:nvPr userDrawn="1"/>
        </p:nvSpPr>
        <p:spPr>
          <a:xfrm>
            <a:off x="1493912" y="6237312"/>
            <a:ext cx="56703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+mn-ea"/>
                <a:cs typeface="+mn-cs"/>
              </a:rPr>
              <a:t>EOSC-hub receives funding from the European Union’s Horizon 2020 research and innovation </a:t>
            </a:r>
            <a:r>
              <a:rPr lang="en-US" sz="1000" kern="1200" dirty="0" err="1">
                <a:solidFill>
                  <a:schemeClr val="tx1"/>
                </a:solidFill>
                <a:latin typeface="Alte DIN 1451 Mittelschrift" panose="020B0603020202020204" pitchFamily="34" charset="0"/>
                <a:ea typeface="+mn-ea"/>
                <a:cs typeface="+mn-cs"/>
              </a:rPr>
              <a:t>programme</a:t>
            </a:r>
            <a:r>
              <a:rPr lang="en-US" sz="100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+mn-ea"/>
                <a:cs typeface="+mn-cs"/>
              </a:rPr>
              <a:t> under grant agreement No. 777536.</a:t>
            </a:r>
            <a:endParaRPr lang="en-GB" sz="1000" kern="1200" dirty="0">
              <a:solidFill>
                <a:schemeClr val="tx1"/>
              </a:solidFill>
              <a:latin typeface="Alte DIN 1451 Mittelschrift" panose="020B0603020202020204" pitchFamily="34" charset="0"/>
              <a:ea typeface="+mn-ea"/>
              <a:cs typeface="+mn-cs"/>
            </a:endParaRPr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72699"/>
            <a:ext cx="974228" cy="677652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3813"/>
            <a:ext cx="1500758" cy="915463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2640"/>
            <a:ext cx="1368152" cy="1085835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01455"/>
            <a:ext cx="1539080" cy="1051500"/>
          </a:xfrm>
          <a:prstGeom prst="rect">
            <a:avLst/>
          </a:prstGeom>
        </p:spPr>
      </p:pic>
      <p:sp>
        <p:nvSpPr>
          <p:cNvPr id="1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139953" y="5517232"/>
            <a:ext cx="4608513" cy="3509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5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/>
              <a:t>Email </a:t>
            </a:r>
          </a:p>
        </p:txBody>
      </p:sp>
    </p:spTree>
    <p:extLst>
      <p:ext uri="{BB962C8B-B14F-4D97-AF65-F5344CB8AC3E}">
        <p14:creationId xmlns:p14="http://schemas.microsoft.com/office/powerpoint/2010/main" val="99350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_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323528" y="620688"/>
            <a:ext cx="5472608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Title</a:t>
            </a:r>
          </a:p>
        </p:txBody>
      </p:sp>
      <p:sp>
        <p:nvSpPr>
          <p:cNvPr id="11" name="Rettangolo 10"/>
          <p:cNvSpPr/>
          <p:nvPr userDrawn="1"/>
        </p:nvSpPr>
        <p:spPr>
          <a:xfrm>
            <a:off x="323528" y="476674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1/10/2018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5472608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Title</a:t>
            </a:r>
          </a:p>
        </p:txBody>
      </p:sp>
      <p:sp>
        <p:nvSpPr>
          <p:cNvPr id="12" name="Rettangolo 11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  <p:sp>
        <p:nvSpPr>
          <p:cNvPr id="15" name="Segnaposto contenuto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2022896"/>
            <a:ext cx="4038600" cy="4103267"/>
          </a:xfrm>
          <a:prstGeom prst="rect">
            <a:avLst/>
          </a:prstGeom>
        </p:spPr>
        <p:txBody>
          <a:bodyPr/>
          <a:lstStyle>
            <a:lvl1pPr marL="342900" indent="-342900">
              <a:buSzPct val="18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800100" indent="-342900">
              <a:buSzPct val="18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SzPct val="18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714500" indent="-342900">
              <a:buSzPct val="18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171700" indent="-342900">
              <a:buSzPct val="180000"/>
              <a:buFont typeface="Arial" panose="020B0604020202020204" pitchFamily="34" charset="0"/>
              <a:buChar char="•"/>
              <a:defRPr lang="en-US" sz="240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2022896"/>
            <a:ext cx="4038600" cy="41032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it-IT" sz="2400" b="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it-IT" sz="2400" b="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it-IT" sz="2400" b="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it-IT" sz="2400" b="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en-US" sz="2400" b="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5472608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Title</a:t>
            </a:r>
          </a:p>
        </p:txBody>
      </p:sp>
      <p:sp>
        <p:nvSpPr>
          <p:cNvPr id="13" name="Rettangolo 12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 vertica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943123"/>
            <a:ext cx="8229600" cy="4078165"/>
          </a:xfrm>
          <a:prstGeom prst="rect">
            <a:avLst/>
          </a:prstGeom>
        </p:spPr>
        <p:txBody>
          <a:bodyPr vert="eaVert"/>
          <a:lstStyle>
            <a:lvl1pPr marL="2857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  <a:lvl2pPr marL="7429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2pPr>
            <a:lvl3pPr marL="12001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3pPr>
            <a:lvl4pPr marL="16573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4pPr>
            <a:lvl5pPr marL="21145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5472608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DIN Next LT Pro" charset="0"/>
                <a:ea typeface="DIN Next LT Pro" charset="0"/>
                <a:cs typeface="DIN Next LT Pro" charset="0"/>
              </a:defRPr>
            </a:lvl1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Title</a:t>
            </a:r>
          </a:p>
        </p:txBody>
      </p:sp>
      <p:sp>
        <p:nvSpPr>
          <p:cNvPr id="9" name="Rettangolo 8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92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_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4" r:id="rId2"/>
    <p:sldLayoutId id="2147483708" r:id="rId3"/>
    <p:sldLayoutId id="2147483709" r:id="rId4"/>
    <p:sldLayoutId id="2147483710" r:id="rId5"/>
    <p:sldLayoutId id="2147483707" r:id="rId6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malgorzata.krakowian@egi.e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egi.eu/indico/category/211/" TargetMode="External"/><Relationship Id="rId2" Type="http://schemas.openxmlformats.org/officeDocument/2006/relationships/hyperlink" Target="https://wiki.eosc-hub.eu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iki.eosc-hub.eu/display/EOSC/Project+tools+and+templates" TargetMode="External"/><Relationship Id="rId4" Type="http://schemas.openxmlformats.org/officeDocument/2006/relationships/hyperlink" Target="http://documents.egi.eu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43608" y="1844824"/>
            <a:ext cx="7488832" cy="720080"/>
          </a:xfrm>
        </p:spPr>
        <p:txBody>
          <a:bodyPr>
            <a:normAutofit fontScale="90000"/>
          </a:bodyPr>
          <a:lstStyle/>
          <a:p>
            <a:r>
              <a:rPr lang="en-GB" sz="4000" dirty="0"/>
              <a:t>EOSC-hub</a:t>
            </a:r>
            <a:br>
              <a:rPr lang="en-GB" sz="4000" dirty="0"/>
            </a:br>
            <a:r>
              <a:rPr lang="en-US" sz="3100" b="0" dirty="0" smtClean="0"/>
              <a:t>Risk and quality management</a:t>
            </a:r>
            <a:r>
              <a:rPr lang="en-US" sz="3100" b="0" dirty="0"/>
              <a:t/>
            </a:r>
            <a:br>
              <a:rPr lang="en-US" sz="3100" b="0" dirty="0"/>
            </a:br>
            <a:r>
              <a:rPr lang="en-US" sz="3100" b="0" dirty="0"/>
              <a:t/>
            </a:r>
            <a:br>
              <a:rPr lang="en-US" sz="3100" b="0" dirty="0"/>
            </a:br>
            <a:r>
              <a:rPr lang="en-US" sz="2700" b="0" i="1" dirty="0" err="1" smtClean="0"/>
              <a:t>Malgorzata</a:t>
            </a:r>
            <a:r>
              <a:rPr lang="en-US" sz="2700" b="0" i="1" dirty="0" smtClean="0"/>
              <a:t> </a:t>
            </a:r>
            <a:r>
              <a:rPr lang="en-US" sz="2700" b="0" i="1" dirty="0" err="1" smtClean="0"/>
              <a:t>Krakowian</a:t>
            </a:r>
            <a:r>
              <a:rPr lang="en-US" sz="2700" b="0" i="1" dirty="0" smtClean="0"/>
              <a:t> </a:t>
            </a:r>
            <a:r>
              <a:rPr lang="en-US" sz="2700" b="0" i="1" dirty="0"/>
              <a:t>(EGI Foundation)</a:t>
            </a:r>
            <a:br>
              <a:rPr lang="en-US" sz="2700" b="0" i="1" dirty="0"/>
            </a:br>
            <a:endParaRPr lang="en-GB" sz="2700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987280"/>
            <a:ext cx="8352928" cy="601960"/>
          </a:xfrm>
        </p:spPr>
        <p:txBody>
          <a:bodyPr/>
          <a:lstStyle/>
          <a:p>
            <a:pPr algn="ctr"/>
            <a:r>
              <a:rPr lang="en-GB" sz="1800" dirty="0" smtClean="0">
                <a:solidFill>
                  <a:schemeClr val="accent6">
                    <a:lumMod val="10000"/>
                  </a:schemeClr>
                </a:solidFill>
              </a:rPr>
              <a:t>10 January 2018</a:t>
            </a:r>
            <a:endParaRPr lang="en-GB" sz="1800" dirty="0">
              <a:solidFill>
                <a:schemeClr val="accent6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926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0CFF2-1562-4689-BF26-A895D95B48AD}" type="datetime1">
              <a:rPr lang="en-US" smtClean="0"/>
              <a:t>1/10/2018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WP leaders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Please contact me:</a:t>
            </a:r>
          </a:p>
          <a:p>
            <a:r>
              <a:rPr lang="en-GB" dirty="0" smtClean="0"/>
              <a:t>If you need more than WP mailing list</a:t>
            </a:r>
          </a:p>
          <a:p>
            <a:r>
              <a:rPr lang="en-GB" dirty="0" smtClean="0"/>
              <a:t>If you need support in using confluence or other tools</a:t>
            </a:r>
          </a:p>
          <a:p>
            <a:r>
              <a:rPr lang="en-GB" dirty="0" smtClean="0"/>
              <a:t>If there is a need for other tools</a:t>
            </a:r>
          </a:p>
          <a:p>
            <a:r>
              <a:rPr lang="en-GB" dirty="0" smtClean="0"/>
              <a:t>If you struggle with access to collaboration tools</a:t>
            </a:r>
          </a:p>
          <a:p>
            <a:r>
              <a:rPr lang="en-GB" dirty="0" smtClean="0"/>
              <a:t>Etc.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6940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43608" y="1844824"/>
            <a:ext cx="7488832" cy="720080"/>
          </a:xfrm>
        </p:spPr>
        <p:txBody>
          <a:bodyPr>
            <a:normAutofit fontScale="90000"/>
          </a:bodyPr>
          <a:lstStyle/>
          <a:p>
            <a:r>
              <a:rPr lang="en-GB" sz="4000" dirty="0"/>
              <a:t>EOSC-hub</a:t>
            </a:r>
            <a:br>
              <a:rPr lang="en-GB" sz="4000" dirty="0"/>
            </a:br>
            <a:r>
              <a:rPr lang="en-US" sz="3100" b="0" dirty="0" smtClean="0"/>
              <a:t>Virtual access</a:t>
            </a:r>
            <a:r>
              <a:rPr lang="en-US" sz="3100" b="0" dirty="0"/>
              <a:t/>
            </a:r>
            <a:br>
              <a:rPr lang="en-US" sz="3100" b="0" dirty="0"/>
            </a:br>
            <a:r>
              <a:rPr lang="en-US" sz="3100" b="0" dirty="0"/>
              <a:t/>
            </a:r>
            <a:br>
              <a:rPr lang="en-US" sz="3100" b="0" dirty="0"/>
            </a:br>
            <a:r>
              <a:rPr lang="en-US" sz="2700" b="0" i="1" dirty="0" err="1" smtClean="0"/>
              <a:t>Malgorzata</a:t>
            </a:r>
            <a:r>
              <a:rPr lang="en-US" sz="2700" b="0" i="1" dirty="0" smtClean="0"/>
              <a:t> </a:t>
            </a:r>
            <a:r>
              <a:rPr lang="en-US" sz="2700" b="0" i="1" dirty="0" err="1" smtClean="0"/>
              <a:t>Krakowian</a:t>
            </a:r>
            <a:r>
              <a:rPr lang="en-US" sz="2700" b="0" i="1" dirty="0" smtClean="0"/>
              <a:t> </a:t>
            </a:r>
            <a:r>
              <a:rPr lang="en-US" sz="2700" b="0" i="1" dirty="0"/>
              <a:t>(EGI Foundation</a:t>
            </a:r>
            <a:r>
              <a:rPr lang="en-US" sz="2700" b="0" i="1" dirty="0" smtClean="0"/>
              <a:t>)</a:t>
            </a:r>
            <a:br>
              <a:rPr lang="en-US" sz="2700" b="0" i="1" dirty="0" smtClean="0"/>
            </a:br>
            <a:r>
              <a:rPr lang="en-US" sz="2700" b="0" i="1" dirty="0"/>
              <a:t/>
            </a:r>
            <a:br>
              <a:rPr lang="en-US" sz="2700" b="0" i="1" dirty="0"/>
            </a:br>
            <a:r>
              <a:rPr lang="en-US" sz="2000" b="0" i="1" dirty="0"/>
              <a:t>https://wiki.eosc-hub.eu/display/EOSC/WP13+Access+Provisioning</a:t>
            </a:r>
            <a:r>
              <a:rPr lang="en-US" sz="2700" b="0" i="1" dirty="0"/>
              <a:t/>
            </a:r>
            <a:br>
              <a:rPr lang="en-US" sz="2700" b="0" i="1" dirty="0"/>
            </a:br>
            <a:endParaRPr lang="en-GB" sz="2700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987280"/>
            <a:ext cx="8352928" cy="601960"/>
          </a:xfrm>
        </p:spPr>
        <p:txBody>
          <a:bodyPr/>
          <a:lstStyle/>
          <a:p>
            <a:pPr algn="ctr"/>
            <a:r>
              <a:rPr lang="en-GB" sz="1800" dirty="0" smtClean="0">
                <a:solidFill>
                  <a:schemeClr val="accent6">
                    <a:lumMod val="10000"/>
                  </a:schemeClr>
                </a:solidFill>
              </a:rPr>
              <a:t>10 January 2018</a:t>
            </a:r>
            <a:endParaRPr lang="en-GB" sz="1800" dirty="0">
              <a:solidFill>
                <a:schemeClr val="accent6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697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94B8-EC57-4141-8E9D-FFA6594E46F9}" type="datetime1">
              <a:rPr lang="en-US" smtClean="0"/>
              <a:t>1/10/2018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Virtual Access (VA) </a:t>
            </a:r>
            <a:r>
              <a:rPr lang="en-GB" dirty="0" smtClean="0"/>
              <a:t>is a </a:t>
            </a:r>
            <a:r>
              <a:rPr lang="en-GB" b="1" dirty="0"/>
              <a:t>financial </a:t>
            </a:r>
            <a:r>
              <a:rPr lang="en-GB" b="1" dirty="0" smtClean="0"/>
              <a:t>instrument </a:t>
            </a:r>
            <a:r>
              <a:rPr lang="en-GB" b="1" dirty="0"/>
              <a:t>to reimburse the access provisioning costs</a:t>
            </a:r>
            <a:r>
              <a:rPr lang="en-GB" dirty="0"/>
              <a:t> to access providers.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This </a:t>
            </a:r>
            <a:r>
              <a:rPr lang="en-GB" dirty="0"/>
              <a:t>instrument is provided by the EC to </a:t>
            </a:r>
            <a:r>
              <a:rPr lang="en-GB" b="1" dirty="0"/>
              <a:t>increase the sharing of research infrastructures and services</a:t>
            </a:r>
            <a:r>
              <a:rPr lang="en-GB" dirty="0"/>
              <a:t> that otherwise would not be available to international user groups</a:t>
            </a:r>
            <a:r>
              <a:rPr lang="en-GB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9128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94B8-EC57-4141-8E9D-FFA6594E46F9}" type="datetime1">
              <a:rPr lang="en-US" smtClean="0"/>
              <a:t>1/10/2018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r>
              <a:rPr lang="en-GB" dirty="0"/>
              <a:t>In VA the services – also called “installations” – have to be made available </a:t>
            </a:r>
            <a:r>
              <a:rPr lang="en-GB" b="1" dirty="0"/>
              <a:t>‘free of charge’ at the point of use</a:t>
            </a:r>
            <a:r>
              <a:rPr lang="en-GB" dirty="0"/>
              <a:t> for European or International researchers.</a:t>
            </a:r>
            <a:br>
              <a:rPr lang="en-GB" dirty="0"/>
            </a:b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VA </a:t>
            </a:r>
            <a:r>
              <a:rPr lang="en-GB" dirty="0"/>
              <a:t>access is </a:t>
            </a:r>
            <a:r>
              <a:rPr lang="en-GB" b="1" dirty="0"/>
              <a:t>open and free access</a:t>
            </a:r>
            <a:r>
              <a:rPr lang="en-GB" dirty="0"/>
              <a:t> to services through communication networks to resources needed for research, </a:t>
            </a:r>
            <a:r>
              <a:rPr lang="en-GB" b="1" dirty="0"/>
              <a:t>without selecting the researchers</a:t>
            </a:r>
            <a:r>
              <a:rPr lang="en-GB" dirty="0"/>
              <a:t> to whom access is provided.</a:t>
            </a:r>
          </a:p>
        </p:txBody>
      </p:sp>
    </p:spTree>
    <p:extLst>
      <p:ext uri="{BB962C8B-B14F-4D97-AF65-F5344CB8AC3E}">
        <p14:creationId xmlns:p14="http://schemas.microsoft.com/office/powerpoint/2010/main" val="2051077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43F3-120E-4016-83A5-35233045527D}" type="datetime1">
              <a:rPr lang="en-US" smtClean="0"/>
              <a:t>1/10/2018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Access Provider </a:t>
            </a:r>
            <a:r>
              <a:rPr lang="en-GB" dirty="0" smtClean="0"/>
              <a:t>Obligations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Accept </a:t>
            </a:r>
            <a:r>
              <a:rPr lang="en-GB" dirty="0"/>
              <a:t>that the installations made available for VA are </a:t>
            </a:r>
            <a:r>
              <a:rPr lang="en-GB" b="1" dirty="0"/>
              <a:t>publicized widely.</a:t>
            </a:r>
            <a:r>
              <a:rPr lang="en-GB" dirty="0"/>
              <a:t> </a:t>
            </a:r>
          </a:p>
          <a:p>
            <a:r>
              <a:rPr lang="en-GB" b="1" dirty="0"/>
              <a:t>Maintain </a:t>
            </a:r>
            <a:r>
              <a:rPr lang="en-GB" b="1" dirty="0" smtClean="0"/>
              <a:t>and </a:t>
            </a:r>
            <a:r>
              <a:rPr lang="en-GB" b="1" dirty="0"/>
              <a:t>provide to EC appropriate documentation</a:t>
            </a:r>
            <a:r>
              <a:rPr lang="en-GB" dirty="0"/>
              <a:t> to </a:t>
            </a:r>
            <a:r>
              <a:rPr lang="en-GB" b="1" dirty="0"/>
              <a:t>support and justify </a:t>
            </a:r>
            <a:r>
              <a:rPr lang="en-GB" dirty="0"/>
              <a:t>the amount of access reported (e.g. nature and quantity of access provided to user teams).</a:t>
            </a:r>
          </a:p>
          <a:p>
            <a:r>
              <a:rPr lang="en-GB" b="1" dirty="0"/>
              <a:t>Open the access</a:t>
            </a:r>
            <a:r>
              <a:rPr lang="en-GB" dirty="0"/>
              <a:t> to European and international user communities</a:t>
            </a:r>
          </a:p>
          <a:p>
            <a:r>
              <a:rPr lang="en-GB" dirty="0" smtClean="0"/>
              <a:t>Access </a:t>
            </a:r>
            <a:r>
              <a:rPr lang="en-GB" dirty="0"/>
              <a:t>providers will engage with user communities via </a:t>
            </a:r>
            <a:r>
              <a:rPr lang="en-GB" b="1" dirty="0"/>
              <a:t>Service Level Agreements</a:t>
            </a:r>
            <a:r>
              <a:rPr lang="en-GB" dirty="0"/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7573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21A6-DD69-4F2B-BE6B-E708AE754B09}" type="datetime1">
              <a:rPr lang="en-US" smtClean="0"/>
              <a:t>1/10/2018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Installations: 50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GB" dirty="0" err="1" smtClean="0"/>
              <a:t>WeNMR</a:t>
            </a:r>
            <a:r>
              <a:rPr lang="en-GB" dirty="0" smtClean="0"/>
              <a:t>: 8</a:t>
            </a:r>
          </a:p>
          <a:p>
            <a:r>
              <a:rPr lang="en-GB" dirty="0" smtClean="0"/>
              <a:t>ENES: 1</a:t>
            </a:r>
          </a:p>
          <a:p>
            <a:r>
              <a:rPr lang="en-GB" dirty="0" smtClean="0"/>
              <a:t>CMS: 1</a:t>
            </a:r>
          </a:p>
          <a:p>
            <a:r>
              <a:rPr lang="en-GB" dirty="0" smtClean="0"/>
              <a:t>CLARIN: 1</a:t>
            </a:r>
          </a:p>
          <a:p>
            <a:r>
              <a:rPr lang="en-GB" dirty="0" smtClean="0"/>
              <a:t>INCD: 1</a:t>
            </a:r>
          </a:p>
          <a:p>
            <a:r>
              <a:rPr lang="en-GB" dirty="0" smtClean="0"/>
              <a:t>ESA: 8</a:t>
            </a:r>
          </a:p>
          <a:p>
            <a:r>
              <a:rPr lang="en-GB" dirty="0" smtClean="0"/>
              <a:t>DARIH: 1</a:t>
            </a:r>
          </a:p>
          <a:p>
            <a:r>
              <a:rPr lang="en-GB" dirty="0" smtClean="0"/>
              <a:t>IFREMER: 1</a:t>
            </a:r>
          </a:p>
          <a:p>
            <a:r>
              <a:rPr lang="en-GB" dirty="0" smtClean="0"/>
              <a:t>EISCAT: 1</a:t>
            </a:r>
          </a:p>
          <a:p>
            <a:r>
              <a:rPr lang="en-GB" dirty="0" smtClean="0"/>
              <a:t>EGI: 7</a:t>
            </a:r>
          </a:p>
          <a:p>
            <a:r>
              <a:rPr lang="en-GB" dirty="0" smtClean="0"/>
              <a:t>EUDAT: 9</a:t>
            </a:r>
          </a:p>
          <a:p>
            <a:r>
              <a:rPr lang="en-GB" dirty="0" smtClean="0"/>
              <a:t>EOSC-hub: 6</a:t>
            </a:r>
          </a:p>
          <a:p>
            <a:r>
              <a:rPr lang="en-GB" dirty="0" err="1" smtClean="0"/>
              <a:t>Lifewatch</a:t>
            </a:r>
            <a:r>
              <a:rPr lang="en-GB" dirty="0" smtClean="0"/>
              <a:t>: 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4569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0FB1-A981-4B6A-9F6C-4F12AC94892F}" type="datetime1">
              <a:rPr lang="en-US" smtClean="0"/>
              <a:t>1/10/2018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Reporting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/>
              <a:t>The </a:t>
            </a:r>
            <a:r>
              <a:rPr lang="en-GB" sz="2000" dirty="0" smtClean="0"/>
              <a:t>WP13 </a:t>
            </a:r>
            <a:r>
              <a:rPr lang="en-GB" sz="2000" dirty="0"/>
              <a:t>will collect and document activities and metrics on virtual access services </a:t>
            </a:r>
            <a:r>
              <a:rPr lang="en-GB" sz="2000" b="1" dirty="0"/>
              <a:t>every </a:t>
            </a:r>
            <a:r>
              <a:rPr lang="en-GB" sz="2000" b="1" dirty="0" smtClean="0"/>
              <a:t>9 months</a:t>
            </a:r>
            <a:r>
              <a:rPr lang="en-GB" sz="2000" dirty="0" smtClean="0"/>
              <a:t>: 9.18, 6.19, 3.20, 12.20.</a:t>
            </a:r>
          </a:p>
          <a:p>
            <a:pPr marL="0" indent="0">
              <a:buNone/>
            </a:pPr>
            <a:r>
              <a:rPr lang="en-GB" sz="1400" dirty="0" smtClean="0"/>
              <a:t>		</a:t>
            </a:r>
            <a:endParaRPr lang="en-GB" sz="1400" dirty="0"/>
          </a:p>
          <a:p>
            <a:pPr marL="0" indent="0">
              <a:buNone/>
            </a:pPr>
            <a:r>
              <a:rPr lang="en-GB" sz="2000" dirty="0" smtClean="0"/>
              <a:t>These </a:t>
            </a:r>
            <a:r>
              <a:rPr lang="en-GB" sz="2000" dirty="0"/>
              <a:t>will be </a:t>
            </a:r>
            <a:r>
              <a:rPr lang="en-GB" sz="2000" b="1" dirty="0"/>
              <a:t>reviewed by </a:t>
            </a:r>
            <a:r>
              <a:rPr lang="en-GB" sz="2000" b="1" dirty="0" smtClean="0"/>
              <a:t>the external </a:t>
            </a:r>
            <a:r>
              <a:rPr lang="en-GB" sz="2000" b="1" dirty="0"/>
              <a:t>board of </a:t>
            </a:r>
            <a:r>
              <a:rPr lang="en-GB" sz="2000" b="1" dirty="0" smtClean="0"/>
              <a:t>experts</a:t>
            </a:r>
            <a:r>
              <a:rPr lang="en-GB" sz="2000" dirty="0" smtClean="0"/>
              <a:t> appointed by the EC. </a:t>
            </a:r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GB" sz="2000" dirty="0"/>
              <a:t>The assessment will take into account </a:t>
            </a:r>
          </a:p>
          <a:p>
            <a:r>
              <a:rPr lang="en-GB" sz="2000" dirty="0"/>
              <a:t>the level of use of the infrastructure with respect to the size of the targeted user community </a:t>
            </a:r>
          </a:p>
          <a:p>
            <a:r>
              <a:rPr lang="en-GB" sz="2000" dirty="0"/>
              <a:t>the appreciation of users. </a:t>
            </a:r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GB" sz="2000" dirty="0"/>
              <a:t>Description of the periodic assessment </a:t>
            </a:r>
            <a:r>
              <a:rPr lang="en-GB" sz="2000" dirty="0" smtClean="0"/>
              <a:t>method in </a:t>
            </a:r>
            <a:r>
              <a:rPr lang="en-GB" sz="2000" dirty="0"/>
              <a:t>the first periodic report. Only changes in the following ones. </a:t>
            </a:r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307478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0FB1-A981-4B6A-9F6C-4F12AC94892F}" type="datetime1">
              <a:rPr lang="en-US" smtClean="0"/>
              <a:t>1/10/2018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 report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 smtClean="0"/>
              <a:t>The </a:t>
            </a:r>
            <a:r>
              <a:rPr lang="en-GB" sz="2000" b="1" dirty="0"/>
              <a:t>reports will detail </a:t>
            </a:r>
          </a:p>
          <a:p>
            <a:r>
              <a:rPr lang="en-GB" sz="2000" dirty="0" smtClean="0"/>
              <a:t>The </a:t>
            </a:r>
            <a:r>
              <a:rPr lang="en-GB" sz="2000" dirty="0"/>
              <a:t>access activity </a:t>
            </a:r>
          </a:p>
          <a:p>
            <a:r>
              <a:rPr lang="en-GB" sz="2000" dirty="0" smtClean="0"/>
              <a:t>Statistics </a:t>
            </a:r>
            <a:r>
              <a:rPr lang="en-GB" sz="2000" dirty="0"/>
              <a:t>on the virtual access provided in the period</a:t>
            </a:r>
          </a:p>
          <a:p>
            <a:r>
              <a:rPr lang="en-GB" sz="2000" dirty="0"/>
              <a:t>Quantity of users</a:t>
            </a:r>
          </a:p>
          <a:p>
            <a:r>
              <a:rPr lang="en-GB" sz="2000" dirty="0"/>
              <a:t>Geographical distribution of users and, </a:t>
            </a:r>
          </a:p>
          <a:p>
            <a:r>
              <a:rPr lang="en-GB" sz="2000" dirty="0"/>
              <a:t>W</a:t>
            </a:r>
            <a:r>
              <a:rPr lang="en-GB" sz="2000" dirty="0" smtClean="0"/>
              <a:t>henever </a:t>
            </a:r>
            <a:r>
              <a:rPr lang="en-GB" sz="2000" dirty="0"/>
              <a:t>possible</a:t>
            </a:r>
            <a:r>
              <a:rPr lang="en-GB" sz="2000" dirty="0" smtClean="0"/>
              <a:t>, </a:t>
            </a:r>
            <a:r>
              <a:rPr lang="en-GB" sz="2000" dirty="0"/>
              <a:t>information/statistics on scientific outcomes acknowledging the use of the infrastructures offered by the project</a:t>
            </a:r>
            <a:endParaRPr lang="en-GB" dirty="0"/>
          </a:p>
          <a:p>
            <a:pPr lvl="1"/>
            <a:r>
              <a:rPr lang="en-GB" sz="1800" dirty="0"/>
              <a:t>E</a:t>
            </a:r>
            <a:r>
              <a:rPr lang="en-GB" sz="1800" dirty="0" smtClean="0"/>
              <a:t>.g</a:t>
            </a:r>
            <a:r>
              <a:rPr lang="en-GB" sz="1800" dirty="0"/>
              <a:t>. number of downloaded data sets, number of users downloading </a:t>
            </a:r>
            <a:r>
              <a:rPr lang="en-GB" sz="1800" dirty="0" smtClean="0"/>
              <a:t>data</a:t>
            </a:r>
          </a:p>
          <a:p>
            <a:pPr lvl="1"/>
            <a:r>
              <a:rPr lang="en-GB" sz="1800" dirty="0" smtClean="0"/>
              <a:t>E.g. visiting </a:t>
            </a:r>
            <a:r>
              <a:rPr lang="en-GB" sz="1800" dirty="0"/>
              <a:t>the web site, country of origin, etc., </a:t>
            </a:r>
            <a:endParaRPr lang="en-GB" sz="1800" dirty="0" smtClean="0"/>
          </a:p>
          <a:p>
            <a:pPr lvl="1"/>
            <a:r>
              <a:rPr lang="en-GB" sz="1800" dirty="0" smtClean="0"/>
              <a:t>E.g. user </a:t>
            </a:r>
            <a:r>
              <a:rPr lang="en-GB" sz="1800" dirty="0"/>
              <a:t>questionnaires for direct feedback on the </a:t>
            </a:r>
            <a:r>
              <a:rPr lang="en-GB" sz="1800" dirty="0" smtClean="0"/>
              <a:t>services</a:t>
            </a:r>
          </a:p>
          <a:p>
            <a:endParaRPr lang="en-GB" sz="1400" dirty="0"/>
          </a:p>
          <a:p>
            <a:r>
              <a:rPr lang="en-GB" sz="2000" b="1" dirty="0" smtClean="0"/>
              <a:t>Assessment </a:t>
            </a:r>
            <a:r>
              <a:rPr lang="en-GB" sz="2000" b="1" dirty="0"/>
              <a:t>report must be submitted as deliverable (at least two times)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05431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08912" cy="576064"/>
          </a:xfrm>
        </p:spPr>
        <p:txBody>
          <a:bodyPr/>
          <a:lstStyle/>
          <a:p>
            <a:r>
              <a:rPr lang="en-GB" dirty="0" smtClean="0"/>
              <a:t>VA Financial Reporting in EOSC-hub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A</a:t>
            </a:r>
            <a:r>
              <a:rPr lang="en-US" sz="2000" b="1" dirty="0" smtClean="0"/>
              <a:t>ccess </a:t>
            </a:r>
            <a:r>
              <a:rPr lang="en-US" sz="2000" b="1" dirty="0"/>
              <a:t>provider declares the direct costs </a:t>
            </a:r>
            <a:r>
              <a:rPr lang="en-US" sz="2000" dirty="0"/>
              <a:t>specifically incurred </a:t>
            </a:r>
            <a:r>
              <a:rPr lang="en-US" sz="2000" dirty="0" smtClean="0"/>
              <a:t>by the RP </a:t>
            </a:r>
            <a:r>
              <a:rPr lang="en-US" sz="2000" dirty="0"/>
              <a:t>for the provision of virtual access to resources </a:t>
            </a:r>
            <a:endParaRPr lang="en-US" sz="2000" dirty="0"/>
          </a:p>
          <a:p>
            <a:pPr lvl="1"/>
            <a:r>
              <a:rPr lang="en-US" dirty="0" smtClean="0"/>
              <a:t>effort </a:t>
            </a:r>
            <a:r>
              <a:rPr lang="en-US" dirty="0" smtClean="0"/>
              <a:t>declared </a:t>
            </a:r>
            <a:r>
              <a:rPr lang="en-US" dirty="0"/>
              <a:t>in the project </a:t>
            </a:r>
            <a:r>
              <a:rPr lang="en-US" dirty="0" smtClean="0"/>
              <a:t>management </a:t>
            </a:r>
            <a:r>
              <a:rPr lang="en-US" dirty="0" smtClean="0"/>
              <a:t>tool</a:t>
            </a:r>
          </a:p>
          <a:p>
            <a:endParaRPr lang="en-US" sz="2000" dirty="0"/>
          </a:p>
          <a:p>
            <a:r>
              <a:rPr lang="en-US" sz="2000" b="1" dirty="0"/>
              <a:t>C</a:t>
            </a:r>
            <a:r>
              <a:rPr lang="en-US" sz="2000" b="1" dirty="0" smtClean="0"/>
              <a:t>osts </a:t>
            </a:r>
            <a:r>
              <a:rPr lang="en-US" sz="2000" b="1" dirty="0"/>
              <a:t>must NOT be covered by other EU or non-EU </a:t>
            </a:r>
            <a:r>
              <a:rPr lang="en-US" sz="2000" b="1" dirty="0" smtClean="0"/>
              <a:t>funds</a:t>
            </a:r>
            <a:endParaRPr lang="en-US" sz="2000" b="1" dirty="0"/>
          </a:p>
          <a:p>
            <a:r>
              <a:rPr lang="en-US" sz="2000" dirty="0"/>
              <a:t>J</a:t>
            </a:r>
            <a:r>
              <a:rPr lang="en-US" sz="2000" dirty="0" smtClean="0"/>
              <a:t>ustification </a:t>
            </a:r>
            <a:r>
              <a:rPr lang="en-US" sz="2000" dirty="0"/>
              <a:t>of resources must </a:t>
            </a:r>
            <a:r>
              <a:rPr lang="en-US" sz="2000" dirty="0" smtClean="0"/>
              <a:t>clearly </a:t>
            </a:r>
            <a:r>
              <a:rPr lang="en-US" sz="2000" dirty="0"/>
              <a:t>identify which of the costs under each category have been incurred to provide access </a:t>
            </a:r>
            <a:endParaRPr lang="en-US" sz="2000" dirty="0" smtClean="0"/>
          </a:p>
          <a:p>
            <a:pPr lvl="1"/>
            <a:r>
              <a:rPr lang="en-US" sz="2400" dirty="0" smtClean="0"/>
              <a:t>eligible </a:t>
            </a:r>
            <a:r>
              <a:rPr lang="en-US" sz="2400" dirty="0"/>
              <a:t>in EOSC-hub are </a:t>
            </a:r>
            <a:r>
              <a:rPr lang="en-US" sz="2400" b="1" dirty="0"/>
              <a:t>"administrative, technical and scientific personnel directly working for the provision of access to the offered resources or for the general support to </a:t>
            </a:r>
            <a:r>
              <a:rPr lang="en-US" sz="2400" b="1" dirty="0" smtClean="0"/>
              <a:t>users”</a:t>
            </a:r>
          </a:p>
          <a:p>
            <a:pPr lvl="1"/>
            <a:r>
              <a:rPr lang="en-US" sz="2400" dirty="0"/>
              <a:t>I</a:t>
            </a:r>
            <a:r>
              <a:rPr lang="en-US" sz="2400" dirty="0" smtClean="0"/>
              <a:t>ndirect </a:t>
            </a:r>
            <a:r>
              <a:rPr lang="en-US" sz="2400" dirty="0"/>
              <a:t>costs @ 25 % are budgeted and eligible over the above personnel costs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056696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225447-E7C6-4B01-ABD0-720AFA2A0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 list 1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82A661D2-3597-481E-B12D-A4CB4A7B6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62F3851-ED52-40F4-B373-CA8800C45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106B-C384-40B9-BF7D-5C967CC08625}" type="datetime1">
              <a:rPr lang="en-US" smtClean="0"/>
              <a:t>1/10/2018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C45C8FE7-870E-4AC4-88CF-D4FBD5AD873F}"/>
              </a:ext>
            </a:extLst>
          </p:cNvPr>
          <p:cNvSpPr txBox="1">
            <a:spLocks/>
          </p:cNvSpPr>
          <p:nvPr/>
        </p:nvSpPr>
        <p:spPr>
          <a:xfrm>
            <a:off x="457200" y="126876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Prepare deliverable template and ask for EC feedback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Define unified way to take measurements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Define and document for each installation possible reporting details and necessary development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15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01A6-10EC-4EC0-B62A-341C0906E7C6}" type="datetime1">
              <a:rPr lang="en-US" smtClean="0"/>
              <a:t>1/10/2018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goal of Quality Management is to </a:t>
            </a:r>
            <a:endParaRPr lang="en-GB" dirty="0" smtClean="0"/>
          </a:p>
          <a:p>
            <a:r>
              <a:rPr lang="en-GB" dirty="0" smtClean="0"/>
              <a:t>ensure </a:t>
            </a:r>
            <a:r>
              <a:rPr lang="en-GB" b="1" dirty="0"/>
              <a:t>customer expectations </a:t>
            </a:r>
            <a:r>
              <a:rPr lang="en-GB" dirty="0"/>
              <a:t>are properly recognised and </a:t>
            </a:r>
            <a:r>
              <a:rPr lang="en-GB" dirty="0" smtClean="0"/>
              <a:t>met</a:t>
            </a:r>
          </a:p>
          <a:p>
            <a:r>
              <a:rPr lang="en-GB" b="1" dirty="0" smtClean="0"/>
              <a:t>reduce mistakes</a:t>
            </a:r>
          </a:p>
          <a:p>
            <a:r>
              <a:rPr lang="en-GB" dirty="0" smtClean="0"/>
              <a:t>identify </a:t>
            </a:r>
            <a:r>
              <a:rPr lang="en-GB" dirty="0"/>
              <a:t>and recommend </a:t>
            </a:r>
            <a:r>
              <a:rPr lang="en-GB" b="1" dirty="0"/>
              <a:t>necessary changes </a:t>
            </a:r>
            <a:r>
              <a:rPr lang="en-GB" dirty="0"/>
              <a:t>for improvement </a:t>
            </a:r>
          </a:p>
          <a:p>
            <a:r>
              <a:rPr lang="en-GB" dirty="0" smtClean="0"/>
              <a:t>ensure </a:t>
            </a:r>
            <a:r>
              <a:rPr lang="en-GB" dirty="0"/>
              <a:t>participation of all members of the project team </a:t>
            </a:r>
            <a:r>
              <a:rPr lang="en-GB" b="1" dirty="0"/>
              <a:t>meet project objectives</a:t>
            </a:r>
            <a:r>
              <a:rPr lang="en-GB" dirty="0"/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22716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225447-E7C6-4B01-ABD0-720AFA2A0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 list 2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82A661D2-3597-481E-B12D-A4CB4A7B6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62F3851-ED52-40F4-B373-CA8800C45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106B-C384-40B9-BF7D-5C967CC08625}" type="datetime1">
              <a:rPr lang="en-US" smtClean="0"/>
              <a:t>1/10/2018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C45C8FE7-870E-4AC4-88CF-D4FBD5AD873F}"/>
              </a:ext>
            </a:extLst>
          </p:cNvPr>
          <p:cNvSpPr txBox="1">
            <a:spLocks/>
          </p:cNvSpPr>
          <p:nvPr/>
        </p:nvSpPr>
        <p:spPr>
          <a:xfrm>
            <a:off x="457200" y="126876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Define dependencies to other WPs </a:t>
            </a:r>
          </a:p>
          <a:p>
            <a:pPr lvl="1"/>
            <a:r>
              <a:rPr lang="en-US" dirty="0" smtClean="0"/>
              <a:t>WP2 -&gt; SLAs</a:t>
            </a:r>
          </a:p>
          <a:p>
            <a:pPr lvl="1"/>
            <a:r>
              <a:rPr lang="en-US" dirty="0" smtClean="0"/>
              <a:t>WP3 -&gt; Dissemination activities, publications </a:t>
            </a:r>
          </a:p>
          <a:p>
            <a:pPr lvl="1"/>
            <a:r>
              <a:rPr lang="en-US" dirty="0" smtClean="0"/>
              <a:t>WP4 -&gt; </a:t>
            </a:r>
            <a:r>
              <a:rPr lang="en-US" dirty="0"/>
              <a:t>C</a:t>
            </a:r>
            <a:r>
              <a:rPr lang="en-US" dirty="0" smtClean="0"/>
              <a:t>ustomer satisfaction, customers identification</a:t>
            </a:r>
          </a:p>
          <a:p>
            <a:pPr lvl="1"/>
            <a:r>
              <a:rPr lang="en-US" dirty="0" smtClean="0"/>
              <a:t>etc.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/>
              <a:t>Q</a:t>
            </a:r>
            <a:r>
              <a:rPr lang="en-US" dirty="0" smtClean="0"/>
              <a:t>uestions: </a:t>
            </a:r>
            <a:r>
              <a:rPr lang="en-US" dirty="0" smtClean="0">
                <a:hlinkClick r:id="rId2"/>
              </a:rPr>
              <a:t>malgorzata.krakowian@egi.eu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172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01A6-10EC-4EC0-B62A-341C0906E7C6}" type="datetime1">
              <a:rPr lang="en-US" smtClean="0"/>
              <a:t>1/10/2018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Quality management through: </a:t>
            </a:r>
            <a:endParaRPr lang="en-GB" dirty="0"/>
          </a:p>
          <a:p>
            <a:pPr lvl="0"/>
            <a:r>
              <a:rPr lang="en-GB" b="1" u="sng" dirty="0"/>
              <a:t>Consortium Agreement</a:t>
            </a:r>
            <a:r>
              <a:rPr lang="en-GB" b="1" dirty="0"/>
              <a:t> </a:t>
            </a:r>
            <a:r>
              <a:rPr lang="en-GB" dirty="0"/>
              <a:t>with roles &amp; responsibilities for mutual obligations 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b="1" u="sng" dirty="0"/>
              <a:t>Quality &amp; Risk Management Plan</a:t>
            </a:r>
            <a:r>
              <a:rPr lang="en-GB" b="1" dirty="0"/>
              <a:t> </a:t>
            </a:r>
            <a:r>
              <a:rPr lang="en-GB" dirty="0"/>
              <a:t>with roles, responsibilities and guidelines for communication, outputs, documentation, review process, reporting and risk management.</a:t>
            </a:r>
          </a:p>
        </p:txBody>
      </p:sp>
    </p:spTree>
    <p:extLst>
      <p:ext uri="{BB962C8B-B14F-4D97-AF65-F5344CB8AC3E}">
        <p14:creationId xmlns:p14="http://schemas.microsoft.com/office/powerpoint/2010/main" val="2024898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01A6-10EC-4EC0-B62A-341C0906E7C6}" type="datetime1">
              <a:rPr lang="en-US" smtClean="0"/>
              <a:t>1/10/2018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Quality Management will build on the following processes:</a:t>
            </a:r>
          </a:p>
          <a:p>
            <a:pPr lvl="0"/>
            <a:r>
              <a:rPr lang="en-GB" b="1" u="sng" dirty="0"/>
              <a:t>Quality Assurance</a:t>
            </a:r>
            <a:r>
              <a:rPr lang="en-GB" dirty="0"/>
              <a:t> </a:t>
            </a:r>
          </a:p>
          <a:p>
            <a:pPr lvl="1"/>
            <a:r>
              <a:rPr lang="en-GB" sz="2000" dirty="0" smtClean="0"/>
              <a:t>assess </a:t>
            </a:r>
            <a:r>
              <a:rPr lang="en-GB" sz="2000" dirty="0"/>
              <a:t>if the guidelines defined in the Quality Plan are being followed </a:t>
            </a:r>
          </a:p>
          <a:p>
            <a:pPr lvl="1"/>
            <a:r>
              <a:rPr lang="en-GB" sz="2000" dirty="0" smtClean="0"/>
              <a:t>whether </a:t>
            </a:r>
            <a:r>
              <a:rPr lang="en-GB" sz="2000" dirty="0"/>
              <a:t>these are still appropriate for the </a:t>
            </a:r>
            <a:r>
              <a:rPr lang="en-GB" sz="2000" dirty="0" smtClean="0"/>
              <a:t>project.</a:t>
            </a:r>
          </a:p>
          <a:p>
            <a:pPr lvl="1"/>
            <a:r>
              <a:rPr lang="en-GB" sz="2000" dirty="0" smtClean="0"/>
              <a:t>Project </a:t>
            </a:r>
            <a:r>
              <a:rPr lang="en-GB" sz="2000" dirty="0"/>
              <a:t>outputs will be reviewed according to the review process for deliverables and milestones. </a:t>
            </a:r>
            <a:endParaRPr lang="en-GB" dirty="0"/>
          </a:p>
          <a:p>
            <a:r>
              <a:rPr lang="en-GB" b="1" u="sng" dirty="0"/>
              <a:t>Quality Control</a:t>
            </a:r>
            <a:r>
              <a:rPr lang="en-GB" dirty="0"/>
              <a:t> </a:t>
            </a:r>
          </a:p>
          <a:p>
            <a:pPr lvl="1"/>
            <a:r>
              <a:rPr lang="en-GB" sz="2000" dirty="0" smtClean="0"/>
              <a:t>collect </a:t>
            </a:r>
            <a:r>
              <a:rPr lang="en-GB" sz="2000" dirty="0"/>
              <a:t>and monitor the Key Performance Indicators (KPIs) and activity </a:t>
            </a:r>
            <a:r>
              <a:rPr lang="en-GB" sz="2000" dirty="0" smtClean="0"/>
              <a:t>metrics</a:t>
            </a:r>
          </a:p>
          <a:p>
            <a:pPr lvl="1"/>
            <a:r>
              <a:rPr lang="en-GB" sz="2000" dirty="0" smtClean="0"/>
              <a:t>to </a:t>
            </a:r>
            <a:r>
              <a:rPr lang="en-GB" sz="2000" dirty="0"/>
              <a:t>identify improvements and suggest implementation </a:t>
            </a:r>
            <a:r>
              <a:rPr lang="en-GB" sz="2000" dirty="0" smtClean="0"/>
              <a:t>actions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09444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01A6-10EC-4EC0-B62A-341C0906E7C6}" type="datetime1">
              <a:rPr lang="en-US" smtClean="0"/>
              <a:t>1/10/2018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36904" cy="576064"/>
          </a:xfrm>
        </p:spPr>
        <p:txBody>
          <a:bodyPr/>
          <a:lstStyle/>
          <a:p>
            <a:r>
              <a:rPr lang="en-GB" dirty="0" smtClean="0"/>
              <a:t>Quality Plan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Communication </a:t>
            </a:r>
            <a:r>
              <a:rPr lang="en-GB" b="1" dirty="0"/>
              <a:t>and outputs</a:t>
            </a:r>
            <a:endParaRPr lang="en-GB" b="1" dirty="0" smtClean="0"/>
          </a:p>
          <a:p>
            <a:r>
              <a:rPr lang="en-GB" sz="2000" b="1" dirty="0" smtClean="0"/>
              <a:t>Working space </a:t>
            </a:r>
            <a:r>
              <a:rPr lang="en-GB" sz="2000" dirty="0"/>
              <a:t>– Confluence - </a:t>
            </a:r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wiki.eosc-hub.eu</a:t>
            </a:r>
            <a:r>
              <a:rPr lang="en-GB" sz="2000" dirty="0" smtClean="0"/>
              <a:t> </a:t>
            </a:r>
          </a:p>
          <a:p>
            <a:r>
              <a:rPr lang="en-GB" sz="2000" b="1" dirty="0" smtClean="0"/>
              <a:t>Mailing lists </a:t>
            </a:r>
            <a:r>
              <a:rPr lang="en-GB" sz="2000" dirty="0" smtClean="0"/>
              <a:t>under eosc-hub.eu </a:t>
            </a:r>
          </a:p>
          <a:p>
            <a:r>
              <a:rPr lang="en-GB" sz="2000" dirty="0" smtClean="0"/>
              <a:t>Presentations and documentation </a:t>
            </a:r>
            <a:r>
              <a:rPr lang="en-GB" sz="2000" b="1" dirty="0" smtClean="0"/>
              <a:t>templates</a:t>
            </a:r>
            <a:r>
              <a:rPr lang="en-GB" sz="2000" dirty="0" smtClean="0"/>
              <a:t> – WP3 (1 Feb)</a:t>
            </a:r>
          </a:p>
          <a:p>
            <a:r>
              <a:rPr lang="en-GB" sz="2000" b="1" dirty="0" smtClean="0"/>
              <a:t>Meetings agendas </a:t>
            </a:r>
            <a:r>
              <a:rPr lang="en-GB" sz="2000" dirty="0" smtClean="0"/>
              <a:t>– </a:t>
            </a:r>
            <a:r>
              <a:rPr lang="en-GB" sz="2000" dirty="0" err="1" smtClean="0"/>
              <a:t>Indico</a:t>
            </a:r>
            <a:r>
              <a:rPr lang="en-GB" sz="2000" dirty="0" smtClean="0"/>
              <a:t> (all meetings should be recorded) </a:t>
            </a:r>
            <a:r>
              <a:rPr lang="en-GB" sz="2000" dirty="0">
                <a:hlinkClick r:id="rId3"/>
              </a:rPr>
              <a:t>https://indico.egi.eu/indico/category/211/</a:t>
            </a:r>
            <a:endParaRPr lang="en-GB" sz="2000" dirty="0" smtClean="0"/>
          </a:p>
          <a:p>
            <a:r>
              <a:rPr lang="en-GB" sz="2000" b="1" dirty="0" smtClean="0"/>
              <a:t>Online meetings </a:t>
            </a:r>
            <a:r>
              <a:rPr lang="en-GB" sz="2000" dirty="0" smtClean="0"/>
              <a:t>– 2 project dedicated </a:t>
            </a:r>
            <a:r>
              <a:rPr lang="en-GB" sz="2000" dirty="0" err="1" smtClean="0"/>
              <a:t>GoTo</a:t>
            </a:r>
            <a:r>
              <a:rPr lang="en-GB" sz="2000" dirty="0" err="1"/>
              <a:t>M</a:t>
            </a:r>
            <a:r>
              <a:rPr lang="en-GB" sz="2000" dirty="0" err="1" smtClean="0"/>
              <a:t>eeting</a:t>
            </a:r>
            <a:r>
              <a:rPr lang="en-GB" sz="2000" dirty="0" smtClean="0"/>
              <a:t> rooms with up to 50 participants </a:t>
            </a:r>
            <a:r>
              <a:rPr lang="mr-IN" sz="2000" dirty="0" smtClean="0"/>
              <a:t>–</a:t>
            </a:r>
            <a:r>
              <a:rPr lang="en-GB" sz="2000" dirty="0" smtClean="0"/>
              <a:t> up to 3 additional rooms</a:t>
            </a:r>
          </a:p>
          <a:p>
            <a:r>
              <a:rPr lang="en-GB" sz="2000" dirty="0" smtClean="0"/>
              <a:t>Task and request </a:t>
            </a:r>
            <a:r>
              <a:rPr lang="en-GB" sz="2000" b="1" dirty="0" smtClean="0"/>
              <a:t>tracker</a:t>
            </a:r>
            <a:r>
              <a:rPr lang="en-GB" sz="2000" dirty="0" smtClean="0"/>
              <a:t> – Jira?</a:t>
            </a:r>
          </a:p>
          <a:p>
            <a:r>
              <a:rPr lang="en-GB" sz="2000" b="1" dirty="0" smtClean="0"/>
              <a:t>Effort reporting </a:t>
            </a:r>
            <a:r>
              <a:rPr lang="mr-IN" sz="2000" dirty="0" smtClean="0"/>
              <a:t>–</a:t>
            </a:r>
            <a:r>
              <a:rPr lang="en-GB" sz="2000" dirty="0" smtClean="0"/>
              <a:t> </a:t>
            </a:r>
            <a:r>
              <a:rPr lang="en-GB" sz="2000" i="1" dirty="0" smtClean="0"/>
              <a:t>under construction</a:t>
            </a:r>
          </a:p>
          <a:p>
            <a:r>
              <a:rPr lang="en-GB" sz="2000" b="1" dirty="0" smtClean="0"/>
              <a:t>Document </a:t>
            </a:r>
            <a:r>
              <a:rPr lang="en-GB" sz="2000" b="1" dirty="0"/>
              <a:t>DB </a:t>
            </a:r>
            <a:r>
              <a:rPr lang="en-GB" sz="2000" dirty="0"/>
              <a:t>- storage server for large </a:t>
            </a:r>
            <a:r>
              <a:rPr lang="en-GB" sz="2000" dirty="0" smtClean="0"/>
              <a:t>files </a:t>
            </a:r>
            <a:r>
              <a:rPr lang="en-GB" sz="2000" dirty="0">
                <a:hlinkClick r:id="rId4"/>
              </a:rPr>
              <a:t>http://documents.egi.eu/</a:t>
            </a:r>
            <a:r>
              <a:rPr lang="en-GB" sz="2000" dirty="0" smtClean="0"/>
              <a:t> 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1600" dirty="0">
                <a:hlinkClick r:id="rId5"/>
              </a:rPr>
              <a:t>https://</a:t>
            </a:r>
            <a:r>
              <a:rPr lang="en-GB" sz="1600" dirty="0" smtClean="0">
                <a:hlinkClick r:id="rId5"/>
              </a:rPr>
              <a:t>wiki.eosc-hub.eu/display/EOSC/Project+tools+and+templates</a:t>
            </a:r>
            <a:r>
              <a:rPr lang="en-GB" sz="1600" dirty="0" smtClean="0"/>
              <a:t>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257155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01A6-10EC-4EC0-B62A-341C0906E7C6}" type="datetime1">
              <a:rPr lang="en-US" smtClean="0"/>
              <a:t>1/10/2018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36904" cy="576064"/>
          </a:xfrm>
        </p:spPr>
        <p:txBody>
          <a:bodyPr/>
          <a:lstStyle/>
          <a:p>
            <a:r>
              <a:rPr lang="en-GB" dirty="0" smtClean="0"/>
              <a:t>Quality Plan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Acknowledgement</a:t>
            </a:r>
            <a:r>
              <a:rPr lang="en-GB" dirty="0"/>
              <a:t> </a:t>
            </a:r>
            <a:r>
              <a:rPr lang="en-GB" dirty="0" smtClean="0"/>
              <a:t>- to be defined and agreed:</a:t>
            </a:r>
          </a:p>
          <a:p>
            <a:r>
              <a:rPr lang="en-GB" dirty="0" smtClean="0"/>
              <a:t>Source code</a:t>
            </a:r>
          </a:p>
          <a:p>
            <a:r>
              <a:rPr lang="en-GB" dirty="0" smtClean="0"/>
              <a:t>Publications</a:t>
            </a:r>
          </a:p>
          <a:p>
            <a:r>
              <a:rPr lang="en-GB" dirty="0" smtClean="0"/>
              <a:t>Websites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Deliverables</a:t>
            </a:r>
            <a:r>
              <a:rPr lang="en-GB" dirty="0" smtClean="0"/>
              <a:t> - to </a:t>
            </a:r>
            <a:r>
              <a:rPr lang="en-GB" dirty="0"/>
              <a:t>be defined and agreed:</a:t>
            </a:r>
          </a:p>
          <a:p>
            <a:r>
              <a:rPr lang="en-GB" dirty="0"/>
              <a:t>Procedure for deliverables and milestone</a:t>
            </a:r>
          </a:p>
          <a:p>
            <a:r>
              <a:rPr lang="en-GB" dirty="0"/>
              <a:t>Software and Services quality </a:t>
            </a:r>
            <a:r>
              <a:rPr lang="en-GB" dirty="0" smtClean="0"/>
              <a:t>check/testing</a:t>
            </a:r>
          </a:p>
          <a:p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Note: Be prepared that you will be asked to review deliverables as part of EOSC-hub responsibilities.</a:t>
            </a:r>
            <a:r>
              <a:rPr lang="en-GB" dirty="0" smtClean="0"/>
              <a:t> </a:t>
            </a:r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02266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F8D8-ECB4-4D39-91E9-DACFD3D0FA2A}" type="datetime1">
              <a:rPr lang="en-US" smtClean="0"/>
              <a:t>1/10/2018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Project Risk management process includes </a:t>
            </a:r>
            <a:endParaRPr lang="en-GB" dirty="0" smtClean="0"/>
          </a:p>
          <a:p>
            <a:r>
              <a:rPr lang="en-GB" dirty="0" smtClean="0"/>
              <a:t>conducting </a:t>
            </a:r>
            <a:r>
              <a:rPr lang="en-GB" dirty="0"/>
              <a:t>risk management </a:t>
            </a:r>
            <a:r>
              <a:rPr lang="en-GB" dirty="0" smtClean="0"/>
              <a:t>planning</a:t>
            </a:r>
          </a:p>
          <a:p>
            <a:r>
              <a:rPr lang="en-GB" dirty="0" smtClean="0"/>
              <a:t>identification</a:t>
            </a:r>
            <a:r>
              <a:rPr lang="en-GB" dirty="0"/>
              <a:t>, analysis, response planning and control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objective is to </a:t>
            </a:r>
            <a:r>
              <a:rPr lang="en-GB" b="1" dirty="0"/>
              <a:t>detect threats and decrease their likelihood </a:t>
            </a:r>
            <a:r>
              <a:rPr lang="en-GB" b="1" dirty="0" smtClean="0"/>
              <a:t>and/or </a:t>
            </a:r>
            <a:r>
              <a:rPr lang="en-GB" b="1" dirty="0"/>
              <a:t>impact by proper treatment</a:t>
            </a:r>
            <a:r>
              <a:rPr lang="en-GB" dirty="0"/>
              <a:t> as well as to collect lessons learned from risks occurrence to facilitate continuous learning of project management team.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1161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45E2-E77F-4CD2-9ADD-9D99EF297C1A}" type="datetime1">
              <a:rPr lang="en-US" smtClean="0"/>
              <a:t>1/10/2018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340768"/>
            <a:ext cx="6480720" cy="439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296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tical Text Placeholder 4"/>
          <p:cNvSpPr>
            <a:spLocks noGrp="1"/>
          </p:cNvSpPr>
          <p:nvPr>
            <p:ph type="body" orient="vert" idx="1"/>
          </p:nvPr>
        </p:nvSpPr>
        <p:spPr>
          <a:xfrm>
            <a:off x="457200" y="1484785"/>
            <a:ext cx="8229600" cy="4536504"/>
          </a:xfrm>
        </p:spPr>
        <p:txBody>
          <a:bodyPr vert="horz"/>
          <a:lstStyle/>
          <a:p>
            <a:r>
              <a:rPr lang="en-GB" sz="1800" b="1" dirty="0" smtClean="0">
                <a:latin typeface="Alte DIN 1451 Mittelschrift gepraegt"/>
              </a:rPr>
              <a:t>Continuously</a:t>
            </a:r>
            <a:r>
              <a:rPr lang="en-GB" sz="1800" dirty="0" smtClean="0">
                <a:latin typeface="Alte DIN 1451 Mittelschrift gepraegt"/>
              </a:rPr>
              <a:t> </a:t>
            </a:r>
            <a:r>
              <a:rPr lang="en-GB" sz="1800" b="1" dirty="0">
                <a:latin typeface="Alte DIN 1451 Mittelschrift gepraegt"/>
              </a:rPr>
              <a:t>(whenever necessary) </a:t>
            </a:r>
            <a:endParaRPr lang="en-GB" sz="1800" dirty="0">
              <a:latin typeface="Alte DIN 1451 Mittelschrift gepraegt"/>
            </a:endParaRPr>
          </a:p>
          <a:p>
            <a:pPr lvl="1"/>
            <a:r>
              <a:rPr lang="en-GB" sz="1600" b="1" dirty="0">
                <a:latin typeface="Alte DIN 1451 Mittelschrift gepraegt"/>
              </a:rPr>
              <a:t>Work Package Leaders </a:t>
            </a:r>
            <a:r>
              <a:rPr lang="en-GB" sz="1600" dirty="0">
                <a:latin typeface="Alte DIN 1451 Mittelschrift gepraegt"/>
              </a:rPr>
              <a:t>are </a:t>
            </a:r>
            <a:endParaRPr lang="en-GB" sz="1400" dirty="0">
              <a:latin typeface="Alte DIN 1451 Mittelschrift gepraegt"/>
            </a:endParaRPr>
          </a:p>
          <a:p>
            <a:pPr lvl="2"/>
            <a:r>
              <a:rPr lang="en-GB" sz="1600" dirty="0">
                <a:latin typeface="Alte DIN 1451 Mittelschrift gepraegt"/>
              </a:rPr>
              <a:t>applying risks response </a:t>
            </a:r>
            <a:r>
              <a:rPr lang="en-GB" sz="1600" dirty="0" smtClean="0">
                <a:latin typeface="Alte DIN 1451 Mittelschrift gepraegt"/>
              </a:rPr>
              <a:t>measures</a:t>
            </a:r>
            <a:endParaRPr lang="en-GB" sz="1400" dirty="0">
              <a:latin typeface="Alte DIN 1451 Mittelschrift gepraegt"/>
            </a:endParaRPr>
          </a:p>
          <a:p>
            <a:pPr lvl="0"/>
            <a:r>
              <a:rPr lang="en-GB" sz="1800" b="1" dirty="0">
                <a:latin typeface="Alte DIN 1451 Mittelschrift gepraegt"/>
              </a:rPr>
              <a:t>On a monthly basis </a:t>
            </a:r>
            <a:r>
              <a:rPr lang="en-GB" sz="2000" b="1" dirty="0">
                <a:latin typeface="Alte DIN 1451 Mittelschrift gepraegt"/>
              </a:rPr>
              <a:t>(</a:t>
            </a:r>
            <a:r>
              <a:rPr lang="en-GB" sz="1800" b="1" dirty="0">
                <a:latin typeface="Alte DIN 1451 Mittelschrift gepraegt"/>
              </a:rPr>
              <a:t>whenever necessary</a:t>
            </a:r>
            <a:r>
              <a:rPr lang="en-GB" sz="2000" b="1" dirty="0">
                <a:latin typeface="Alte DIN 1451 Mittelschrift gepraegt"/>
              </a:rPr>
              <a:t>)</a:t>
            </a:r>
            <a:endParaRPr lang="en-GB" sz="1800" dirty="0">
              <a:latin typeface="Alte DIN 1451 Mittelschrift gepraegt"/>
            </a:endParaRPr>
          </a:p>
          <a:p>
            <a:pPr lvl="1"/>
            <a:r>
              <a:rPr lang="en-GB" sz="1600" b="1" dirty="0">
                <a:latin typeface="Alte DIN 1451 Mittelschrift gepraegt"/>
              </a:rPr>
              <a:t>Quality and Risk Manager</a:t>
            </a:r>
            <a:r>
              <a:rPr lang="en-GB" sz="1600" dirty="0">
                <a:latin typeface="Alte DIN 1451 Mittelschrift gepraegt"/>
              </a:rPr>
              <a:t> is </a:t>
            </a:r>
            <a:endParaRPr lang="en-GB" sz="1400" dirty="0">
              <a:latin typeface="Alte DIN 1451 Mittelschrift gepraegt"/>
            </a:endParaRPr>
          </a:p>
          <a:p>
            <a:pPr lvl="2"/>
            <a:r>
              <a:rPr lang="en-GB" sz="1600" dirty="0">
                <a:latin typeface="Alte DIN 1451 Mittelschrift gepraegt"/>
              </a:rPr>
              <a:t>reporting by email to PMB about risks occurrence and newly identified risks which require PMB attention.</a:t>
            </a:r>
            <a:endParaRPr lang="en-GB" sz="1400" dirty="0">
              <a:latin typeface="Alte DIN 1451 Mittelschrift gepraegt"/>
            </a:endParaRPr>
          </a:p>
          <a:p>
            <a:pPr lvl="0"/>
            <a:r>
              <a:rPr lang="en-GB" sz="1800" b="1" dirty="0" smtClean="0">
                <a:latin typeface="Alte DIN 1451 Mittelschrift gepraegt"/>
              </a:rPr>
              <a:t>Every 6 months</a:t>
            </a:r>
            <a:endParaRPr lang="en-GB" sz="1800" dirty="0">
              <a:latin typeface="Alte DIN 1451 Mittelschrift gepraegt"/>
            </a:endParaRPr>
          </a:p>
          <a:p>
            <a:pPr lvl="1"/>
            <a:r>
              <a:rPr lang="en-GB" sz="1600" b="1" dirty="0">
                <a:latin typeface="Alte DIN 1451 Mittelschrift gepraegt"/>
              </a:rPr>
              <a:t>Quality and Risk Manager </a:t>
            </a:r>
            <a:r>
              <a:rPr lang="en-GB" sz="1600" dirty="0">
                <a:latin typeface="Alte DIN 1451 Mittelschrift gepraegt"/>
              </a:rPr>
              <a:t>is conducting risk registry review with </a:t>
            </a:r>
            <a:r>
              <a:rPr lang="en-GB" sz="1600" b="1" dirty="0">
                <a:latin typeface="Alte DIN 1451 Mittelschrift gepraegt"/>
              </a:rPr>
              <a:t>Work Package </a:t>
            </a:r>
            <a:r>
              <a:rPr lang="en-GB" sz="1600" b="1" dirty="0" smtClean="0">
                <a:latin typeface="Alte DIN 1451 Mittelschrift gepraegt"/>
              </a:rPr>
              <a:t>leaders</a:t>
            </a:r>
            <a:r>
              <a:rPr lang="en-GB" sz="1600" dirty="0" smtClean="0">
                <a:latin typeface="Alte DIN 1451 Mittelschrift gepraegt"/>
              </a:rPr>
              <a:t>, including</a:t>
            </a:r>
            <a:r>
              <a:rPr lang="en-GB" sz="1600" dirty="0">
                <a:latin typeface="Alte DIN 1451 Mittelschrift gepraegt"/>
              </a:rPr>
              <a:t>: </a:t>
            </a:r>
            <a:endParaRPr lang="en-GB" sz="1400" dirty="0">
              <a:latin typeface="Alte DIN 1451 Mittelschrift gepraegt"/>
            </a:endParaRPr>
          </a:p>
          <a:p>
            <a:pPr lvl="2"/>
            <a:r>
              <a:rPr lang="en-GB" sz="1600" dirty="0">
                <a:latin typeface="Alte DIN 1451 Mittelschrift gepraegt"/>
              </a:rPr>
              <a:t>identifying deprecated risks</a:t>
            </a:r>
            <a:endParaRPr lang="en-GB" sz="1400" dirty="0">
              <a:latin typeface="Alte DIN 1451 Mittelschrift gepraegt"/>
            </a:endParaRPr>
          </a:p>
          <a:p>
            <a:pPr lvl="2"/>
            <a:r>
              <a:rPr lang="en-GB" sz="1600" dirty="0">
                <a:latin typeface="Alte DIN 1451 Mittelschrift gepraegt"/>
              </a:rPr>
              <a:t>reassessment of impact and probability of existing risks</a:t>
            </a:r>
            <a:endParaRPr lang="en-GB" sz="1400" dirty="0">
              <a:latin typeface="Alte DIN 1451 Mittelschrift gepraegt"/>
            </a:endParaRPr>
          </a:p>
          <a:p>
            <a:pPr lvl="2"/>
            <a:r>
              <a:rPr lang="en-GB" sz="1600" dirty="0">
                <a:latin typeface="Alte DIN 1451 Mittelschrift gepraegt"/>
              </a:rPr>
              <a:t>reviewing of risk response</a:t>
            </a:r>
            <a:endParaRPr lang="en-GB" sz="1400" dirty="0">
              <a:latin typeface="Alte DIN 1451 Mittelschrift gepraegt"/>
            </a:endParaRPr>
          </a:p>
          <a:p>
            <a:pPr lvl="2"/>
            <a:r>
              <a:rPr lang="en-GB" sz="1600" dirty="0">
                <a:latin typeface="Alte DIN 1451 Mittelschrift gepraegt"/>
              </a:rPr>
              <a:t>identification of new risks </a:t>
            </a:r>
            <a:endParaRPr lang="en-GB" sz="1400" dirty="0">
              <a:latin typeface="Alte DIN 1451 Mittelschrift gepraegt"/>
            </a:endParaRPr>
          </a:p>
          <a:p>
            <a:pPr lvl="1"/>
            <a:r>
              <a:rPr lang="en-GB" sz="1600" b="1" dirty="0">
                <a:latin typeface="Alte DIN 1451 Mittelschrift gepraegt"/>
              </a:rPr>
              <a:t>Quality and Risk Manager </a:t>
            </a:r>
            <a:r>
              <a:rPr lang="en-GB" sz="1600" dirty="0">
                <a:latin typeface="Alte DIN 1451 Mittelschrift gepraegt"/>
              </a:rPr>
              <a:t>is reporting during </a:t>
            </a:r>
            <a:r>
              <a:rPr lang="en-GB" sz="1600" b="1" dirty="0">
                <a:latin typeface="Alte DIN 1451 Mittelschrift gepraegt"/>
              </a:rPr>
              <a:t>PMB</a:t>
            </a:r>
            <a:r>
              <a:rPr lang="en-GB" sz="1600" dirty="0">
                <a:latin typeface="Alte DIN 1451 Mittelschrift gepraegt"/>
              </a:rPr>
              <a:t> meeting about the results of the review.</a:t>
            </a:r>
            <a:endParaRPr lang="en-GB" sz="1400" dirty="0">
              <a:latin typeface="Alte DIN 1451 Mittelschrift gepraegt"/>
            </a:endParaRPr>
          </a:p>
          <a:p>
            <a:endParaRPr lang="en-GB" sz="1600" dirty="0">
              <a:latin typeface="Alte DIN 1451 Mittelschrift gepraeg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2877-2C82-4B73-9FD1-7A08859BFFA1}" type="datetime1">
              <a:rPr lang="en-US" smtClean="0"/>
              <a:t>1/10/2018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735654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EMODnet_PPT_template" id="{94FD5FB4-A648-4C41-A45E-DC1B56821C8E}" vid="{6F891982-9957-D443-80E9-5627794D2B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EOSCHub_PPT</Template>
  <TotalTime>3983</TotalTime>
  <Words>965</Words>
  <Application>Microsoft Office PowerPoint</Application>
  <PresentationFormat>On-screen Show (4:3)</PresentationFormat>
  <Paragraphs>182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Presentation1</vt:lpstr>
      <vt:lpstr>EOSC-hub Risk and quality management  Malgorzata Krakowian (EGI Foundation) </vt:lpstr>
      <vt:lpstr>Quality</vt:lpstr>
      <vt:lpstr>Quality</vt:lpstr>
      <vt:lpstr>Quality</vt:lpstr>
      <vt:lpstr>Quality Plan</vt:lpstr>
      <vt:lpstr>Quality Plan </vt:lpstr>
      <vt:lpstr>Risk</vt:lpstr>
      <vt:lpstr>Risk</vt:lpstr>
      <vt:lpstr>Risk</vt:lpstr>
      <vt:lpstr>For WP leaders</vt:lpstr>
      <vt:lpstr>EOSC-hub Virtual access  Malgorzata Krakowian (EGI Foundation)  https://wiki.eosc-hub.eu/display/EOSC/WP13+Access+Provisioning </vt:lpstr>
      <vt:lpstr>Introduction</vt:lpstr>
      <vt:lpstr>Introduction</vt:lpstr>
      <vt:lpstr>Access Provider Obligations</vt:lpstr>
      <vt:lpstr>Installations: 50</vt:lpstr>
      <vt:lpstr>Reporting</vt:lpstr>
      <vt:lpstr>Assessment report</vt:lpstr>
      <vt:lpstr>VA Financial Reporting in EOSC-hub</vt:lpstr>
      <vt:lpstr>To do list 1</vt:lpstr>
      <vt:lpstr>To do list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Sara</dc:creator>
  <cp:lastModifiedBy>Malgorzata Krakowian</cp:lastModifiedBy>
  <cp:revision>221</cp:revision>
  <dcterms:created xsi:type="dcterms:W3CDTF">2017-10-02T12:41:48Z</dcterms:created>
  <dcterms:modified xsi:type="dcterms:W3CDTF">2018-01-10T13:26:37Z</dcterms:modified>
</cp:coreProperties>
</file>