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280" r:id="rId4"/>
    <p:sldId id="349" r:id="rId5"/>
    <p:sldId id="350" r:id="rId6"/>
    <p:sldId id="351" r:id="rId7"/>
    <p:sldId id="352" r:id="rId8"/>
    <p:sldId id="353" r:id="rId9"/>
    <p:sldId id="387" r:id="rId10"/>
    <p:sldId id="378" r:id="rId11"/>
    <p:sldId id="358" r:id="rId12"/>
    <p:sldId id="284" r:id="rId13"/>
  </p:sldIdLst>
  <p:sldSz cx="9144000" cy="6858000" type="screen4x3"/>
  <p:notesSz cx="7104063" cy="102346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266D91-0535-EA48-A8C6-C076554800FC}">
          <p14:sldIdLst>
            <p14:sldId id="280"/>
          </p14:sldIdLst>
        </p14:section>
        <p14:section name="Outline" id="{C4F791CD-6DF6-5944-A62C-E0B733AA566F}">
          <p14:sldIdLst/>
        </p14:section>
        <p14:section name="WP Overview" id="{C23872B5-543F-E84F-ADF0-679EA60AC528}">
          <p14:sldIdLst/>
        </p14:section>
        <p14:section name="Actiities and Achievements" id="{190E6E2D-E55C-D84B-AF8E-3E0D254F7DD8}">
          <p14:sldIdLst>
            <p14:sldId id="349"/>
            <p14:sldId id="350"/>
            <p14:sldId id="351"/>
            <p14:sldId id="352"/>
            <p14:sldId id="353"/>
            <p14:sldId id="387"/>
            <p14:sldId id="378"/>
            <p14:sldId id="358"/>
          </p14:sldIdLst>
        </p14:section>
        <p14:section name="Use of Resources and Issues" id="{7EA3962A-78DF-7D45-8881-970387419203}">
          <p14:sldIdLst/>
        </p14:section>
        <p14:section name="Summary" id="{2C9C992D-DEB3-8D47-B277-C554A479B1D2}">
          <p14:sldIdLst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224">
          <p15:clr>
            <a:srgbClr val="A4A3A4"/>
          </p15:clr>
        </p15:guide>
        <p15:guide id="4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8" autoAdjust="0"/>
    <p:restoredTop sz="89921" autoAdjust="0"/>
  </p:normalViewPr>
  <p:slideViewPr>
    <p:cSldViewPr showGuides="1">
      <p:cViewPr>
        <p:scale>
          <a:sx n="120" d="100"/>
          <a:sy n="120" d="100"/>
        </p:scale>
        <p:origin x="1320" y="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A0F3A1-CF11-6244-A526-2D725DEAED5B}" type="doc">
      <dgm:prSet loTypeId="urn:microsoft.com/office/officeart/2009/layout/CircleArrowProcess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6334935A-0E24-0A43-8835-137BFEABB85C}">
      <dgm:prSet phldrT="[Text]"/>
      <dgm:spPr/>
      <dgm:t>
        <a:bodyPr/>
        <a:lstStyle/>
        <a:p>
          <a:r>
            <a:rPr lang="en-GB" dirty="0" smtClean="0"/>
            <a:t>2013</a:t>
          </a:r>
          <a:endParaRPr lang="en-GB" dirty="0"/>
        </a:p>
      </dgm:t>
    </dgm:pt>
    <dgm:pt modelId="{9DA69929-778A-004A-B7AE-A1CD0C1FB96A}" type="parTrans" cxnId="{81DCCA3D-0259-FD48-A02B-8BBA29BCFE77}">
      <dgm:prSet/>
      <dgm:spPr/>
      <dgm:t>
        <a:bodyPr/>
        <a:lstStyle/>
        <a:p>
          <a:endParaRPr lang="en-GB"/>
        </a:p>
      </dgm:t>
    </dgm:pt>
    <dgm:pt modelId="{210318AC-8127-0048-8A95-F53A2EA19622}" type="sibTrans" cxnId="{81DCCA3D-0259-FD48-A02B-8BBA29BCFE77}">
      <dgm:prSet/>
      <dgm:spPr/>
      <dgm:t>
        <a:bodyPr/>
        <a:lstStyle/>
        <a:p>
          <a:endParaRPr lang="en-GB"/>
        </a:p>
      </dgm:t>
    </dgm:pt>
    <dgm:pt modelId="{547669CF-D243-CF4A-9ED3-0B4119D262F0}">
      <dgm:prSet phldrT="[Text]"/>
      <dgm:spPr/>
      <dgm:t>
        <a:bodyPr/>
        <a:lstStyle/>
        <a:p>
          <a:r>
            <a:rPr lang="en-GB" dirty="0" smtClean="0"/>
            <a:t>2014</a:t>
          </a:r>
          <a:endParaRPr lang="en-GB" dirty="0"/>
        </a:p>
      </dgm:t>
    </dgm:pt>
    <dgm:pt modelId="{B16CA411-D4F4-BF43-9757-E3F988C5AE17}" type="parTrans" cxnId="{43043D0E-1772-4D4F-ACDF-AD94D960E1B7}">
      <dgm:prSet/>
      <dgm:spPr/>
      <dgm:t>
        <a:bodyPr/>
        <a:lstStyle/>
        <a:p>
          <a:endParaRPr lang="en-GB"/>
        </a:p>
      </dgm:t>
    </dgm:pt>
    <dgm:pt modelId="{5B90BF49-46CE-694B-B677-B3D0A46F99FD}" type="sibTrans" cxnId="{43043D0E-1772-4D4F-ACDF-AD94D960E1B7}">
      <dgm:prSet/>
      <dgm:spPr/>
      <dgm:t>
        <a:bodyPr/>
        <a:lstStyle/>
        <a:p>
          <a:endParaRPr lang="en-GB"/>
        </a:p>
      </dgm:t>
    </dgm:pt>
    <dgm:pt modelId="{A0C7CDAF-B382-F440-9ECD-5C4E1949110F}">
      <dgm:prSet phldrT="[Text]"/>
      <dgm:spPr/>
      <dgm:t>
        <a:bodyPr/>
        <a:lstStyle/>
        <a:p>
          <a:r>
            <a:rPr lang="en-GB" dirty="0" smtClean="0"/>
            <a:t>2015</a:t>
          </a:r>
          <a:endParaRPr lang="en-GB" dirty="0"/>
        </a:p>
      </dgm:t>
    </dgm:pt>
    <dgm:pt modelId="{F98BBF40-EAFA-274D-BD82-FF4877640C1A}" type="parTrans" cxnId="{0F6A3D6C-7081-E54F-8E4D-84CF977657F2}">
      <dgm:prSet/>
      <dgm:spPr/>
      <dgm:t>
        <a:bodyPr/>
        <a:lstStyle/>
        <a:p>
          <a:endParaRPr lang="en-GB"/>
        </a:p>
      </dgm:t>
    </dgm:pt>
    <dgm:pt modelId="{076A5479-E371-0448-8829-CF4F96D356A0}" type="sibTrans" cxnId="{0F6A3D6C-7081-E54F-8E4D-84CF977657F2}">
      <dgm:prSet/>
      <dgm:spPr/>
      <dgm:t>
        <a:bodyPr/>
        <a:lstStyle/>
        <a:p>
          <a:endParaRPr lang="en-GB"/>
        </a:p>
      </dgm:t>
    </dgm:pt>
    <dgm:pt modelId="{0A94D50B-DBE1-C04E-964B-B5A9E7E45BA8}">
      <dgm:prSet phldrT="[Text]"/>
      <dgm:spPr/>
      <dgm:t>
        <a:bodyPr/>
        <a:lstStyle/>
        <a:p>
          <a:r>
            <a:rPr lang="en-GB" dirty="0" smtClean="0"/>
            <a:t>2016</a:t>
          </a:r>
          <a:endParaRPr lang="en-GB" dirty="0"/>
        </a:p>
      </dgm:t>
    </dgm:pt>
    <dgm:pt modelId="{96360DCF-DD5B-4E42-B16A-E5AF21C05327}" type="parTrans" cxnId="{CDA8B5D2-3074-AB4C-8A2C-149949AB6F3C}">
      <dgm:prSet/>
      <dgm:spPr/>
      <dgm:t>
        <a:bodyPr/>
        <a:lstStyle/>
        <a:p>
          <a:endParaRPr lang="en-GB"/>
        </a:p>
      </dgm:t>
    </dgm:pt>
    <dgm:pt modelId="{E0754AFB-DE51-6B4A-AC58-4B003E19F688}" type="sibTrans" cxnId="{CDA8B5D2-3074-AB4C-8A2C-149949AB6F3C}">
      <dgm:prSet/>
      <dgm:spPr/>
      <dgm:t>
        <a:bodyPr/>
        <a:lstStyle/>
        <a:p>
          <a:endParaRPr lang="en-GB"/>
        </a:p>
      </dgm:t>
    </dgm:pt>
    <dgm:pt modelId="{31529B28-D069-2546-9574-475BCB6C4DCD}">
      <dgm:prSet phldrT="[Text]"/>
      <dgm:spPr/>
      <dgm:t>
        <a:bodyPr/>
        <a:lstStyle/>
        <a:p>
          <a:r>
            <a:rPr lang="en-GB" dirty="0" smtClean="0"/>
            <a:t>2017</a:t>
          </a:r>
          <a:endParaRPr lang="en-GB" dirty="0"/>
        </a:p>
      </dgm:t>
    </dgm:pt>
    <dgm:pt modelId="{E80BBBB8-F210-3B45-80CF-19577FD9F2E7}" type="parTrans" cxnId="{533AD4E2-3E93-0841-BC8E-8EEED322DB24}">
      <dgm:prSet/>
      <dgm:spPr/>
      <dgm:t>
        <a:bodyPr/>
        <a:lstStyle/>
        <a:p>
          <a:endParaRPr lang="en-GB"/>
        </a:p>
      </dgm:t>
    </dgm:pt>
    <dgm:pt modelId="{15CEF43A-ACE3-984E-A1E7-FEEAC4EB0096}" type="sibTrans" cxnId="{533AD4E2-3E93-0841-BC8E-8EEED322DB24}">
      <dgm:prSet/>
      <dgm:spPr/>
      <dgm:t>
        <a:bodyPr/>
        <a:lstStyle/>
        <a:p>
          <a:endParaRPr lang="en-GB"/>
        </a:p>
      </dgm:t>
    </dgm:pt>
    <dgm:pt modelId="{751F5A18-BD20-CE47-93E2-D64A6179F7E5}" type="pres">
      <dgm:prSet presAssocID="{C8A0F3A1-CF11-6244-A526-2D725DEAED5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AF552407-286A-E04C-8B54-E59A9201C3A8}" type="pres">
      <dgm:prSet presAssocID="{6334935A-0E24-0A43-8835-137BFEABB85C}" presName="Accent1" presStyleCnt="0"/>
      <dgm:spPr/>
    </dgm:pt>
    <dgm:pt modelId="{144730F1-9523-754F-9116-1D1B97ED2232}" type="pres">
      <dgm:prSet presAssocID="{6334935A-0E24-0A43-8835-137BFEABB85C}" presName="Accent" presStyleLbl="node1" presStyleIdx="0" presStyleCnt="5"/>
      <dgm:spPr/>
    </dgm:pt>
    <dgm:pt modelId="{4A21FC0C-F0C7-BF46-9314-C82923867760}" type="pres">
      <dgm:prSet presAssocID="{6334935A-0E24-0A43-8835-137BFEABB85C}" presName="Parent1" presStyleLbl="revTx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EC1A88-1C64-1D44-A711-6E3FA2F0CB97}" type="pres">
      <dgm:prSet presAssocID="{547669CF-D243-CF4A-9ED3-0B4119D262F0}" presName="Accent2" presStyleCnt="0"/>
      <dgm:spPr/>
    </dgm:pt>
    <dgm:pt modelId="{31A004F2-5128-0A46-91FE-8AF950DD004C}" type="pres">
      <dgm:prSet presAssocID="{547669CF-D243-CF4A-9ED3-0B4119D262F0}" presName="Accent" presStyleLbl="node1" presStyleIdx="1" presStyleCnt="5"/>
      <dgm:spPr/>
    </dgm:pt>
    <dgm:pt modelId="{5E25FEBC-065E-5E41-A53D-13B3BAE914DA}" type="pres">
      <dgm:prSet presAssocID="{547669CF-D243-CF4A-9ED3-0B4119D262F0}" presName="Parent2" presStyleLbl="revTx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FDCA76-CDD6-BD42-9CE0-6E9C68EC8D1B}" type="pres">
      <dgm:prSet presAssocID="{A0C7CDAF-B382-F440-9ECD-5C4E1949110F}" presName="Accent3" presStyleCnt="0"/>
      <dgm:spPr/>
    </dgm:pt>
    <dgm:pt modelId="{02F05AB4-6A08-F445-994B-ED7083674CA0}" type="pres">
      <dgm:prSet presAssocID="{A0C7CDAF-B382-F440-9ECD-5C4E1949110F}" presName="Accent" presStyleLbl="node1" presStyleIdx="2" presStyleCnt="5"/>
      <dgm:spPr/>
    </dgm:pt>
    <dgm:pt modelId="{2E222475-98F2-5F46-9A94-BECE891D7D9A}" type="pres">
      <dgm:prSet presAssocID="{A0C7CDAF-B382-F440-9ECD-5C4E1949110F}" presName="Parent3" presStyleLbl="revTx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19F38A-B5B2-4C46-8804-A19B90B1AC46}" type="pres">
      <dgm:prSet presAssocID="{0A94D50B-DBE1-C04E-964B-B5A9E7E45BA8}" presName="Accent4" presStyleCnt="0"/>
      <dgm:spPr/>
    </dgm:pt>
    <dgm:pt modelId="{C12225B1-6097-5540-9C56-BB99EC858AD8}" type="pres">
      <dgm:prSet presAssocID="{0A94D50B-DBE1-C04E-964B-B5A9E7E45BA8}" presName="Accent" presStyleLbl="node1" presStyleIdx="3" presStyleCnt="5"/>
      <dgm:spPr/>
    </dgm:pt>
    <dgm:pt modelId="{E7BDD3D2-BA2C-144D-B5F6-3F25EE07BC76}" type="pres">
      <dgm:prSet presAssocID="{0A94D50B-DBE1-C04E-964B-B5A9E7E45BA8}" presName="Parent4" presStyleLbl="revTx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6510EF9-8E5B-E248-A3D9-2A2EF3EEF43D}" type="pres">
      <dgm:prSet presAssocID="{31529B28-D069-2546-9574-475BCB6C4DCD}" presName="Accent5" presStyleCnt="0"/>
      <dgm:spPr/>
    </dgm:pt>
    <dgm:pt modelId="{AEA6B156-A923-464F-866E-F62ABA7790D6}" type="pres">
      <dgm:prSet presAssocID="{31529B28-D069-2546-9574-475BCB6C4DCD}" presName="Accent" presStyleLbl="node1" presStyleIdx="4" presStyleCnt="5"/>
      <dgm:spPr/>
    </dgm:pt>
    <dgm:pt modelId="{F5FE620C-4483-6D4A-960D-C5F0B10F41D5}" type="pres">
      <dgm:prSet presAssocID="{31529B28-D069-2546-9574-475BCB6C4DCD}" presName="Parent5" presStyleLbl="revTx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370F0AF-0E21-4848-AC0B-F40DF175264D}" type="presOf" srcId="{6334935A-0E24-0A43-8835-137BFEABB85C}" destId="{4A21FC0C-F0C7-BF46-9314-C82923867760}" srcOrd="0" destOrd="0" presId="urn:microsoft.com/office/officeart/2009/layout/CircleArrowProcess"/>
    <dgm:cxn modelId="{533AD4E2-3E93-0841-BC8E-8EEED322DB24}" srcId="{C8A0F3A1-CF11-6244-A526-2D725DEAED5B}" destId="{31529B28-D069-2546-9574-475BCB6C4DCD}" srcOrd="4" destOrd="0" parTransId="{E80BBBB8-F210-3B45-80CF-19577FD9F2E7}" sibTransId="{15CEF43A-ACE3-984E-A1E7-FEEAC4EB0096}"/>
    <dgm:cxn modelId="{43043D0E-1772-4D4F-ACDF-AD94D960E1B7}" srcId="{C8A0F3A1-CF11-6244-A526-2D725DEAED5B}" destId="{547669CF-D243-CF4A-9ED3-0B4119D262F0}" srcOrd="1" destOrd="0" parTransId="{B16CA411-D4F4-BF43-9757-E3F988C5AE17}" sibTransId="{5B90BF49-46CE-694B-B677-B3D0A46F99FD}"/>
    <dgm:cxn modelId="{81DCCA3D-0259-FD48-A02B-8BBA29BCFE77}" srcId="{C8A0F3A1-CF11-6244-A526-2D725DEAED5B}" destId="{6334935A-0E24-0A43-8835-137BFEABB85C}" srcOrd="0" destOrd="0" parTransId="{9DA69929-778A-004A-B7AE-A1CD0C1FB96A}" sibTransId="{210318AC-8127-0048-8A95-F53A2EA19622}"/>
    <dgm:cxn modelId="{63CF0EBB-5F94-7644-9FBE-88F1B1412798}" type="presOf" srcId="{A0C7CDAF-B382-F440-9ECD-5C4E1949110F}" destId="{2E222475-98F2-5F46-9A94-BECE891D7D9A}" srcOrd="0" destOrd="0" presId="urn:microsoft.com/office/officeart/2009/layout/CircleArrowProcess"/>
    <dgm:cxn modelId="{241A4A66-9236-7B42-A153-B2A66E8BF65D}" type="presOf" srcId="{C8A0F3A1-CF11-6244-A526-2D725DEAED5B}" destId="{751F5A18-BD20-CE47-93E2-D64A6179F7E5}" srcOrd="0" destOrd="0" presId="urn:microsoft.com/office/officeart/2009/layout/CircleArrowProcess"/>
    <dgm:cxn modelId="{5F2EA7A4-AC56-2243-8E28-36933E881D40}" type="presOf" srcId="{31529B28-D069-2546-9574-475BCB6C4DCD}" destId="{F5FE620C-4483-6D4A-960D-C5F0B10F41D5}" srcOrd="0" destOrd="0" presId="urn:microsoft.com/office/officeart/2009/layout/CircleArrowProcess"/>
    <dgm:cxn modelId="{0F6A3D6C-7081-E54F-8E4D-84CF977657F2}" srcId="{C8A0F3A1-CF11-6244-A526-2D725DEAED5B}" destId="{A0C7CDAF-B382-F440-9ECD-5C4E1949110F}" srcOrd="2" destOrd="0" parTransId="{F98BBF40-EAFA-274D-BD82-FF4877640C1A}" sibTransId="{076A5479-E371-0448-8829-CF4F96D356A0}"/>
    <dgm:cxn modelId="{E233BAA1-0746-414D-B687-69D0BF5F95A4}" type="presOf" srcId="{0A94D50B-DBE1-C04E-964B-B5A9E7E45BA8}" destId="{E7BDD3D2-BA2C-144D-B5F6-3F25EE07BC76}" srcOrd="0" destOrd="0" presId="urn:microsoft.com/office/officeart/2009/layout/CircleArrowProcess"/>
    <dgm:cxn modelId="{DFD5B57E-4F7E-064A-A92F-C3DE1A547E6A}" type="presOf" srcId="{547669CF-D243-CF4A-9ED3-0B4119D262F0}" destId="{5E25FEBC-065E-5E41-A53D-13B3BAE914DA}" srcOrd="0" destOrd="0" presId="urn:microsoft.com/office/officeart/2009/layout/CircleArrowProcess"/>
    <dgm:cxn modelId="{CDA8B5D2-3074-AB4C-8A2C-149949AB6F3C}" srcId="{C8A0F3A1-CF11-6244-A526-2D725DEAED5B}" destId="{0A94D50B-DBE1-C04E-964B-B5A9E7E45BA8}" srcOrd="3" destOrd="0" parTransId="{96360DCF-DD5B-4E42-B16A-E5AF21C05327}" sibTransId="{E0754AFB-DE51-6B4A-AC58-4B003E19F688}"/>
    <dgm:cxn modelId="{A0F7DDE2-7E0C-EC4C-894C-F2D6473F08F3}" type="presParOf" srcId="{751F5A18-BD20-CE47-93E2-D64A6179F7E5}" destId="{AF552407-286A-E04C-8B54-E59A9201C3A8}" srcOrd="0" destOrd="0" presId="urn:microsoft.com/office/officeart/2009/layout/CircleArrowProcess"/>
    <dgm:cxn modelId="{947F3F56-FE26-A343-8BE3-208AD0AF6EA7}" type="presParOf" srcId="{AF552407-286A-E04C-8B54-E59A9201C3A8}" destId="{144730F1-9523-754F-9116-1D1B97ED2232}" srcOrd="0" destOrd="0" presId="urn:microsoft.com/office/officeart/2009/layout/CircleArrowProcess"/>
    <dgm:cxn modelId="{5D70367A-C45E-DD4B-8B78-186182153324}" type="presParOf" srcId="{751F5A18-BD20-CE47-93E2-D64A6179F7E5}" destId="{4A21FC0C-F0C7-BF46-9314-C82923867760}" srcOrd="1" destOrd="0" presId="urn:microsoft.com/office/officeart/2009/layout/CircleArrowProcess"/>
    <dgm:cxn modelId="{7493821D-1F20-E248-8878-9DC111096675}" type="presParOf" srcId="{751F5A18-BD20-CE47-93E2-D64A6179F7E5}" destId="{8DEC1A88-1C64-1D44-A711-6E3FA2F0CB97}" srcOrd="2" destOrd="0" presId="urn:microsoft.com/office/officeart/2009/layout/CircleArrowProcess"/>
    <dgm:cxn modelId="{30964604-38E2-A948-8D3D-73E8D7A9FC9B}" type="presParOf" srcId="{8DEC1A88-1C64-1D44-A711-6E3FA2F0CB97}" destId="{31A004F2-5128-0A46-91FE-8AF950DD004C}" srcOrd="0" destOrd="0" presId="urn:microsoft.com/office/officeart/2009/layout/CircleArrowProcess"/>
    <dgm:cxn modelId="{9799F182-34F1-7045-96E6-8A82CBFEFC34}" type="presParOf" srcId="{751F5A18-BD20-CE47-93E2-D64A6179F7E5}" destId="{5E25FEBC-065E-5E41-A53D-13B3BAE914DA}" srcOrd="3" destOrd="0" presId="urn:microsoft.com/office/officeart/2009/layout/CircleArrowProcess"/>
    <dgm:cxn modelId="{57287D03-11B9-024F-BD8D-A649145FC1D4}" type="presParOf" srcId="{751F5A18-BD20-CE47-93E2-D64A6179F7E5}" destId="{E7FDCA76-CDD6-BD42-9CE0-6E9C68EC8D1B}" srcOrd="4" destOrd="0" presId="urn:microsoft.com/office/officeart/2009/layout/CircleArrowProcess"/>
    <dgm:cxn modelId="{C33008CC-71D1-DD4F-B9BA-940A6AB0794C}" type="presParOf" srcId="{E7FDCA76-CDD6-BD42-9CE0-6E9C68EC8D1B}" destId="{02F05AB4-6A08-F445-994B-ED7083674CA0}" srcOrd="0" destOrd="0" presId="urn:microsoft.com/office/officeart/2009/layout/CircleArrowProcess"/>
    <dgm:cxn modelId="{C409D0C5-0067-6449-AC2D-D1AE7D4F6494}" type="presParOf" srcId="{751F5A18-BD20-CE47-93E2-D64A6179F7E5}" destId="{2E222475-98F2-5F46-9A94-BECE891D7D9A}" srcOrd="5" destOrd="0" presId="urn:microsoft.com/office/officeart/2009/layout/CircleArrowProcess"/>
    <dgm:cxn modelId="{CBA77BA7-9FF9-2142-A049-250AA61780C3}" type="presParOf" srcId="{751F5A18-BD20-CE47-93E2-D64A6179F7E5}" destId="{C119F38A-B5B2-4C46-8804-A19B90B1AC46}" srcOrd="6" destOrd="0" presId="urn:microsoft.com/office/officeart/2009/layout/CircleArrowProcess"/>
    <dgm:cxn modelId="{DF76419E-6808-1947-A4FF-192A41FF115D}" type="presParOf" srcId="{C119F38A-B5B2-4C46-8804-A19B90B1AC46}" destId="{C12225B1-6097-5540-9C56-BB99EC858AD8}" srcOrd="0" destOrd="0" presId="urn:microsoft.com/office/officeart/2009/layout/CircleArrowProcess"/>
    <dgm:cxn modelId="{1F099D67-88C1-7F49-82C9-C2F1E9131731}" type="presParOf" srcId="{751F5A18-BD20-CE47-93E2-D64A6179F7E5}" destId="{E7BDD3D2-BA2C-144D-B5F6-3F25EE07BC76}" srcOrd="7" destOrd="0" presId="urn:microsoft.com/office/officeart/2009/layout/CircleArrowProcess"/>
    <dgm:cxn modelId="{2C0DFD0B-E1A0-794A-8062-589098CBBD4B}" type="presParOf" srcId="{751F5A18-BD20-CE47-93E2-D64A6179F7E5}" destId="{36510EF9-8E5B-E248-A3D9-2A2EF3EEF43D}" srcOrd="8" destOrd="0" presId="urn:microsoft.com/office/officeart/2009/layout/CircleArrowProcess"/>
    <dgm:cxn modelId="{3281D785-F97D-2149-BA53-8A5F657F6303}" type="presParOf" srcId="{36510EF9-8E5B-E248-A3D9-2A2EF3EEF43D}" destId="{AEA6B156-A923-464F-866E-F62ABA7790D6}" srcOrd="0" destOrd="0" presId="urn:microsoft.com/office/officeart/2009/layout/CircleArrowProcess"/>
    <dgm:cxn modelId="{B718B2FE-200D-1245-B492-F303E3CF0D96}" type="presParOf" srcId="{751F5A18-BD20-CE47-93E2-D64A6179F7E5}" destId="{F5FE620C-4483-6D4A-960D-C5F0B10F41D5}" srcOrd="9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D1893E-3E47-8A4B-BF77-BDF1ACC3ED59}" type="doc">
      <dgm:prSet loTypeId="urn:microsoft.com/office/officeart/2005/8/layout/process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6CA3913E-97A4-7C45-8A07-23D1759C65DA}">
      <dgm:prSet phldrT="[Text]"/>
      <dgm:spPr/>
      <dgm:t>
        <a:bodyPr/>
        <a:lstStyle/>
        <a:p>
          <a:r>
            <a:rPr lang="en-GB" dirty="0" smtClean="0"/>
            <a:t>Customer</a:t>
          </a:r>
          <a:endParaRPr lang="en-GB" dirty="0"/>
        </a:p>
      </dgm:t>
    </dgm:pt>
    <dgm:pt modelId="{AEF0D6BD-E5CA-8F40-8F6D-628B6B624963}" type="parTrans" cxnId="{9BB7FAE6-4668-6D41-A12B-0E52A11CD1F7}">
      <dgm:prSet/>
      <dgm:spPr/>
      <dgm:t>
        <a:bodyPr/>
        <a:lstStyle/>
        <a:p>
          <a:endParaRPr lang="en-GB"/>
        </a:p>
      </dgm:t>
    </dgm:pt>
    <dgm:pt modelId="{9979295F-A024-A546-9493-97DF9B50C1FB}" type="sibTrans" cxnId="{9BB7FAE6-4668-6D41-A12B-0E52A11CD1F7}">
      <dgm:prSet/>
      <dgm:spPr/>
      <dgm:t>
        <a:bodyPr/>
        <a:lstStyle/>
        <a:p>
          <a:endParaRPr lang="en-GB"/>
        </a:p>
      </dgm:t>
    </dgm:pt>
    <dgm:pt modelId="{6C5F8F93-838C-F942-84F6-75C1695008DF}">
      <dgm:prSet phldrT="[Text]"/>
      <dgm:spPr/>
      <dgm:t>
        <a:bodyPr/>
        <a:lstStyle/>
        <a:p>
          <a:r>
            <a:rPr lang="en-GB" dirty="0" smtClean="0"/>
            <a:t>Service mediator</a:t>
          </a:r>
          <a:endParaRPr lang="en-GB" dirty="0"/>
        </a:p>
      </dgm:t>
    </dgm:pt>
    <dgm:pt modelId="{426C8AF5-A0CC-FE45-A850-86C6756ACF4B}" type="parTrans" cxnId="{58844F98-EA51-964E-9623-CFE2AA1F948F}">
      <dgm:prSet/>
      <dgm:spPr/>
      <dgm:t>
        <a:bodyPr/>
        <a:lstStyle/>
        <a:p>
          <a:endParaRPr lang="en-GB"/>
        </a:p>
      </dgm:t>
    </dgm:pt>
    <dgm:pt modelId="{EAD3D818-68F0-904F-920E-1016A8417F13}" type="sibTrans" cxnId="{58844F98-EA51-964E-9623-CFE2AA1F948F}">
      <dgm:prSet/>
      <dgm:spPr/>
      <dgm:t>
        <a:bodyPr/>
        <a:lstStyle/>
        <a:p>
          <a:endParaRPr lang="en-GB"/>
        </a:p>
      </dgm:t>
    </dgm:pt>
    <dgm:pt modelId="{363C9837-F694-674B-8E63-9D5AFB9694D9}">
      <dgm:prSet phldrT="[Text]"/>
      <dgm:spPr/>
      <dgm:t>
        <a:bodyPr/>
        <a:lstStyle/>
        <a:p>
          <a:r>
            <a:rPr lang="en-GB" dirty="0" smtClean="0"/>
            <a:t>Infrastructure mediator</a:t>
          </a:r>
          <a:endParaRPr lang="en-GB" dirty="0"/>
        </a:p>
      </dgm:t>
    </dgm:pt>
    <dgm:pt modelId="{7B6F3E60-3980-F945-BBFE-12B13E4FCCF3}" type="parTrans" cxnId="{F6E80B15-B4C7-4C44-9E32-D676FB616333}">
      <dgm:prSet/>
      <dgm:spPr/>
      <dgm:t>
        <a:bodyPr/>
        <a:lstStyle/>
        <a:p>
          <a:endParaRPr lang="en-GB"/>
        </a:p>
      </dgm:t>
    </dgm:pt>
    <dgm:pt modelId="{6BE3C404-BDF9-DC42-BD7A-C8FBD0FF8EB2}" type="sibTrans" cxnId="{F6E80B15-B4C7-4C44-9E32-D676FB616333}">
      <dgm:prSet/>
      <dgm:spPr/>
      <dgm:t>
        <a:bodyPr/>
        <a:lstStyle/>
        <a:p>
          <a:endParaRPr lang="en-GB"/>
        </a:p>
      </dgm:t>
    </dgm:pt>
    <dgm:pt modelId="{8882E58E-AA13-4743-98CC-E136CBE32A59}">
      <dgm:prSet phldrT="[Text]"/>
      <dgm:spPr/>
      <dgm:t>
        <a:bodyPr/>
        <a:lstStyle/>
        <a:p>
          <a:r>
            <a:rPr lang="en-GB" dirty="0" smtClean="0"/>
            <a:t>(Inter)national Datacenter</a:t>
          </a:r>
          <a:endParaRPr lang="en-GB" dirty="0"/>
        </a:p>
      </dgm:t>
    </dgm:pt>
    <dgm:pt modelId="{89A533D4-D109-D34A-8EEE-065A2EC8C887}" type="parTrans" cxnId="{4E3445B4-8673-D64E-989D-73C7F97C66EC}">
      <dgm:prSet/>
      <dgm:spPr/>
      <dgm:t>
        <a:bodyPr/>
        <a:lstStyle/>
        <a:p>
          <a:endParaRPr lang="en-GB"/>
        </a:p>
      </dgm:t>
    </dgm:pt>
    <dgm:pt modelId="{9D452655-F5B0-7343-9878-857CF50FBEA1}" type="sibTrans" cxnId="{4E3445B4-8673-D64E-989D-73C7F97C66EC}">
      <dgm:prSet/>
      <dgm:spPr/>
      <dgm:t>
        <a:bodyPr/>
        <a:lstStyle/>
        <a:p>
          <a:endParaRPr lang="en-GB"/>
        </a:p>
      </dgm:t>
    </dgm:pt>
    <dgm:pt modelId="{BC0B02D7-F240-124F-B701-07135F9269C1}" type="pres">
      <dgm:prSet presAssocID="{A8D1893E-3E47-8A4B-BF77-BDF1ACC3ED59}" presName="linearFlow" presStyleCnt="0">
        <dgm:presLayoutVars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F082C2A-1DD0-0F43-9A47-FBD6B4806AC3}" type="pres">
      <dgm:prSet presAssocID="{6CA3913E-97A4-7C45-8A07-23D1759C65D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C3FAD8D-1E63-8844-8915-971EAD6FEB05}" type="pres">
      <dgm:prSet presAssocID="{9979295F-A024-A546-9493-97DF9B50C1FB}" presName="sibTrans" presStyleLbl="sibTrans2D1" presStyleIdx="0" presStyleCnt="3"/>
      <dgm:spPr/>
      <dgm:t>
        <a:bodyPr/>
        <a:lstStyle/>
        <a:p>
          <a:endParaRPr lang="en-GB"/>
        </a:p>
      </dgm:t>
    </dgm:pt>
    <dgm:pt modelId="{F6EB8ECF-7939-8040-B758-FD782FF0B4C4}" type="pres">
      <dgm:prSet presAssocID="{9979295F-A024-A546-9493-97DF9B50C1FB}" presName="connectorText" presStyleLbl="sibTrans2D1" presStyleIdx="0" presStyleCnt="3"/>
      <dgm:spPr/>
      <dgm:t>
        <a:bodyPr/>
        <a:lstStyle/>
        <a:p>
          <a:endParaRPr lang="en-GB"/>
        </a:p>
      </dgm:t>
    </dgm:pt>
    <dgm:pt modelId="{327BB32D-DE9D-2346-8F32-52E33B101425}" type="pres">
      <dgm:prSet presAssocID="{6C5F8F93-838C-F942-84F6-75C1695008D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F2C77E3-6B3E-C946-887A-117B7AF7048E}" type="pres">
      <dgm:prSet presAssocID="{EAD3D818-68F0-904F-920E-1016A8417F13}" presName="sibTrans" presStyleLbl="sibTrans2D1" presStyleIdx="1" presStyleCnt="3"/>
      <dgm:spPr/>
      <dgm:t>
        <a:bodyPr/>
        <a:lstStyle/>
        <a:p>
          <a:endParaRPr lang="en-GB"/>
        </a:p>
      </dgm:t>
    </dgm:pt>
    <dgm:pt modelId="{DE2979D9-EE72-6B40-AB44-366E39A966F2}" type="pres">
      <dgm:prSet presAssocID="{EAD3D818-68F0-904F-920E-1016A8417F13}" presName="connectorText" presStyleLbl="sibTrans2D1" presStyleIdx="1" presStyleCnt="3"/>
      <dgm:spPr/>
      <dgm:t>
        <a:bodyPr/>
        <a:lstStyle/>
        <a:p>
          <a:endParaRPr lang="en-GB"/>
        </a:p>
      </dgm:t>
    </dgm:pt>
    <dgm:pt modelId="{F75EE263-57BA-6F4C-AFF5-92A44270A903}" type="pres">
      <dgm:prSet presAssocID="{363C9837-F694-674B-8E63-9D5AFB9694D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C063427-4289-A949-9E8C-0D55BF2AACCF}" type="pres">
      <dgm:prSet presAssocID="{6BE3C404-BDF9-DC42-BD7A-C8FBD0FF8EB2}" presName="sibTrans" presStyleLbl="sibTrans2D1" presStyleIdx="2" presStyleCnt="3"/>
      <dgm:spPr/>
      <dgm:t>
        <a:bodyPr/>
        <a:lstStyle/>
        <a:p>
          <a:endParaRPr lang="en-GB"/>
        </a:p>
      </dgm:t>
    </dgm:pt>
    <dgm:pt modelId="{FD7BD72C-25FA-324A-A67E-343519C6628C}" type="pres">
      <dgm:prSet presAssocID="{6BE3C404-BDF9-DC42-BD7A-C8FBD0FF8EB2}" presName="connectorText" presStyleLbl="sibTrans2D1" presStyleIdx="2" presStyleCnt="3"/>
      <dgm:spPr/>
      <dgm:t>
        <a:bodyPr/>
        <a:lstStyle/>
        <a:p>
          <a:endParaRPr lang="en-GB"/>
        </a:p>
      </dgm:t>
    </dgm:pt>
    <dgm:pt modelId="{85D55B7B-71D4-9D40-9D40-0285599040AA}" type="pres">
      <dgm:prSet presAssocID="{8882E58E-AA13-4743-98CC-E136CBE32A5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CE0DC2E-F14B-514F-B685-4DE35C411CC5}" type="presOf" srcId="{A8D1893E-3E47-8A4B-BF77-BDF1ACC3ED59}" destId="{BC0B02D7-F240-124F-B701-07135F9269C1}" srcOrd="0" destOrd="0" presId="urn:microsoft.com/office/officeart/2005/8/layout/process2"/>
    <dgm:cxn modelId="{E17F2507-C77F-B44F-BC46-9C8B74EE409F}" type="presOf" srcId="{6CA3913E-97A4-7C45-8A07-23D1759C65DA}" destId="{3F082C2A-1DD0-0F43-9A47-FBD6B4806AC3}" srcOrd="0" destOrd="0" presId="urn:microsoft.com/office/officeart/2005/8/layout/process2"/>
    <dgm:cxn modelId="{72D180F4-77C6-B942-9346-1D4CF22E1666}" type="presOf" srcId="{9979295F-A024-A546-9493-97DF9B50C1FB}" destId="{4C3FAD8D-1E63-8844-8915-971EAD6FEB05}" srcOrd="0" destOrd="0" presId="urn:microsoft.com/office/officeart/2005/8/layout/process2"/>
    <dgm:cxn modelId="{4E3445B4-8673-D64E-989D-73C7F97C66EC}" srcId="{A8D1893E-3E47-8A4B-BF77-BDF1ACC3ED59}" destId="{8882E58E-AA13-4743-98CC-E136CBE32A59}" srcOrd="3" destOrd="0" parTransId="{89A533D4-D109-D34A-8EEE-065A2EC8C887}" sibTransId="{9D452655-F5B0-7343-9878-857CF50FBEA1}"/>
    <dgm:cxn modelId="{73023F5E-F735-7846-83B0-68A19D1C018A}" type="presOf" srcId="{363C9837-F694-674B-8E63-9D5AFB9694D9}" destId="{F75EE263-57BA-6F4C-AFF5-92A44270A903}" srcOrd="0" destOrd="0" presId="urn:microsoft.com/office/officeart/2005/8/layout/process2"/>
    <dgm:cxn modelId="{94F444C5-959E-2A4F-83F5-4E8C70ACBDE0}" type="presOf" srcId="{6C5F8F93-838C-F942-84F6-75C1695008DF}" destId="{327BB32D-DE9D-2346-8F32-52E33B101425}" srcOrd="0" destOrd="0" presId="urn:microsoft.com/office/officeart/2005/8/layout/process2"/>
    <dgm:cxn modelId="{F6E80B15-B4C7-4C44-9E32-D676FB616333}" srcId="{A8D1893E-3E47-8A4B-BF77-BDF1ACC3ED59}" destId="{363C9837-F694-674B-8E63-9D5AFB9694D9}" srcOrd="2" destOrd="0" parTransId="{7B6F3E60-3980-F945-BBFE-12B13E4FCCF3}" sibTransId="{6BE3C404-BDF9-DC42-BD7A-C8FBD0FF8EB2}"/>
    <dgm:cxn modelId="{2CA97F37-082F-C344-8BC0-272913D865B1}" type="presOf" srcId="{8882E58E-AA13-4743-98CC-E136CBE32A59}" destId="{85D55B7B-71D4-9D40-9D40-0285599040AA}" srcOrd="0" destOrd="0" presId="urn:microsoft.com/office/officeart/2005/8/layout/process2"/>
    <dgm:cxn modelId="{9BB7FAE6-4668-6D41-A12B-0E52A11CD1F7}" srcId="{A8D1893E-3E47-8A4B-BF77-BDF1ACC3ED59}" destId="{6CA3913E-97A4-7C45-8A07-23D1759C65DA}" srcOrd="0" destOrd="0" parTransId="{AEF0D6BD-E5CA-8F40-8F6D-628B6B624963}" sibTransId="{9979295F-A024-A546-9493-97DF9B50C1FB}"/>
    <dgm:cxn modelId="{8B7A710E-02DF-9A43-B51E-7B5C8B9AB4E0}" type="presOf" srcId="{9979295F-A024-A546-9493-97DF9B50C1FB}" destId="{F6EB8ECF-7939-8040-B758-FD782FF0B4C4}" srcOrd="1" destOrd="0" presId="urn:microsoft.com/office/officeart/2005/8/layout/process2"/>
    <dgm:cxn modelId="{41591FD2-54E2-E24F-95B2-52F5CB31787C}" type="presOf" srcId="{EAD3D818-68F0-904F-920E-1016A8417F13}" destId="{CF2C77E3-6B3E-C946-887A-117B7AF7048E}" srcOrd="0" destOrd="0" presId="urn:microsoft.com/office/officeart/2005/8/layout/process2"/>
    <dgm:cxn modelId="{4F4AB007-6356-4442-8B73-9242FA763F5D}" type="presOf" srcId="{6BE3C404-BDF9-DC42-BD7A-C8FBD0FF8EB2}" destId="{FD7BD72C-25FA-324A-A67E-343519C6628C}" srcOrd="1" destOrd="0" presId="urn:microsoft.com/office/officeart/2005/8/layout/process2"/>
    <dgm:cxn modelId="{58844F98-EA51-964E-9623-CFE2AA1F948F}" srcId="{A8D1893E-3E47-8A4B-BF77-BDF1ACC3ED59}" destId="{6C5F8F93-838C-F942-84F6-75C1695008DF}" srcOrd="1" destOrd="0" parTransId="{426C8AF5-A0CC-FE45-A850-86C6756ACF4B}" sibTransId="{EAD3D818-68F0-904F-920E-1016A8417F13}"/>
    <dgm:cxn modelId="{71BD3DBF-C597-9F46-AADF-E61CEA7C2C9A}" type="presOf" srcId="{6BE3C404-BDF9-DC42-BD7A-C8FBD0FF8EB2}" destId="{2C063427-4289-A949-9E8C-0D55BF2AACCF}" srcOrd="0" destOrd="0" presId="urn:microsoft.com/office/officeart/2005/8/layout/process2"/>
    <dgm:cxn modelId="{C81434A6-86C0-D143-B806-B01F303B9C60}" type="presOf" srcId="{EAD3D818-68F0-904F-920E-1016A8417F13}" destId="{DE2979D9-EE72-6B40-AB44-366E39A966F2}" srcOrd="1" destOrd="0" presId="urn:microsoft.com/office/officeart/2005/8/layout/process2"/>
    <dgm:cxn modelId="{4282F0E2-3881-AF42-A629-6EA901C0FE6F}" type="presParOf" srcId="{BC0B02D7-F240-124F-B701-07135F9269C1}" destId="{3F082C2A-1DD0-0F43-9A47-FBD6B4806AC3}" srcOrd="0" destOrd="0" presId="urn:microsoft.com/office/officeart/2005/8/layout/process2"/>
    <dgm:cxn modelId="{D26D9137-5886-1F4B-A24E-C6F8A9725AC5}" type="presParOf" srcId="{BC0B02D7-F240-124F-B701-07135F9269C1}" destId="{4C3FAD8D-1E63-8844-8915-971EAD6FEB05}" srcOrd="1" destOrd="0" presId="urn:microsoft.com/office/officeart/2005/8/layout/process2"/>
    <dgm:cxn modelId="{1830B06B-053E-B14B-BB8C-9F4B0F6FAFF5}" type="presParOf" srcId="{4C3FAD8D-1E63-8844-8915-971EAD6FEB05}" destId="{F6EB8ECF-7939-8040-B758-FD782FF0B4C4}" srcOrd="0" destOrd="0" presId="urn:microsoft.com/office/officeart/2005/8/layout/process2"/>
    <dgm:cxn modelId="{BE377941-7F39-9045-9ED8-435324842B4D}" type="presParOf" srcId="{BC0B02D7-F240-124F-B701-07135F9269C1}" destId="{327BB32D-DE9D-2346-8F32-52E33B101425}" srcOrd="2" destOrd="0" presId="urn:microsoft.com/office/officeart/2005/8/layout/process2"/>
    <dgm:cxn modelId="{BB355AE5-4499-B041-8757-1DB9333ECAD5}" type="presParOf" srcId="{BC0B02D7-F240-124F-B701-07135F9269C1}" destId="{CF2C77E3-6B3E-C946-887A-117B7AF7048E}" srcOrd="3" destOrd="0" presId="urn:microsoft.com/office/officeart/2005/8/layout/process2"/>
    <dgm:cxn modelId="{DF5155AA-5DA1-D642-9B1B-03C212465282}" type="presParOf" srcId="{CF2C77E3-6B3E-C946-887A-117B7AF7048E}" destId="{DE2979D9-EE72-6B40-AB44-366E39A966F2}" srcOrd="0" destOrd="0" presId="urn:microsoft.com/office/officeart/2005/8/layout/process2"/>
    <dgm:cxn modelId="{29A95A41-6519-A446-9D3A-8709E0F783DB}" type="presParOf" srcId="{BC0B02D7-F240-124F-B701-07135F9269C1}" destId="{F75EE263-57BA-6F4C-AFF5-92A44270A903}" srcOrd="4" destOrd="0" presId="urn:microsoft.com/office/officeart/2005/8/layout/process2"/>
    <dgm:cxn modelId="{A22C5B88-6E64-1240-BC31-3AB6378CD236}" type="presParOf" srcId="{BC0B02D7-F240-124F-B701-07135F9269C1}" destId="{2C063427-4289-A949-9E8C-0D55BF2AACCF}" srcOrd="5" destOrd="0" presId="urn:microsoft.com/office/officeart/2005/8/layout/process2"/>
    <dgm:cxn modelId="{DA0236CA-8453-654B-82E3-A260F59169C5}" type="presParOf" srcId="{2C063427-4289-A949-9E8C-0D55BF2AACCF}" destId="{FD7BD72C-25FA-324A-A67E-343519C6628C}" srcOrd="0" destOrd="0" presId="urn:microsoft.com/office/officeart/2005/8/layout/process2"/>
    <dgm:cxn modelId="{76E65AF2-40D5-0342-8B8D-9373811A15D0}" type="presParOf" srcId="{BC0B02D7-F240-124F-B701-07135F9269C1}" destId="{85D55B7B-71D4-9D40-9D40-0285599040AA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4730F1-9523-754F-9116-1D1B97ED2232}">
      <dsp:nvSpPr>
        <dsp:cNvPr id="0" name=""/>
        <dsp:cNvSpPr/>
      </dsp:nvSpPr>
      <dsp:spPr>
        <a:xfrm>
          <a:off x="2500264" y="0"/>
          <a:ext cx="1516872" cy="1516949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21FC0C-F0C7-BF46-9314-C82923867760}">
      <dsp:nvSpPr>
        <dsp:cNvPr id="0" name=""/>
        <dsp:cNvSpPr/>
      </dsp:nvSpPr>
      <dsp:spPr>
        <a:xfrm>
          <a:off x="2835165" y="549392"/>
          <a:ext cx="846501" cy="42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2013</a:t>
          </a:r>
          <a:endParaRPr lang="en-GB" sz="2700" kern="1200" dirty="0"/>
        </a:p>
      </dsp:txBody>
      <dsp:txXfrm>
        <a:off x="2835165" y="549392"/>
        <a:ext cx="846501" cy="423061"/>
      </dsp:txXfrm>
    </dsp:sp>
    <dsp:sp modelId="{31A004F2-5128-0A46-91FE-8AF950DD004C}">
      <dsp:nvSpPr>
        <dsp:cNvPr id="0" name=""/>
        <dsp:cNvSpPr/>
      </dsp:nvSpPr>
      <dsp:spPr>
        <a:xfrm>
          <a:off x="2078862" y="871584"/>
          <a:ext cx="1516872" cy="151694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25FEBC-065E-5E41-A53D-13B3BAE914DA}">
      <dsp:nvSpPr>
        <dsp:cNvPr id="0" name=""/>
        <dsp:cNvSpPr/>
      </dsp:nvSpPr>
      <dsp:spPr>
        <a:xfrm>
          <a:off x="2412057" y="1422935"/>
          <a:ext cx="846501" cy="42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2014</a:t>
          </a:r>
          <a:endParaRPr lang="en-GB" sz="2700" kern="1200" dirty="0"/>
        </a:p>
      </dsp:txBody>
      <dsp:txXfrm>
        <a:off x="2412057" y="1422935"/>
        <a:ext cx="846501" cy="423061"/>
      </dsp:txXfrm>
    </dsp:sp>
    <dsp:sp modelId="{02F05AB4-6A08-F445-994B-ED7083674CA0}">
      <dsp:nvSpPr>
        <dsp:cNvPr id="0" name=""/>
        <dsp:cNvSpPr/>
      </dsp:nvSpPr>
      <dsp:spPr>
        <a:xfrm>
          <a:off x="2500264" y="1747086"/>
          <a:ext cx="1516872" cy="1516949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222475-98F2-5F46-9A94-BECE891D7D9A}">
      <dsp:nvSpPr>
        <dsp:cNvPr id="0" name=""/>
        <dsp:cNvSpPr/>
      </dsp:nvSpPr>
      <dsp:spPr>
        <a:xfrm>
          <a:off x="2835165" y="2295989"/>
          <a:ext cx="846501" cy="42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2015</a:t>
          </a:r>
          <a:endParaRPr lang="en-GB" sz="2700" kern="1200" dirty="0"/>
        </a:p>
      </dsp:txBody>
      <dsp:txXfrm>
        <a:off x="2835165" y="2295989"/>
        <a:ext cx="846501" cy="423061"/>
      </dsp:txXfrm>
    </dsp:sp>
    <dsp:sp modelId="{C12225B1-6097-5540-9C56-BB99EC858AD8}">
      <dsp:nvSpPr>
        <dsp:cNvPr id="0" name=""/>
        <dsp:cNvSpPr/>
      </dsp:nvSpPr>
      <dsp:spPr>
        <a:xfrm>
          <a:off x="2078862" y="2620140"/>
          <a:ext cx="1516872" cy="1516949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BDD3D2-BA2C-144D-B5F6-3F25EE07BC76}">
      <dsp:nvSpPr>
        <dsp:cNvPr id="0" name=""/>
        <dsp:cNvSpPr/>
      </dsp:nvSpPr>
      <dsp:spPr>
        <a:xfrm>
          <a:off x="2412057" y="3169532"/>
          <a:ext cx="846501" cy="42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2016</a:t>
          </a:r>
          <a:endParaRPr lang="en-GB" sz="2700" kern="1200" dirty="0"/>
        </a:p>
      </dsp:txBody>
      <dsp:txXfrm>
        <a:off x="2412057" y="3169532"/>
        <a:ext cx="846501" cy="423061"/>
      </dsp:txXfrm>
    </dsp:sp>
    <dsp:sp modelId="{AEA6B156-A923-464F-866E-F62ABA7790D6}">
      <dsp:nvSpPr>
        <dsp:cNvPr id="0" name=""/>
        <dsp:cNvSpPr/>
      </dsp:nvSpPr>
      <dsp:spPr>
        <a:xfrm>
          <a:off x="2608103" y="3592594"/>
          <a:ext cx="1303184" cy="1303949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FE620C-4483-6D4A-960D-C5F0B10F41D5}">
      <dsp:nvSpPr>
        <dsp:cNvPr id="0" name=""/>
        <dsp:cNvSpPr/>
      </dsp:nvSpPr>
      <dsp:spPr>
        <a:xfrm>
          <a:off x="2835165" y="4043076"/>
          <a:ext cx="846501" cy="423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700" kern="1200" dirty="0" smtClean="0"/>
            <a:t>2017</a:t>
          </a:r>
          <a:endParaRPr lang="en-GB" sz="2700" kern="1200" dirty="0"/>
        </a:p>
      </dsp:txBody>
      <dsp:txXfrm>
        <a:off x="2835165" y="4043076"/>
        <a:ext cx="846501" cy="42306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82C2A-1DD0-0F43-9A47-FBD6B4806AC3}">
      <dsp:nvSpPr>
        <dsp:cNvPr id="0" name=""/>
        <dsp:cNvSpPr/>
      </dsp:nvSpPr>
      <dsp:spPr>
        <a:xfrm>
          <a:off x="422369" y="2287"/>
          <a:ext cx="1531525" cy="85084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Customer</a:t>
          </a:r>
          <a:endParaRPr lang="en-GB" sz="1800" kern="1200" dirty="0"/>
        </a:p>
      </dsp:txBody>
      <dsp:txXfrm>
        <a:off x="447289" y="27207"/>
        <a:ext cx="1481685" cy="801007"/>
      </dsp:txXfrm>
    </dsp:sp>
    <dsp:sp modelId="{4C3FAD8D-1E63-8844-8915-971EAD6FEB05}">
      <dsp:nvSpPr>
        <dsp:cNvPr id="0" name=""/>
        <dsp:cNvSpPr/>
      </dsp:nvSpPr>
      <dsp:spPr>
        <a:xfrm rot="5400000">
          <a:off x="1028598" y="874406"/>
          <a:ext cx="319067" cy="382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-5400000">
        <a:off x="1073267" y="906313"/>
        <a:ext cx="229729" cy="223347"/>
      </dsp:txXfrm>
    </dsp:sp>
    <dsp:sp modelId="{327BB32D-DE9D-2346-8F32-52E33B101425}">
      <dsp:nvSpPr>
        <dsp:cNvPr id="0" name=""/>
        <dsp:cNvSpPr/>
      </dsp:nvSpPr>
      <dsp:spPr>
        <a:xfrm>
          <a:off x="422369" y="1278558"/>
          <a:ext cx="1531525" cy="850847"/>
        </a:xfrm>
        <a:prstGeom prst="roundRect">
          <a:avLst>
            <a:gd name="adj" fmla="val 10000"/>
          </a:avLst>
        </a:prstGeom>
        <a:solidFill>
          <a:schemeClr val="accent2">
            <a:hueOff val="1560506"/>
            <a:satOff val="-1946"/>
            <a:lumOff val="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Service mediator</a:t>
          </a:r>
          <a:endParaRPr lang="en-GB" sz="1800" kern="1200" dirty="0"/>
        </a:p>
      </dsp:txBody>
      <dsp:txXfrm>
        <a:off x="447289" y="1303478"/>
        <a:ext cx="1481685" cy="801007"/>
      </dsp:txXfrm>
    </dsp:sp>
    <dsp:sp modelId="{CF2C77E3-6B3E-C946-887A-117B7AF7048E}">
      <dsp:nvSpPr>
        <dsp:cNvPr id="0" name=""/>
        <dsp:cNvSpPr/>
      </dsp:nvSpPr>
      <dsp:spPr>
        <a:xfrm rot="5400000">
          <a:off x="1028598" y="2150677"/>
          <a:ext cx="319067" cy="382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340759"/>
            <a:satOff val="-2919"/>
            <a:lumOff val="68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-5400000">
        <a:off x="1073267" y="2182584"/>
        <a:ext cx="229729" cy="223347"/>
      </dsp:txXfrm>
    </dsp:sp>
    <dsp:sp modelId="{F75EE263-57BA-6F4C-AFF5-92A44270A903}">
      <dsp:nvSpPr>
        <dsp:cNvPr id="0" name=""/>
        <dsp:cNvSpPr/>
      </dsp:nvSpPr>
      <dsp:spPr>
        <a:xfrm>
          <a:off x="422369" y="2554830"/>
          <a:ext cx="1531525" cy="850847"/>
        </a:xfrm>
        <a:prstGeom prst="roundRect">
          <a:avLst>
            <a:gd name="adj" fmla="val 10000"/>
          </a:avLst>
        </a:prstGeom>
        <a:solidFill>
          <a:schemeClr val="accent2">
            <a:hueOff val="3121013"/>
            <a:satOff val="-3893"/>
            <a:lumOff val="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Infrastructure mediator</a:t>
          </a:r>
          <a:endParaRPr lang="en-GB" sz="1800" kern="1200" dirty="0"/>
        </a:p>
      </dsp:txBody>
      <dsp:txXfrm>
        <a:off x="447289" y="2579750"/>
        <a:ext cx="1481685" cy="801007"/>
      </dsp:txXfrm>
    </dsp:sp>
    <dsp:sp modelId="{2C063427-4289-A949-9E8C-0D55BF2AACCF}">
      <dsp:nvSpPr>
        <dsp:cNvPr id="0" name=""/>
        <dsp:cNvSpPr/>
      </dsp:nvSpPr>
      <dsp:spPr>
        <a:xfrm rot="5400000">
          <a:off x="1028598" y="3426949"/>
          <a:ext cx="319067" cy="38288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400" kern="1200"/>
        </a:p>
      </dsp:txBody>
      <dsp:txXfrm rot="-5400000">
        <a:off x="1073267" y="3458856"/>
        <a:ext cx="229729" cy="223347"/>
      </dsp:txXfrm>
    </dsp:sp>
    <dsp:sp modelId="{85D55B7B-71D4-9D40-9D40-0285599040AA}">
      <dsp:nvSpPr>
        <dsp:cNvPr id="0" name=""/>
        <dsp:cNvSpPr/>
      </dsp:nvSpPr>
      <dsp:spPr>
        <a:xfrm>
          <a:off x="422369" y="3831102"/>
          <a:ext cx="1531525" cy="850847"/>
        </a:xfrm>
        <a:prstGeom prst="roundRect">
          <a:avLst>
            <a:gd name="adj" fmla="val 1000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(Inter)national Datacenter</a:t>
          </a:r>
          <a:endParaRPr lang="en-GB" sz="1800" kern="1200" dirty="0"/>
        </a:p>
      </dsp:txBody>
      <dsp:txXfrm>
        <a:off x="447289" y="3856022"/>
        <a:ext cx="1481685" cy="8010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en-GB" smtClean="0"/>
              <a:t>EGI-Engage: Final Review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r>
              <a:rPr lang="nl-NL" smtClean="0"/>
              <a:t>EGI-Engage: Final Review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1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4964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90752">
              <a:defRPr/>
            </a:pPr>
            <a:r>
              <a:rPr lang="en-US" sz="2200" dirty="0" err="1"/>
              <a:t>LoI</a:t>
            </a:r>
            <a:r>
              <a:rPr lang="en-US" sz="2200" dirty="0"/>
              <a:t>: 100% IT, CESGA, CSC, IFCA, IISAS, INFN, PSNC</a:t>
            </a:r>
          </a:p>
          <a:p>
            <a:pPr defTabSz="990752">
              <a:defRPr/>
            </a:pPr>
            <a:endParaRPr lang="en-US" sz="2200" dirty="0"/>
          </a:p>
          <a:p>
            <a:r>
              <a:rPr lang="en-US" sz="2200" dirty="0"/>
              <a:t>Financial completed: </a:t>
            </a:r>
          </a:p>
          <a:p>
            <a:r>
              <a:rPr lang="en-US" sz="2200" dirty="0"/>
              <a:t>- IBM-&gt;PSNC</a:t>
            </a:r>
          </a:p>
          <a:p>
            <a:r>
              <a:rPr lang="en-US" sz="2200" dirty="0"/>
              <a:t>- </a:t>
            </a:r>
            <a:r>
              <a:rPr lang="en-US" sz="2200" dirty="0" err="1"/>
              <a:t>NextGeoss</a:t>
            </a:r>
            <a:r>
              <a:rPr lang="en-US" sz="2200" dirty="0"/>
              <a:t>-&gt;INFN-Bari</a:t>
            </a:r>
          </a:p>
          <a:p>
            <a:endParaRPr lang="en-US" sz="2200" dirty="0"/>
          </a:p>
          <a:p>
            <a:pPr defTabSz="990752">
              <a:defRPr/>
            </a:pPr>
            <a:r>
              <a:rPr lang="en-US" baseline="0" dirty="0" smtClean="0"/>
              <a:t>Financial transaction in discussion: </a:t>
            </a:r>
          </a:p>
          <a:p>
            <a:pPr defTabSz="990752">
              <a:defRPr/>
            </a:pPr>
            <a:r>
              <a:rPr lang="en-US" baseline="0" dirty="0" smtClean="0"/>
              <a:t>- Terradue -&gt; INFN-Bari</a:t>
            </a:r>
          </a:p>
          <a:p>
            <a:pPr marL="185766" indent="-185766" defTabSz="990752">
              <a:buFontTx/>
              <a:buChar char="-"/>
              <a:defRPr/>
            </a:pPr>
            <a:r>
              <a:rPr lang="en-US" baseline="0" dirty="0" err="1" smtClean="0"/>
              <a:t>Numeca</a:t>
            </a:r>
            <a:r>
              <a:rPr lang="en-US" baseline="0" dirty="0" smtClean="0"/>
              <a:t> -&gt; All </a:t>
            </a:r>
          </a:p>
          <a:p>
            <a:pPr marL="185766" indent="-185766" defTabSz="990752">
              <a:buFontTx/>
              <a:buChar char="-"/>
              <a:defRPr/>
            </a:pPr>
            <a:r>
              <a:rPr lang="en-US" baseline="0" dirty="0" smtClean="0"/>
              <a:t>FAO through D4Science -&gt; All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6919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7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7026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8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92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9</a:t>
            </a:fld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nl-NL" smtClean="0"/>
              <a:t>23-10-2017</a:t>
            </a:r>
            <a:endParaRPr lang="nl-NL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nl-NL" smtClean="0"/>
              <a:t>EGI-Engage: Final Review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3464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WP2 Strategy, Policy and Communications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WP2 Strategy, Policy and Communications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46166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WP2 Strategy, Policy and Communications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GB" noProof="0" dirty="0" smtClean="0"/>
              <a:t>Click to edit Master title style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WP2 Strategy, Policy and Communications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0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theme" Target="../theme/theme2.xml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hyperlink" Target="http://creativecommons.org/licenses/by/4.0/" TargetMode="External"/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dirty="0" smtClean="0"/>
              <a:t>WP2 Strategy, Policy and Communications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  <p:sp>
        <p:nvSpPr>
          <p:cNvPr id="11" name="Footer Placeholder 6"/>
          <p:cNvSpPr txBox="1">
            <a:spLocks/>
          </p:cNvSpPr>
          <p:nvPr userDrawn="1"/>
        </p:nvSpPr>
        <p:spPr>
          <a:xfrm>
            <a:off x="117780" y="6453336"/>
            <a:ext cx="11277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Segoe UI"/>
                <a:ea typeface="+mn-ea"/>
                <a:cs typeface="Segoe U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mtClean="0"/>
              <a:t>23-10-2017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g"/><Relationship Id="rId7" Type="http://schemas.openxmlformats.org/officeDocument/2006/relationships/image" Target="../media/image11.jp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g"/><Relationship Id="rId7" Type="http://schemas.openxmlformats.org/officeDocument/2006/relationships/image" Target="../media/image11.jp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hyperlink" Target="https://wiki.egi.eu/wiki/Pay-for-use" TargetMode="External"/><Relationship Id="rId1" Type="http://schemas.openxmlformats.org/officeDocument/2006/relationships/slideLayout" Target="../slideLayouts/slideLayout3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8" Type="http://schemas.openxmlformats.org/officeDocument/2006/relationships/hyperlink" Target="https://documents.egi.eu/document/2699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4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r>
              <a:rPr lang="en-GB" sz="1800" dirty="0" smtClean="0"/>
              <a:t>Senior </a:t>
            </a:r>
            <a:r>
              <a:rPr lang="en-GB" sz="1800" dirty="0" smtClean="0"/>
              <a:t>Strategy </a:t>
            </a:r>
            <a:r>
              <a:rPr lang="en-GB" sz="1800" dirty="0" smtClean="0"/>
              <a:t>and Policy </a:t>
            </a:r>
            <a:r>
              <a:rPr lang="en-GB" sz="1800" dirty="0" smtClean="0"/>
              <a:t>Officer, </a:t>
            </a:r>
            <a:r>
              <a:rPr lang="en-GB" sz="1800" dirty="0" smtClean="0"/>
              <a:t>EGI Foundation</a:t>
            </a:r>
          </a:p>
          <a:p>
            <a:r>
              <a:rPr lang="en-GB" sz="1800" dirty="0" smtClean="0"/>
              <a:t>Chair of EGI Pay-for-Use Working Group</a:t>
            </a:r>
            <a:endParaRPr lang="en-GB" sz="18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EGI Pay-for-Use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Brief Summary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Sy</a:t>
            </a:r>
            <a:r>
              <a:rPr lang="en-GB" dirty="0" smtClean="0"/>
              <a:t> </a:t>
            </a:r>
            <a:r>
              <a:rPr lang="en-GB" dirty="0" err="1" smtClean="0"/>
              <a:t>Holsinger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Straight Arrow Connector 112"/>
          <p:cNvCxnSpPr/>
          <p:nvPr/>
        </p:nvCxnSpPr>
        <p:spPr>
          <a:xfrm flipV="1">
            <a:off x="3347864" y="3789040"/>
            <a:ext cx="0" cy="1368152"/>
          </a:xfrm>
          <a:prstGeom prst="straightConnector1">
            <a:avLst/>
          </a:prstGeom>
          <a:ln>
            <a:solidFill>
              <a:schemeClr val="accent3"/>
            </a:solidFill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3203848" y="2780928"/>
            <a:ext cx="0" cy="2376264"/>
          </a:xfrm>
          <a:prstGeom prst="straightConnector1">
            <a:avLst/>
          </a:prstGeom>
          <a:ln>
            <a:solidFill>
              <a:schemeClr val="accent3"/>
            </a:solidFill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2771800" y="2780928"/>
            <a:ext cx="0" cy="23762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2627784" y="3789040"/>
            <a:ext cx="0" cy="13681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WP2 Strategy, Policy and Communications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51520" y="1988840"/>
            <a:ext cx="12241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Funding Agency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339752" y="1988840"/>
            <a:ext cx="1440160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Provider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8" idx="3"/>
            <a:endCxn id="9" idx="1"/>
          </p:cNvCxnSpPr>
          <p:nvPr/>
        </p:nvCxnSpPr>
        <p:spPr>
          <a:xfrm>
            <a:off x="1475656" y="238488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251520" y="2996952"/>
            <a:ext cx="12241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Funding Agency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339752" y="2996952"/>
            <a:ext cx="1440160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Provider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  <a:endCxn id="15" idx="1"/>
          </p:cNvCxnSpPr>
          <p:nvPr/>
        </p:nvCxnSpPr>
        <p:spPr>
          <a:xfrm>
            <a:off x="1475656" y="339299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51520" y="4005064"/>
            <a:ext cx="12241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Funding Agency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339752" y="4005064"/>
            <a:ext cx="1440160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Provider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3"/>
            <a:endCxn id="18" idx="1"/>
          </p:cNvCxnSpPr>
          <p:nvPr/>
        </p:nvCxnSpPr>
        <p:spPr>
          <a:xfrm>
            <a:off x="1475656" y="440110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2339752" y="5157192"/>
            <a:ext cx="1440160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EGI.eu</a:t>
            </a:r>
            <a:endParaRPr lang="en-US" dirty="0"/>
          </a:p>
        </p:txBody>
      </p:sp>
      <p:sp>
        <p:nvSpPr>
          <p:cNvPr id="85" name="Rounded Rectangle 84"/>
          <p:cNvSpPr/>
          <p:nvPr/>
        </p:nvSpPr>
        <p:spPr>
          <a:xfrm>
            <a:off x="251520" y="5157192"/>
            <a:ext cx="12241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Funding Agency</a:t>
            </a:r>
            <a:endParaRPr lang="en-US" dirty="0"/>
          </a:p>
        </p:txBody>
      </p:sp>
      <p:cxnSp>
        <p:nvCxnSpPr>
          <p:cNvPr id="86" name="Straight Arrow Connector 85"/>
          <p:cNvCxnSpPr>
            <a:stCxn id="85" idx="3"/>
          </p:cNvCxnSpPr>
          <p:nvPr/>
        </p:nvCxnSpPr>
        <p:spPr>
          <a:xfrm>
            <a:off x="1475656" y="555323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7092280" y="580526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9" name="Picture 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392" y="5661248"/>
            <a:ext cx="216024" cy="216024"/>
          </a:xfrm>
          <a:prstGeom prst="rect">
            <a:avLst/>
          </a:prstGeom>
        </p:spPr>
      </p:pic>
      <p:cxnSp>
        <p:nvCxnSpPr>
          <p:cNvPr id="90" name="Straight Arrow Connector 89"/>
          <p:cNvCxnSpPr/>
          <p:nvPr/>
        </p:nvCxnSpPr>
        <p:spPr>
          <a:xfrm>
            <a:off x="7092280" y="609329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483768" y="4797152"/>
            <a:ext cx="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779912" y="234888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779912" y="335699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3779912" y="436510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3779912" y="558924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3491880" y="4797152"/>
            <a:ext cx="0" cy="360040"/>
          </a:xfrm>
          <a:prstGeom prst="straightConnector1">
            <a:avLst/>
          </a:prstGeom>
          <a:ln>
            <a:solidFill>
              <a:schemeClr val="accent3"/>
            </a:solidFill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6516216" y="260607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28384" y="587727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ervice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716016" y="1988840"/>
            <a:ext cx="1584176" cy="39604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Service provision</a:t>
            </a:r>
            <a:r>
              <a:rPr lang="en-GB" dirty="0" smtClean="0"/>
              <a:t>: </a:t>
            </a:r>
          </a:p>
          <a:p>
            <a:pPr algn="ctr"/>
            <a:r>
              <a:rPr lang="en-GB" dirty="0" smtClean="0"/>
              <a:t>a complex network of players interacting for providing products, services and solutions  for excellent research</a:t>
            </a:r>
            <a:endParaRPr lang="en-GB" dirty="0"/>
          </a:p>
        </p:txBody>
      </p:sp>
      <p:grpSp>
        <p:nvGrpSpPr>
          <p:cNvPr id="38" name="Group 37"/>
          <p:cNvGrpSpPr/>
          <p:nvPr/>
        </p:nvGrpSpPr>
        <p:grpSpPr>
          <a:xfrm>
            <a:off x="7608774" y="2021696"/>
            <a:ext cx="1026310" cy="887802"/>
            <a:chOff x="256669" y="1340768"/>
            <a:chExt cx="1525174" cy="1212770"/>
          </a:xfrm>
        </p:grpSpPr>
        <p:pic>
          <p:nvPicPr>
            <p:cNvPr id="40" name="11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00" y="1348371"/>
              <a:ext cx="667260" cy="640469"/>
            </a:xfrm>
            <a:prstGeom prst="rect">
              <a:avLst/>
            </a:prstGeom>
          </p:spPr>
        </p:pic>
        <p:pic>
          <p:nvPicPr>
            <p:cNvPr id="41" name="1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1340768"/>
              <a:ext cx="609411" cy="783010"/>
            </a:xfrm>
            <a:prstGeom prst="rect">
              <a:avLst/>
            </a:prstGeom>
          </p:spPr>
        </p:pic>
        <p:pic>
          <p:nvPicPr>
            <p:cNvPr id="42" name="9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669" y="1910184"/>
              <a:ext cx="826513" cy="640686"/>
            </a:xfrm>
            <a:prstGeom prst="rect">
              <a:avLst/>
            </a:prstGeom>
          </p:spPr>
        </p:pic>
        <p:pic>
          <p:nvPicPr>
            <p:cNvPr id="43" name="8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59" y="1988840"/>
              <a:ext cx="653284" cy="564698"/>
            </a:xfrm>
            <a:prstGeom prst="rect">
              <a:avLst/>
            </a:prstGeom>
          </p:spPr>
        </p:pic>
      </p:grpSp>
      <p:pic>
        <p:nvPicPr>
          <p:cNvPr id="45" name="1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774" y="3202446"/>
            <a:ext cx="1119495" cy="946634"/>
          </a:xfrm>
          <a:prstGeom prst="rect">
            <a:avLst/>
          </a:prstGeom>
        </p:spPr>
      </p:pic>
      <p:grpSp>
        <p:nvGrpSpPr>
          <p:cNvPr id="50" name="Group 49"/>
          <p:cNvGrpSpPr>
            <a:grpSpLocks noChangeAspect="1"/>
          </p:cNvGrpSpPr>
          <p:nvPr/>
        </p:nvGrpSpPr>
        <p:grpSpPr>
          <a:xfrm>
            <a:off x="7645081" y="4328606"/>
            <a:ext cx="1039730" cy="937091"/>
            <a:chOff x="395536" y="4600157"/>
            <a:chExt cx="1386307" cy="1249454"/>
          </a:xfrm>
        </p:grpSpPr>
        <p:pic>
          <p:nvPicPr>
            <p:cNvPr id="52" name="Picture 5" descr="C:\Users\Javier\AppData\Local\Microsoft\Windows\INetCache\IE\ZDFXKT99\MC910216362[1]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921" r="13260" b="17790"/>
            <a:stretch/>
          </p:blipFill>
          <p:spPr bwMode="auto">
            <a:xfrm>
              <a:off x="395536" y="4629450"/>
              <a:ext cx="1386307" cy="1194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" descr="C:\Users\Javier\AppData\Local\Microsoft\Windows\INetCache\IE\K6XY1VPR\MC900435242[1]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38"/>
            <a:stretch/>
          </p:blipFill>
          <p:spPr bwMode="auto">
            <a:xfrm>
              <a:off x="449311" y="5081493"/>
              <a:ext cx="324639" cy="545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" descr="C:\Users\Javier\AppData\Local\Microsoft\Windows\INetCache\IE\K6XY1VPR\MC900435242[1]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38"/>
            <a:stretch/>
          </p:blipFill>
          <p:spPr bwMode="auto">
            <a:xfrm>
              <a:off x="873280" y="5259901"/>
              <a:ext cx="324639" cy="545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" descr="C:\Users\Javier\AppData\Local\Microsoft\Windows\INetCache\IE\K6XY1VPR\MC900435242[1]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38"/>
            <a:stretch/>
          </p:blipFill>
          <p:spPr bwMode="auto">
            <a:xfrm>
              <a:off x="758543" y="4600157"/>
              <a:ext cx="324639" cy="545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4" descr="C:\Users\Javier\AppData\Local\Microsoft\Windows\INetCache\IE\K6XY1VPR\MC900435242[1]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38"/>
            <a:stretch/>
          </p:blipFill>
          <p:spPr bwMode="auto">
            <a:xfrm>
              <a:off x="1251008" y="4792184"/>
              <a:ext cx="324639" cy="545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4" descr="C:\Users\Javier\AppData\Local\Microsoft\Windows\INetCache\IE\K6XY1VPR\MC900435242[1]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38"/>
            <a:stretch/>
          </p:blipFill>
          <p:spPr bwMode="auto">
            <a:xfrm>
              <a:off x="1292881" y="5304248"/>
              <a:ext cx="324639" cy="545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58" name="Straight Arrow Connector 57"/>
          <p:cNvCxnSpPr/>
          <p:nvPr/>
        </p:nvCxnSpPr>
        <p:spPr>
          <a:xfrm>
            <a:off x="6516216" y="371008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516216" y="4814085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7524328" y="1124744"/>
            <a:ext cx="12241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Funding Agency</a:t>
            </a:r>
            <a:endParaRPr lang="en-US" dirty="0"/>
          </a:p>
        </p:txBody>
      </p:sp>
      <p:cxnSp>
        <p:nvCxnSpPr>
          <p:cNvPr id="12" name="Elbow Connector 11"/>
          <p:cNvCxnSpPr>
            <a:stCxn id="51" idx="3"/>
            <a:endCxn id="43" idx="3"/>
          </p:cNvCxnSpPr>
          <p:nvPr/>
        </p:nvCxnSpPr>
        <p:spPr>
          <a:xfrm flipH="1">
            <a:off x="8635084" y="1520788"/>
            <a:ext cx="113380" cy="1182018"/>
          </a:xfrm>
          <a:prstGeom prst="bentConnector3">
            <a:avLst>
              <a:gd name="adj1" fmla="val -20162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51" idx="3"/>
            <a:endCxn id="45" idx="3"/>
          </p:cNvCxnSpPr>
          <p:nvPr/>
        </p:nvCxnSpPr>
        <p:spPr>
          <a:xfrm flipH="1">
            <a:off x="8728269" y="1520788"/>
            <a:ext cx="20195" cy="2154975"/>
          </a:xfrm>
          <a:prstGeom prst="bentConnector3">
            <a:avLst>
              <a:gd name="adj1" fmla="val -113196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51" idx="3"/>
            <a:endCxn id="52" idx="3"/>
          </p:cNvCxnSpPr>
          <p:nvPr/>
        </p:nvCxnSpPr>
        <p:spPr>
          <a:xfrm flipH="1">
            <a:off x="8684811" y="1520788"/>
            <a:ext cx="63653" cy="3277904"/>
          </a:xfrm>
          <a:prstGeom prst="bentConnector3">
            <a:avLst>
              <a:gd name="adj1" fmla="val -35913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6372200" y="1700808"/>
            <a:ext cx="1152128" cy="3960440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10253F"/>
                </a:solidFill>
              </a:rPr>
              <a:t>Business models and procurement </a:t>
            </a:r>
            <a:r>
              <a:rPr lang="en-US" sz="2200" dirty="0" smtClean="0">
                <a:solidFill>
                  <a:srgbClr val="10253F"/>
                </a:solidFill>
              </a:rPr>
              <a:t/>
            </a:r>
            <a:br>
              <a:rPr lang="en-US" sz="2200" dirty="0" smtClean="0">
                <a:solidFill>
                  <a:srgbClr val="10253F"/>
                </a:solidFill>
              </a:rPr>
            </a:br>
            <a:r>
              <a:rPr lang="en-US" sz="2900" dirty="0" smtClean="0"/>
              <a:t>Main Model: Sponsored use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122175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Increase awareness </a:t>
            </a:r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of </a:t>
            </a:r>
            <a:r>
              <a:rPr lang="en-US" sz="2800" dirty="0" smtClean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economic value for service delivered</a:t>
            </a:r>
          </a:p>
          <a:p>
            <a:endParaRPr lang="en-US" sz="2800" dirty="0" smtClean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800" dirty="0" smtClean="0">
                <a:solidFill>
                  <a:srgbClr val="4F81BD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Incentivize resource providers </a:t>
            </a:r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to serve users outside their own remit</a:t>
            </a:r>
          </a:p>
          <a:p>
            <a:endParaRPr lang="en-US" sz="28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2800" dirty="0" smtClean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Adapt to the shift of funding </a:t>
            </a:r>
            <a:r>
              <a:rPr lang="en-US" sz="28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from CAPEX to OPEX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10253F"/>
                </a:solidFill>
              </a:rPr>
              <a:t>Business models and procurement </a:t>
            </a:r>
            <a:r>
              <a:rPr lang="en-US" sz="2200" dirty="0" smtClean="0">
                <a:solidFill>
                  <a:srgbClr val="10253F"/>
                </a:solidFill>
              </a:rPr>
              <a:t/>
            </a:r>
            <a:br>
              <a:rPr lang="en-US" sz="2200" dirty="0" smtClean="0">
                <a:solidFill>
                  <a:srgbClr val="10253F"/>
                </a:solidFill>
              </a:rPr>
            </a:br>
            <a:r>
              <a:rPr lang="en-US" sz="2900" dirty="0" smtClean="0"/>
              <a:t>Pay-for-Use Motivations</a:t>
            </a:r>
            <a:endParaRPr lang="en-US" sz="2900" dirty="0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dirty="0" smtClean="0"/>
              <a:t>WP2 Strategy, Policy and Communications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14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Straight Arrow Connector 112"/>
          <p:cNvCxnSpPr/>
          <p:nvPr/>
        </p:nvCxnSpPr>
        <p:spPr>
          <a:xfrm flipV="1">
            <a:off x="3347864" y="3789040"/>
            <a:ext cx="0" cy="1368152"/>
          </a:xfrm>
          <a:prstGeom prst="straightConnector1">
            <a:avLst/>
          </a:prstGeom>
          <a:ln>
            <a:solidFill>
              <a:schemeClr val="accent3"/>
            </a:solidFill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V="1">
            <a:off x="3203848" y="2780928"/>
            <a:ext cx="0" cy="2376264"/>
          </a:xfrm>
          <a:prstGeom prst="straightConnector1">
            <a:avLst/>
          </a:prstGeom>
          <a:ln>
            <a:solidFill>
              <a:schemeClr val="accent3"/>
            </a:solidFill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/>
          <p:nvPr/>
        </p:nvCxnSpPr>
        <p:spPr>
          <a:xfrm>
            <a:off x="2771800" y="2780928"/>
            <a:ext cx="0" cy="237626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2627784" y="3789040"/>
            <a:ext cx="0" cy="13681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251520" y="1988840"/>
            <a:ext cx="12241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Funding Agency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339752" y="1988840"/>
            <a:ext cx="1440160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Provider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8" idx="3"/>
            <a:endCxn id="9" idx="1"/>
          </p:cNvCxnSpPr>
          <p:nvPr/>
        </p:nvCxnSpPr>
        <p:spPr>
          <a:xfrm>
            <a:off x="1475656" y="238488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251520" y="2996952"/>
            <a:ext cx="12241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Funding Agency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2339752" y="2996952"/>
            <a:ext cx="1440160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Provider</a:t>
            </a:r>
            <a:endParaRPr lang="en-US" dirty="0"/>
          </a:p>
        </p:txBody>
      </p:sp>
      <p:cxnSp>
        <p:nvCxnSpPr>
          <p:cNvPr id="16" name="Straight Arrow Connector 15"/>
          <p:cNvCxnSpPr>
            <a:stCxn id="14" idx="3"/>
            <a:endCxn id="15" idx="1"/>
          </p:cNvCxnSpPr>
          <p:nvPr/>
        </p:nvCxnSpPr>
        <p:spPr>
          <a:xfrm>
            <a:off x="1475656" y="339299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51520" y="4005064"/>
            <a:ext cx="12241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Funding Agency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2339752" y="4005064"/>
            <a:ext cx="1440160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Resource Provider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3"/>
            <a:endCxn id="18" idx="1"/>
          </p:cNvCxnSpPr>
          <p:nvPr/>
        </p:nvCxnSpPr>
        <p:spPr>
          <a:xfrm>
            <a:off x="1475656" y="440110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4" name="Rounded Rectangle 83"/>
          <p:cNvSpPr/>
          <p:nvPr/>
        </p:nvSpPr>
        <p:spPr>
          <a:xfrm>
            <a:off x="2339752" y="5157192"/>
            <a:ext cx="1440160" cy="79208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EGI.eu</a:t>
            </a:r>
            <a:endParaRPr lang="en-US" dirty="0"/>
          </a:p>
        </p:txBody>
      </p:sp>
      <p:sp>
        <p:nvSpPr>
          <p:cNvPr id="85" name="Rounded Rectangle 84"/>
          <p:cNvSpPr/>
          <p:nvPr/>
        </p:nvSpPr>
        <p:spPr>
          <a:xfrm>
            <a:off x="251520" y="5157192"/>
            <a:ext cx="12241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Funding Agency</a:t>
            </a:r>
            <a:endParaRPr lang="en-US" dirty="0"/>
          </a:p>
        </p:txBody>
      </p:sp>
      <p:cxnSp>
        <p:nvCxnSpPr>
          <p:cNvPr id="86" name="Straight Arrow Connector 85"/>
          <p:cNvCxnSpPr>
            <a:stCxn id="85" idx="3"/>
          </p:cNvCxnSpPr>
          <p:nvPr/>
        </p:nvCxnSpPr>
        <p:spPr>
          <a:xfrm>
            <a:off x="1475656" y="555323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>
            <a:off x="7092280" y="580526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9" name="Picture 8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0392" y="5661248"/>
            <a:ext cx="216024" cy="216024"/>
          </a:xfrm>
          <a:prstGeom prst="rect">
            <a:avLst/>
          </a:prstGeom>
        </p:spPr>
      </p:pic>
      <p:cxnSp>
        <p:nvCxnSpPr>
          <p:cNvPr id="90" name="Straight Arrow Connector 89"/>
          <p:cNvCxnSpPr/>
          <p:nvPr/>
        </p:nvCxnSpPr>
        <p:spPr>
          <a:xfrm>
            <a:off x="7092280" y="609329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>
            <a:off x="2483768" y="4797152"/>
            <a:ext cx="0" cy="36004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/>
          <p:nvPr/>
        </p:nvCxnSpPr>
        <p:spPr>
          <a:xfrm>
            <a:off x="3779912" y="234888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3779912" y="335699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3779912" y="436510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3779912" y="558924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flipV="1">
            <a:off x="3491880" y="4797152"/>
            <a:ext cx="0" cy="360040"/>
          </a:xfrm>
          <a:prstGeom prst="straightConnector1">
            <a:avLst/>
          </a:prstGeom>
          <a:ln>
            <a:solidFill>
              <a:schemeClr val="accent3"/>
            </a:solidFill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/>
          <p:nvPr/>
        </p:nvCxnSpPr>
        <p:spPr>
          <a:xfrm>
            <a:off x="6516216" y="2606076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028384" y="5877272"/>
            <a:ext cx="954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ervice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716016" y="1988840"/>
            <a:ext cx="1584176" cy="39604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Service provision</a:t>
            </a:r>
            <a:r>
              <a:rPr lang="en-GB" dirty="0" smtClean="0"/>
              <a:t>: </a:t>
            </a:r>
          </a:p>
          <a:p>
            <a:pPr algn="ctr"/>
            <a:r>
              <a:rPr lang="en-GB" dirty="0" smtClean="0"/>
              <a:t>a complex network of players interacting for providing products, services and solutions  for excellent research</a:t>
            </a:r>
            <a:endParaRPr lang="en-GB" dirty="0"/>
          </a:p>
        </p:txBody>
      </p:sp>
      <p:grpSp>
        <p:nvGrpSpPr>
          <p:cNvPr id="38" name="Group 37"/>
          <p:cNvGrpSpPr/>
          <p:nvPr/>
        </p:nvGrpSpPr>
        <p:grpSpPr>
          <a:xfrm>
            <a:off x="7608774" y="2021696"/>
            <a:ext cx="1026310" cy="887802"/>
            <a:chOff x="256669" y="1340768"/>
            <a:chExt cx="1525174" cy="1212770"/>
          </a:xfrm>
        </p:grpSpPr>
        <p:pic>
          <p:nvPicPr>
            <p:cNvPr id="40" name="11 Imagen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1600" y="1348371"/>
              <a:ext cx="667260" cy="640469"/>
            </a:xfrm>
            <a:prstGeom prst="rect">
              <a:avLst/>
            </a:prstGeom>
          </p:spPr>
        </p:pic>
        <p:pic>
          <p:nvPicPr>
            <p:cNvPr id="41" name="12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536" y="1340768"/>
              <a:ext cx="609411" cy="783010"/>
            </a:xfrm>
            <a:prstGeom prst="rect">
              <a:avLst/>
            </a:prstGeom>
          </p:spPr>
        </p:pic>
        <p:pic>
          <p:nvPicPr>
            <p:cNvPr id="42" name="9 Imagen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669" y="1910184"/>
              <a:ext cx="826513" cy="640686"/>
            </a:xfrm>
            <a:prstGeom prst="rect">
              <a:avLst/>
            </a:prstGeom>
          </p:spPr>
        </p:pic>
        <p:pic>
          <p:nvPicPr>
            <p:cNvPr id="43" name="8 Imagen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8559" y="1988840"/>
              <a:ext cx="653284" cy="564698"/>
            </a:xfrm>
            <a:prstGeom prst="rect">
              <a:avLst/>
            </a:prstGeom>
          </p:spPr>
        </p:pic>
      </p:grpSp>
      <p:pic>
        <p:nvPicPr>
          <p:cNvPr id="45" name="1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8774" y="3202446"/>
            <a:ext cx="1119495" cy="946634"/>
          </a:xfrm>
          <a:prstGeom prst="rect">
            <a:avLst/>
          </a:prstGeom>
        </p:spPr>
      </p:pic>
      <p:grpSp>
        <p:nvGrpSpPr>
          <p:cNvPr id="50" name="Group 49"/>
          <p:cNvGrpSpPr>
            <a:grpSpLocks noChangeAspect="1"/>
          </p:cNvGrpSpPr>
          <p:nvPr/>
        </p:nvGrpSpPr>
        <p:grpSpPr>
          <a:xfrm>
            <a:off x="7645081" y="4328606"/>
            <a:ext cx="1039730" cy="937091"/>
            <a:chOff x="395536" y="4600157"/>
            <a:chExt cx="1386307" cy="1249454"/>
          </a:xfrm>
        </p:grpSpPr>
        <p:pic>
          <p:nvPicPr>
            <p:cNvPr id="52" name="Picture 5" descr="C:\Users\Javier\AppData\Local\Microsoft\Windows\INetCache\IE\ZDFXKT99\MC910216362[1].png"/>
            <p:cNvPicPr>
              <a:picLocks noChangeAspect="1" noChangeArrowheads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921" r="13260" b="17790"/>
            <a:stretch/>
          </p:blipFill>
          <p:spPr bwMode="auto">
            <a:xfrm>
              <a:off x="395536" y="4629450"/>
              <a:ext cx="1386307" cy="1194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3" name="Picture 4" descr="C:\Users\Javier\AppData\Local\Microsoft\Windows\INetCache\IE\K6XY1VPR\MC900435242[1]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38"/>
            <a:stretch/>
          </p:blipFill>
          <p:spPr bwMode="auto">
            <a:xfrm>
              <a:off x="449311" y="5081493"/>
              <a:ext cx="324639" cy="545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" descr="C:\Users\Javier\AppData\Local\Microsoft\Windows\INetCache\IE\K6XY1VPR\MC900435242[1]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38"/>
            <a:stretch/>
          </p:blipFill>
          <p:spPr bwMode="auto">
            <a:xfrm>
              <a:off x="873280" y="5259901"/>
              <a:ext cx="324639" cy="545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5" name="Picture 4" descr="C:\Users\Javier\AppData\Local\Microsoft\Windows\INetCache\IE\K6XY1VPR\MC900435242[1]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38"/>
            <a:stretch/>
          </p:blipFill>
          <p:spPr bwMode="auto">
            <a:xfrm>
              <a:off x="758543" y="4600157"/>
              <a:ext cx="324639" cy="545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6" name="Picture 4" descr="C:\Users\Javier\AppData\Local\Microsoft\Windows\INetCache\IE\K6XY1VPR\MC900435242[1]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38"/>
            <a:stretch/>
          </p:blipFill>
          <p:spPr bwMode="auto">
            <a:xfrm>
              <a:off x="1251008" y="4792184"/>
              <a:ext cx="324639" cy="545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7" name="Picture 4" descr="C:\Users\Javier\AppData\Local\Microsoft\Windows\INetCache\IE\K6XY1VPR\MC900435242[1].png"/>
            <p:cNvPicPr>
              <a:picLocks noChangeAspect="1" noChangeArrowheads="1"/>
            </p:cNvPicPr>
            <p:nvPr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38"/>
            <a:stretch/>
          </p:blipFill>
          <p:spPr bwMode="auto">
            <a:xfrm>
              <a:off x="1292881" y="5304248"/>
              <a:ext cx="324639" cy="545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58" name="Straight Arrow Connector 57"/>
          <p:cNvCxnSpPr/>
          <p:nvPr/>
        </p:nvCxnSpPr>
        <p:spPr>
          <a:xfrm>
            <a:off x="6516216" y="371008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6516216" y="4814085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1" name="Rounded Rectangle 50"/>
          <p:cNvSpPr/>
          <p:nvPr/>
        </p:nvSpPr>
        <p:spPr>
          <a:xfrm>
            <a:off x="7524328" y="1124744"/>
            <a:ext cx="122413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Funding Agency</a:t>
            </a:r>
            <a:endParaRPr lang="en-US" dirty="0"/>
          </a:p>
        </p:txBody>
      </p:sp>
      <p:cxnSp>
        <p:nvCxnSpPr>
          <p:cNvPr id="12" name="Elbow Connector 11"/>
          <p:cNvCxnSpPr>
            <a:stCxn id="51" idx="3"/>
            <a:endCxn id="43" idx="3"/>
          </p:cNvCxnSpPr>
          <p:nvPr/>
        </p:nvCxnSpPr>
        <p:spPr>
          <a:xfrm flipH="1">
            <a:off x="8635084" y="1520788"/>
            <a:ext cx="113380" cy="1182018"/>
          </a:xfrm>
          <a:prstGeom prst="bentConnector3">
            <a:avLst>
              <a:gd name="adj1" fmla="val -20162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51" idx="3"/>
            <a:endCxn id="45" idx="3"/>
          </p:cNvCxnSpPr>
          <p:nvPr/>
        </p:nvCxnSpPr>
        <p:spPr>
          <a:xfrm flipH="1">
            <a:off x="8728269" y="1520788"/>
            <a:ext cx="20195" cy="2154975"/>
          </a:xfrm>
          <a:prstGeom prst="bentConnector3">
            <a:avLst>
              <a:gd name="adj1" fmla="val -1131963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51" idx="3"/>
            <a:endCxn id="52" idx="3"/>
          </p:cNvCxnSpPr>
          <p:nvPr/>
        </p:nvCxnSpPr>
        <p:spPr>
          <a:xfrm flipH="1">
            <a:off x="8684811" y="1520788"/>
            <a:ext cx="63653" cy="3277904"/>
          </a:xfrm>
          <a:prstGeom prst="bentConnector3">
            <a:avLst>
              <a:gd name="adj1" fmla="val -35913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6516216" y="2420888"/>
            <a:ext cx="864096" cy="0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>
            <a:off x="6516216" y="3501008"/>
            <a:ext cx="864096" cy="0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6516216" y="4653136"/>
            <a:ext cx="864096" cy="0"/>
          </a:xfrm>
          <a:prstGeom prst="straightConnector1">
            <a:avLst/>
          </a:prstGeom>
          <a:ln>
            <a:solidFill>
              <a:schemeClr val="accent1"/>
            </a:solidFill>
            <a:headEnd type="arrow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10253F"/>
                </a:solidFill>
              </a:rPr>
              <a:t>Business models and procurement </a:t>
            </a:r>
            <a:r>
              <a:rPr lang="en-US" sz="2200" dirty="0" smtClean="0">
                <a:solidFill>
                  <a:srgbClr val="10253F"/>
                </a:solidFill>
              </a:rPr>
              <a:t/>
            </a:r>
            <a:br>
              <a:rPr lang="en-US" sz="2200" dirty="0" smtClean="0">
                <a:solidFill>
                  <a:srgbClr val="10253F"/>
                </a:solidFill>
              </a:rPr>
            </a:br>
            <a:r>
              <a:rPr lang="en-US" sz="2900" dirty="0" smtClean="0"/>
              <a:t>Additional Model: Pay-for-use</a:t>
            </a:r>
            <a:endParaRPr lang="en-US" sz="2900" dirty="0"/>
          </a:p>
        </p:txBody>
      </p:sp>
      <p:sp>
        <p:nvSpPr>
          <p:cNvPr id="6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dirty="0" smtClean="0"/>
              <a:t>WP2 Strategy, Policy and Communications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988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10253F"/>
                </a:solidFill>
              </a:rPr>
              <a:t>Business models and procurement </a:t>
            </a:r>
            <a:r>
              <a:rPr lang="en-US" sz="2200" dirty="0" smtClean="0">
                <a:solidFill>
                  <a:srgbClr val="10253F"/>
                </a:solidFill>
              </a:rPr>
              <a:t/>
            </a:r>
            <a:br>
              <a:rPr lang="en-US" sz="2200" dirty="0" smtClean="0">
                <a:solidFill>
                  <a:srgbClr val="10253F"/>
                </a:solidFill>
              </a:rPr>
            </a:br>
            <a:r>
              <a:rPr lang="en-US" sz="2900" dirty="0" smtClean="0"/>
              <a:t>Pay-for-Use: from concept to production</a:t>
            </a:r>
            <a:endParaRPr lang="en-US" sz="2900" dirty="0"/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87624" y="6453336"/>
            <a:ext cx="6768752" cy="365125"/>
          </a:xfrm>
        </p:spPr>
        <p:txBody>
          <a:bodyPr/>
          <a:lstStyle/>
          <a:p>
            <a:r>
              <a:rPr lang="en-GB" dirty="0" smtClean="0"/>
              <a:t>WP2 Strategy, Policy and Communications</a:t>
            </a:r>
            <a:endParaRPr lang="en-GB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659229812"/>
              </p:ext>
            </p:extLst>
          </p:nvPr>
        </p:nvGraphicFramePr>
        <p:xfrm>
          <a:off x="1576264" y="1196752"/>
          <a:ext cx="6096000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972403" y="2478156"/>
            <a:ext cx="1735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Kick-off of </a:t>
            </a:r>
            <a:b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proof of concept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36704" y="1666460"/>
            <a:ext cx="27077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Exploratory document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19528" y="3224296"/>
            <a:ext cx="3524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Adapted tools to support price setting/negotiation/reporting</a:t>
            </a:r>
            <a:b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(GOCDB, e-GRANT, Accounting Portal)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7031" y="4162615"/>
            <a:ext cx="3595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Established agreement framework:</a:t>
            </a:r>
            <a:b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- services, prices, processes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r"/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- Letter of Intent from EGI providers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619528" y="4770258"/>
            <a:ext cx="34169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In production: </a:t>
            </a:r>
            <a:r>
              <a:rPr lang="en-US" sz="1600" dirty="0" smtClean="0">
                <a:latin typeface="Segoe UI" panose="020B0502040204020203" pitchFamily="34" charset="0"/>
                <a:cs typeface="Segoe UI" panose="020B0502040204020203" pitchFamily="34" charset="0"/>
                <a:hlinkClick r:id="rId7"/>
              </a:rPr>
              <a:t>https://wiki.egi.eu/wiki/Pay-for-use</a:t>
            </a:r>
            <a:endParaRPr lang="en-US" sz="1600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- Transition from e-GRANT to the EGI Marketplace as front-end and order management</a:t>
            </a:r>
          </a:p>
        </p:txBody>
      </p:sp>
    </p:spTree>
    <p:extLst>
      <p:ext uri="{BB962C8B-B14F-4D97-AF65-F5344CB8AC3E}">
        <p14:creationId xmlns:p14="http://schemas.microsoft.com/office/powerpoint/2010/main" val="2020185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WP2 Strategy, Policy and Communications</a:t>
            </a:r>
            <a:endParaRPr lang="en-GB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</p:spPr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10253F"/>
                </a:solidFill>
              </a:rPr>
              <a:t>Business models and procurement </a:t>
            </a:r>
            <a:r>
              <a:rPr lang="en-US" sz="2200" dirty="0" smtClean="0">
                <a:solidFill>
                  <a:srgbClr val="10253F"/>
                </a:solidFill>
              </a:rPr>
              <a:t/>
            </a:r>
            <a:br>
              <a:rPr lang="en-US" sz="2200" dirty="0" smtClean="0">
                <a:solidFill>
                  <a:srgbClr val="10253F"/>
                </a:solidFill>
              </a:rPr>
            </a:br>
            <a:r>
              <a:rPr lang="en-US" sz="2900" dirty="0"/>
              <a:t>Pay-for-Use: </a:t>
            </a:r>
            <a:r>
              <a:rPr lang="en-US" sz="2900" dirty="0" smtClean="0"/>
              <a:t>EGI-Engage PY2 contribution</a:t>
            </a:r>
            <a:endParaRPr lang="en-US" sz="2900" dirty="0"/>
          </a:p>
        </p:txBody>
      </p:sp>
      <p:sp>
        <p:nvSpPr>
          <p:cNvPr id="7" name="Donut 6"/>
          <p:cNvSpPr/>
          <p:nvPr/>
        </p:nvSpPr>
        <p:spPr>
          <a:xfrm>
            <a:off x="1882203" y="1760218"/>
            <a:ext cx="1152128" cy="1172029"/>
          </a:xfrm>
          <a:prstGeom prst="donut">
            <a:avLst>
              <a:gd name="adj" fmla="val 1335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~</a:t>
            </a:r>
            <a:r>
              <a:rPr lang="en-GB" sz="28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30</a:t>
            </a:r>
            <a:endParaRPr lang="en-GB" sz="2800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46423" y="3052845"/>
            <a:ext cx="24236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# involved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providers</a:t>
            </a:r>
          </a:p>
        </p:txBody>
      </p:sp>
      <p:sp>
        <p:nvSpPr>
          <p:cNvPr id="9" name="Donut 8"/>
          <p:cNvSpPr/>
          <p:nvPr/>
        </p:nvSpPr>
        <p:spPr>
          <a:xfrm>
            <a:off x="6069800" y="1760218"/>
            <a:ext cx="1152128" cy="1172029"/>
          </a:xfrm>
          <a:prstGeom prst="donut">
            <a:avLst>
              <a:gd name="adj" fmla="val 1335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7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737652" y="3052845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# signed </a:t>
            </a: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Letter of Intent (+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4 in PY2</a:t>
            </a: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Donut 13"/>
          <p:cNvSpPr/>
          <p:nvPr/>
        </p:nvSpPr>
        <p:spPr>
          <a:xfrm>
            <a:off x="1882203" y="4008402"/>
            <a:ext cx="1152128" cy="1172029"/>
          </a:xfrm>
          <a:prstGeom prst="donut">
            <a:avLst>
              <a:gd name="adj" fmla="val 13353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3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5279468"/>
            <a:ext cx="3693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Financial transactions in discussion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Donut 16"/>
          <p:cNvSpPr/>
          <p:nvPr/>
        </p:nvSpPr>
        <p:spPr>
          <a:xfrm>
            <a:off x="6069800" y="4008402"/>
            <a:ext cx="1152128" cy="1172029"/>
          </a:xfrm>
          <a:prstGeom prst="donut">
            <a:avLst>
              <a:gd name="adj" fmla="val 13353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endParaRPr lang="en-GB" dirty="0">
              <a:solidFill>
                <a:schemeClr val="tx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39884" y="5279468"/>
            <a:ext cx="4211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Financial transactions completed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71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WP2 Strategy, Policy and Communications</a:t>
            </a:r>
            <a:endParaRPr lang="en-GB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65989053"/>
              </p:ext>
            </p:extLst>
          </p:nvPr>
        </p:nvGraphicFramePr>
        <p:xfrm>
          <a:off x="683568" y="1409059"/>
          <a:ext cx="2376264" cy="468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Left Brace 9"/>
          <p:cNvSpPr/>
          <p:nvPr/>
        </p:nvSpPr>
        <p:spPr>
          <a:xfrm>
            <a:off x="683568" y="1844824"/>
            <a:ext cx="432048" cy="1141510"/>
          </a:xfrm>
          <a:prstGeom prst="leftBrace">
            <a:avLst>
              <a:gd name="adj1" fmla="val 708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-36513" y="1942953"/>
            <a:ext cx="720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Terms </a:t>
            </a:r>
            <a:r>
              <a:rPr lang="en-GB" sz="1200" smtClean="0"/>
              <a:t>of Use + Privacy Policy  </a:t>
            </a:r>
            <a:r>
              <a:rPr lang="en-GB" sz="1200" dirty="0" smtClean="0"/>
              <a:t>+ SLA</a:t>
            </a:r>
            <a:endParaRPr lang="en-GB" sz="1200" dirty="0"/>
          </a:p>
        </p:txBody>
      </p:sp>
      <p:sp>
        <p:nvSpPr>
          <p:cNvPr id="12" name="Left Brace 11"/>
          <p:cNvSpPr/>
          <p:nvPr/>
        </p:nvSpPr>
        <p:spPr>
          <a:xfrm>
            <a:off x="683568" y="4532873"/>
            <a:ext cx="432048" cy="1141510"/>
          </a:xfrm>
          <a:prstGeom prst="leftBrace">
            <a:avLst>
              <a:gd name="adj1" fmla="val 708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-36512" y="3604304"/>
            <a:ext cx="754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Contract </a:t>
            </a:r>
            <a:br>
              <a:rPr lang="en-GB" sz="1200" dirty="0" smtClean="0"/>
            </a:br>
            <a:r>
              <a:rPr lang="en-GB" sz="1200" dirty="0" smtClean="0"/>
              <a:t>+ UA</a:t>
            </a:r>
            <a:endParaRPr lang="en-GB" sz="1200" dirty="0"/>
          </a:p>
        </p:txBody>
      </p:sp>
      <p:sp>
        <p:nvSpPr>
          <p:cNvPr id="14" name="Left Brace 13"/>
          <p:cNvSpPr/>
          <p:nvPr/>
        </p:nvSpPr>
        <p:spPr>
          <a:xfrm>
            <a:off x="683568" y="3212976"/>
            <a:ext cx="432048" cy="1141510"/>
          </a:xfrm>
          <a:prstGeom prst="leftBrace">
            <a:avLst>
              <a:gd name="adj1" fmla="val 708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-6524" y="4875060"/>
            <a:ext cx="7540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Contract </a:t>
            </a:r>
            <a:br>
              <a:rPr lang="en-GB" sz="1200" dirty="0" smtClean="0"/>
            </a:br>
            <a:r>
              <a:rPr lang="en-GB" sz="1200" smtClean="0"/>
              <a:t>+ OLA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2663280" y="1700808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FAO Community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63280" y="2844225"/>
            <a:ext cx="24847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CNR </a:t>
            </a:r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(platform </a:t>
            </a:r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based on D4Science</a:t>
            </a:r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)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63280" y="4169820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EGI Foundation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3280" y="5505493"/>
            <a:ext cx="24847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latin typeface="Segoe UI" panose="020B0502040204020203" pitchFamily="34" charset="0"/>
                <a:cs typeface="Segoe UI" panose="020B0502040204020203" pitchFamily="34" charset="0"/>
              </a:rPr>
              <a:t>EGI </a:t>
            </a:r>
            <a:r>
              <a:rPr lang="en-GB" sz="1600" smtClean="0">
                <a:latin typeface="Segoe UI" panose="020B0502040204020203" pitchFamily="34" charset="0"/>
                <a:cs typeface="Segoe UI" panose="020B0502040204020203" pitchFamily="34" charset="0"/>
              </a:rPr>
              <a:t>Resource providers</a:t>
            </a:r>
            <a:endParaRPr lang="en-GB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48064" y="1280949"/>
            <a:ext cx="37444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FAO </a:t>
            </a: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Community needs both technical and legal interoperability on marine fisheries data</a:t>
            </a:r>
          </a:p>
          <a:p>
            <a:pPr marL="285750" indent="-285750">
              <a:buFont typeface="Arial" charset="0"/>
              <a:buChar char="•"/>
            </a:pPr>
            <a:endParaRPr lang="en-GB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FAO reviewed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two </a:t>
            </a: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agreements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742950" lvl="1" indent="-285750">
              <a:buFont typeface="Arial" charset="0"/>
              <a:buChar char="•"/>
            </a:pP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SLA between D4Science and the EGI </a:t>
            </a: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Foundation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MoU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between FAO and </a:t>
            </a: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CNR</a:t>
            </a:r>
          </a:p>
          <a:p>
            <a:pPr marL="742950" lvl="1" indent="-285750">
              <a:buFont typeface="Arial" charset="0"/>
              <a:buChar char="•"/>
            </a:pPr>
            <a:endParaRPr lang="en-GB" dirty="0" smtClean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FAO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provided a gap analysis in the legal </a:t>
            </a: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framework</a:t>
            </a:r>
          </a:p>
          <a:p>
            <a:pPr marL="285750" indent="-285750">
              <a:buFont typeface="Arial" charset="0"/>
              <a:buChar char="•"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GB" dirty="0" smtClean="0">
                <a:latin typeface="Segoe UI" panose="020B0502040204020203" pitchFamily="34" charset="0"/>
                <a:cs typeface="Segoe UI" panose="020B0502040204020203" pitchFamily="34" charset="0"/>
              </a:rPr>
              <a:t>Plan to support FAO under a paid scheme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64088" y="6025581"/>
            <a:ext cx="35804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Full report: </a:t>
            </a:r>
            <a:r>
              <a:rPr lang="en-GB" sz="1200" dirty="0" smtClean="0">
                <a:hlinkClick r:id="rId8"/>
              </a:rPr>
              <a:t>https</a:t>
            </a:r>
            <a:r>
              <a:rPr lang="en-GB" sz="1200" dirty="0">
                <a:hlinkClick r:id="rId8"/>
              </a:rPr>
              <a:t>://</a:t>
            </a:r>
            <a:r>
              <a:rPr lang="en-GB" sz="1200" dirty="0" err="1">
                <a:hlinkClick r:id="rId8"/>
              </a:rPr>
              <a:t>documents.egi.eu</a:t>
            </a:r>
            <a:r>
              <a:rPr lang="en-GB" sz="1200" dirty="0">
                <a:hlinkClick r:id="rId8"/>
              </a:rPr>
              <a:t>/document/2699</a:t>
            </a:r>
            <a:endParaRPr lang="en-GB" sz="1200" dirty="0"/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547664" y="44624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US" sz="1800" smtClean="0">
                <a:solidFill>
                  <a:srgbClr val="10253F"/>
                </a:solidFill>
              </a:rPr>
              <a:t>Business models and procurement </a:t>
            </a:r>
            <a:br>
              <a:rPr lang="en-US" sz="1800" smtClean="0">
                <a:solidFill>
                  <a:srgbClr val="10253F"/>
                </a:solidFill>
              </a:rPr>
            </a:br>
            <a:r>
              <a:rPr lang="en-US" sz="2000" smtClean="0"/>
              <a:t>Business &amp; Service Delivery Model: FAO &amp; Marine Fisheries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44284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10253F"/>
                </a:solidFill>
              </a:rPr>
              <a:t>Business models and procurement </a:t>
            </a:r>
            <a:br>
              <a:rPr lang="en-US" sz="2200" dirty="0">
                <a:solidFill>
                  <a:srgbClr val="10253F"/>
                </a:solidFill>
              </a:rPr>
            </a:br>
            <a:r>
              <a:rPr lang="en-US" sz="2900" dirty="0"/>
              <a:t> Business &amp; Service Delivery Model: </a:t>
            </a:r>
            <a:r>
              <a:rPr lang="en-US" sz="2900" dirty="0" err="1" smtClean="0"/>
              <a:t>NextGEOSS</a:t>
            </a:r>
            <a:endParaRPr lang="en-US" sz="2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WP2 Strategy, Policy and Communications</a:t>
            </a:r>
            <a:endParaRPr lang="en-GB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323528" y="2132856"/>
            <a:ext cx="8818714" cy="39203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Partner: </a:t>
            </a:r>
          </a:p>
          <a:p>
            <a:pPr lvl="1"/>
            <a:r>
              <a:rPr lang="en-US" sz="1800" dirty="0" smtClean="0"/>
              <a:t>3-year EC H2020 project (2017-2020)</a:t>
            </a:r>
          </a:p>
          <a:p>
            <a:r>
              <a:rPr lang="en-US" sz="1800" dirty="0" smtClean="0"/>
              <a:t>Challenge: </a:t>
            </a:r>
          </a:p>
          <a:p>
            <a:pPr lvl="1"/>
            <a:r>
              <a:rPr lang="en-US" sz="1600" dirty="0" smtClean="0"/>
              <a:t>Developing </a:t>
            </a:r>
            <a:r>
              <a:rPr lang="en-US" sz="1600" dirty="0"/>
              <a:t>the next generation hub for Earth Observation (EO</a:t>
            </a:r>
            <a:r>
              <a:rPr lang="en-US" sz="1600" dirty="0" smtClean="0"/>
              <a:t>)</a:t>
            </a:r>
          </a:p>
          <a:p>
            <a:pPr lvl="1"/>
            <a:r>
              <a:rPr lang="en-US" sz="1600" dirty="0" smtClean="0"/>
              <a:t>Run 10 formal pilots (6 scientific, 4 business) with specific needs for cloud services</a:t>
            </a:r>
          </a:p>
          <a:p>
            <a:r>
              <a:rPr lang="en-US" sz="1800" dirty="0" smtClean="0"/>
              <a:t>EGI Federation offered</a:t>
            </a:r>
          </a:p>
          <a:p>
            <a:pPr lvl="1"/>
            <a:r>
              <a:rPr lang="en-US" sz="1600" dirty="0"/>
              <a:t>Broker role via the EGI Foundation with a central allocated </a:t>
            </a:r>
            <a:r>
              <a:rPr lang="en-US" sz="1600" dirty="0" smtClean="0"/>
              <a:t>budget</a:t>
            </a:r>
          </a:p>
          <a:p>
            <a:pPr lvl="1"/>
            <a:r>
              <a:rPr lang="en-US" sz="1600" dirty="0" smtClean="0"/>
              <a:t>Cloud services </a:t>
            </a:r>
          </a:p>
          <a:p>
            <a:r>
              <a:rPr lang="en-US" sz="2000" dirty="0" smtClean="0"/>
              <a:t>Success story:</a:t>
            </a:r>
          </a:p>
          <a:p>
            <a:pPr lvl="1"/>
            <a:r>
              <a:rPr lang="en-US" sz="1600" dirty="0" smtClean="0"/>
              <a:t>EGI Foundation acts as neutral broker and expert advisor on provider selection</a:t>
            </a:r>
          </a:p>
          <a:p>
            <a:pPr lvl="1"/>
            <a:r>
              <a:rPr lang="en-US" sz="1600" dirty="0" smtClean="0"/>
              <a:t>Selected EGI service providers provided services and recovered costs via pay-for-use framework</a:t>
            </a:r>
          </a:p>
          <a:p>
            <a:pPr lvl="1"/>
            <a:r>
              <a:rPr lang="en-US" sz="1600" dirty="0" smtClean="0"/>
              <a:t>Participation possible thanks to pay-for-use + business engagement</a:t>
            </a:r>
          </a:p>
          <a:p>
            <a:endParaRPr lang="en-US" sz="1800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913" y="1304457"/>
            <a:ext cx="3194174" cy="72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1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>
                <a:solidFill>
                  <a:srgbClr val="10253F"/>
                </a:solidFill>
              </a:rPr>
              <a:t>Engaging with the private sector </a:t>
            </a:r>
            <a:r>
              <a:rPr lang="en-US" sz="2200" dirty="0" smtClean="0">
                <a:solidFill>
                  <a:srgbClr val="10253F"/>
                </a:solidFill>
              </a:rPr>
              <a:t/>
            </a:r>
            <a:br>
              <a:rPr lang="en-US" sz="2200" dirty="0" smtClean="0">
                <a:solidFill>
                  <a:srgbClr val="10253F"/>
                </a:solidFill>
              </a:rPr>
            </a:br>
            <a:r>
              <a:rPr lang="en-US" sz="2900" dirty="0" smtClean="0"/>
              <a:t>Success stories: IBM Research</a:t>
            </a:r>
            <a:endParaRPr lang="en-US" sz="29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WP2 Strategy, Policy and Communications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23528" y="2456161"/>
            <a:ext cx="8352928" cy="392030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4pPr>
            <a:lvl5pPr marL="18288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Segoe UI" pitchFamily="34" charset="0"/>
                <a:ea typeface="+mn-ea"/>
                <a:cs typeface="Segoe UI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Partner: </a:t>
            </a:r>
            <a:r>
              <a:rPr lang="en-US" sz="1800" dirty="0" smtClean="0"/>
              <a:t>	</a:t>
            </a:r>
          </a:p>
          <a:p>
            <a:pPr lvl="1"/>
            <a:r>
              <a:rPr lang="en-US" sz="1800" dirty="0" smtClean="0"/>
              <a:t>IBM Research </a:t>
            </a:r>
            <a:r>
              <a:rPr lang="en-US" sz="1800" dirty="0"/>
              <a:t>team in </a:t>
            </a:r>
            <a:r>
              <a:rPr lang="en-US" sz="1800" dirty="0" smtClean="0"/>
              <a:t>Zurich</a:t>
            </a:r>
          </a:p>
          <a:p>
            <a:r>
              <a:rPr lang="en-US" sz="2000" dirty="0" smtClean="0"/>
              <a:t>Challenge: </a:t>
            </a:r>
          </a:p>
          <a:p>
            <a:pPr lvl="1"/>
            <a:r>
              <a:rPr lang="en-US" sz="1800" dirty="0" smtClean="0"/>
              <a:t>Developing a new </a:t>
            </a:r>
            <a:r>
              <a:rPr lang="en-US" sz="1800" dirty="0" err="1" smtClean="0"/>
              <a:t>exascale</a:t>
            </a:r>
            <a:r>
              <a:rPr lang="en-US" sz="1800" dirty="0" smtClean="0"/>
              <a:t> </a:t>
            </a:r>
            <a:r>
              <a:rPr lang="en-US" sz="1800" dirty="0"/>
              <a:t>model to support </a:t>
            </a:r>
            <a:r>
              <a:rPr lang="en-US" sz="1800" dirty="0" smtClean="0"/>
              <a:t>Square Kilometer Array</a:t>
            </a:r>
          </a:p>
          <a:p>
            <a:pPr lvl="1"/>
            <a:r>
              <a:rPr lang="en-US" sz="1800" dirty="0" smtClean="0"/>
              <a:t>Need systems </a:t>
            </a:r>
            <a:r>
              <a:rPr lang="en-US" sz="1800" dirty="0"/>
              <a:t>with different network topologies </a:t>
            </a:r>
            <a:endParaRPr lang="en-US" sz="1800" dirty="0" smtClean="0"/>
          </a:p>
          <a:p>
            <a:r>
              <a:rPr lang="en-US" sz="2000" dirty="0" smtClean="0"/>
              <a:t>EGI Federation offered:</a:t>
            </a:r>
          </a:p>
          <a:p>
            <a:pPr lvl="1"/>
            <a:r>
              <a:rPr lang="en-US" sz="1800" dirty="0" smtClean="0"/>
              <a:t>PSNC partner: 1.4 Petaflops </a:t>
            </a:r>
            <a:r>
              <a:rPr lang="en-US" sz="1800" dirty="0"/>
              <a:t>computing power and a fat-tree network interconnect </a:t>
            </a:r>
            <a:r>
              <a:rPr lang="en-US" sz="1800" dirty="0" smtClean="0"/>
              <a:t>fabric under a paid scheme</a:t>
            </a:r>
          </a:p>
          <a:p>
            <a:r>
              <a:rPr lang="en-US" sz="2000" dirty="0" smtClean="0"/>
              <a:t>Success:</a:t>
            </a:r>
          </a:p>
          <a:p>
            <a:pPr lvl="1"/>
            <a:r>
              <a:rPr lang="en-US" sz="1800" dirty="0" smtClean="0"/>
              <a:t>First success story under paid scheme</a:t>
            </a:r>
          </a:p>
          <a:p>
            <a:pPr lvl="1"/>
            <a:r>
              <a:rPr lang="en-US" sz="1800" dirty="0" smtClean="0"/>
              <a:t>Published article/linked business case</a:t>
            </a:r>
          </a:p>
          <a:p>
            <a:endParaRPr lang="en-US" sz="2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7299" y="1083252"/>
            <a:ext cx="1309402" cy="1309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3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8797</TotalTime>
  <Words>514</Words>
  <Application>Microsoft Macintosh PowerPoint</Application>
  <PresentationFormat>On-screen Show (4:3)</PresentationFormat>
  <Paragraphs>137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Segoe UI</vt:lpstr>
      <vt:lpstr>Verdana</vt:lpstr>
      <vt:lpstr>Arial</vt:lpstr>
      <vt:lpstr>EGI Engage powerpoint presentation v3.2</vt:lpstr>
      <vt:lpstr>EGI Powerpoint Presentation (body)</vt:lpstr>
      <vt:lpstr>EGI Powerpoint Presentation (closing)</vt:lpstr>
      <vt:lpstr>EGI Pay-for-Use  Brief Summary</vt:lpstr>
      <vt:lpstr>Business models and procurement  Main Model: Sponsored use</vt:lpstr>
      <vt:lpstr>Business models and procurement  Pay-for-Use Motivations</vt:lpstr>
      <vt:lpstr>Business models and procurement  Additional Model: Pay-for-use</vt:lpstr>
      <vt:lpstr>Business models and procurement  Pay-for-Use: from concept to production</vt:lpstr>
      <vt:lpstr>Business models and procurement  Pay-for-Use: EGI-Engage PY2 contribution</vt:lpstr>
      <vt:lpstr>PowerPoint Presentation</vt:lpstr>
      <vt:lpstr>Business models and procurement   Business &amp; Service Delivery Model: NextGEOSS</vt:lpstr>
      <vt:lpstr>Engaging with the private sector  Success stories: IBM Research</vt:lpstr>
      <vt:lpstr>PowerPoint Presentation</vt:lpstr>
    </vt:vector>
  </TitlesOfParts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WPX [name]</dc:title>
  <dc:creator>Malgorzata Krakowian</dc:creator>
  <cp:lastModifiedBy>Microsoft Office User</cp:lastModifiedBy>
  <cp:revision>145</cp:revision>
  <cp:lastPrinted>2017-10-18T08:45:09Z</cp:lastPrinted>
  <dcterms:created xsi:type="dcterms:W3CDTF">2016-02-16T14:19:42Z</dcterms:created>
  <dcterms:modified xsi:type="dcterms:W3CDTF">2018-01-17T09:52:13Z</dcterms:modified>
</cp:coreProperties>
</file>