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64" r:id="rId2"/>
    <p:sldId id="288" r:id="rId3"/>
    <p:sldId id="285" r:id="rId4"/>
    <p:sldId id="286" r:id="rId5"/>
    <p:sldId id="293" r:id="rId6"/>
    <p:sldId id="290" r:id="rId7"/>
    <p:sldId id="298" r:id="rId8"/>
    <p:sldId id="300" r:id="rId9"/>
    <p:sldId id="299" r:id="rId10"/>
    <p:sldId id="294" r:id="rId11"/>
    <p:sldId id="277" r:id="rId12"/>
    <p:sldId id="297" r:id="rId13"/>
    <p:sldId id="292" r:id="rId14"/>
    <p:sldId id="301" r:id="rId15"/>
    <p:sldId id="304" r:id="rId16"/>
    <p:sldId id="303" r:id="rId17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8" autoAdjust="0"/>
    <p:restoredTop sz="82771" autoAdjust="0"/>
  </p:normalViewPr>
  <p:slideViewPr>
    <p:cSldViewPr>
      <p:cViewPr varScale="1">
        <p:scale>
          <a:sx n="88" d="100"/>
          <a:sy n="88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clennan\Documents\General%20and%20Temp\RT%20Spreadsheets\RT%20output%2018%20Fe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'Chart for 21 Feb'!$C$1</c:f>
              <c:strCache>
                <c:ptCount val="1"/>
                <c:pt idx="0">
                  <c:v>Reqts input - up to 21 Feb 11</c:v>
                </c:pt>
              </c:strCache>
            </c:strRef>
          </c:tx>
          <c:invertIfNegative val="0"/>
          <c:cat>
            <c:numRef>
              <c:f>'Chart for 21 Feb'!$B$2:$B$7</c:f>
              <c:numCache>
                <c:formatCode>mmm\-yy</c:formatCode>
                <c:ptCount val="6"/>
                <c:pt idx="0">
                  <c:v>40422</c:v>
                </c:pt>
                <c:pt idx="1">
                  <c:v>40452</c:v>
                </c:pt>
                <c:pt idx="2">
                  <c:v>40483</c:v>
                </c:pt>
                <c:pt idx="3">
                  <c:v>40513</c:v>
                </c:pt>
                <c:pt idx="4">
                  <c:v>40544</c:v>
                </c:pt>
                <c:pt idx="5">
                  <c:v>40575</c:v>
                </c:pt>
              </c:numCache>
            </c:numRef>
          </c:cat>
          <c:val>
            <c:numRef>
              <c:f>'Chart for 21 Feb'!$C$2:$C$7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17</c:v>
                </c:pt>
                <c:pt idx="3">
                  <c:v>94</c:v>
                </c:pt>
                <c:pt idx="4">
                  <c:v>63</c:v>
                </c:pt>
                <c:pt idx="5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457024"/>
        <c:axId val="45281664"/>
        <c:axId val="0"/>
      </c:bar3DChart>
      <c:dateAx>
        <c:axId val="714570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45281664"/>
        <c:crosses val="autoZero"/>
        <c:auto val="1"/>
        <c:lblOffset val="100"/>
        <c:baseTimeUnit val="months"/>
      </c:dateAx>
      <c:valAx>
        <c:axId val="452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57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E5ECA-5000-4794-9A45-CD963C4BA12D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EDA48-3AAF-4E14-87F4-C8CFCFD8D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7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72B12-9656-4188-A781-DB93B933E498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F2E0D0-8680-4FB2-B332-AC5449C50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35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EGI</a:t>
            </a:r>
            <a:r>
              <a:rPr lang="en-US" baseline="0" dirty="0" smtClean="0"/>
              <a:t> SSO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2E0D0-8680-4FB2-B332-AC5449C505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2E0D0-8680-4FB2-B332-AC5449C505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requirements collected by NA3 from the EGI User Community and other sources are captured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MS305. This document provides an analysis of these requirements by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categorising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them with respect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EGI Capabilities described in the UMD Roadmap and includes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information from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recent UCB meeting on 30th November 2010. This information will be used to inform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middleware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discussions with the Technology Providers that will take place at the TCB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6th December 2010.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2E0D0-8680-4FB2-B332-AC5449C505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Consistency check </a:t>
            </a:r>
          </a:p>
          <a:p>
            <a:r>
              <a:rPr lang="en-US" dirty="0" smtClean="0"/>
              <a:t>Allocation to responsible person/group </a:t>
            </a:r>
          </a:p>
          <a:p>
            <a:r>
              <a:rPr lang="en-US" dirty="0" smtClean="0"/>
              <a:t>Completeness check </a:t>
            </a:r>
          </a:p>
          <a:p>
            <a:r>
              <a:rPr lang="en-US" dirty="0" smtClean="0"/>
              <a:t>Providing solution from the EGI-InSPIRE project </a:t>
            </a:r>
          </a:p>
          <a:p>
            <a:r>
              <a:rPr lang="en-US" dirty="0" smtClean="0"/>
              <a:t>Involving external solution providers </a:t>
            </a:r>
          </a:p>
          <a:p>
            <a:r>
              <a:rPr lang="en-US" dirty="0" smtClean="0"/>
              <a:t>Closing the ticket </a:t>
            </a:r>
          </a:p>
          <a:p>
            <a:r>
              <a:rPr lang="en-US" dirty="0" smtClean="0"/>
              <a:t>Validating the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2E0D0-8680-4FB2-B332-AC5449C505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EGI SSO account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2E0D0-8680-4FB2-B332-AC5449C505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6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AFC648-1A4B-4DEE-B6F0-756AB9A32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8A92-B173-44F5-8590-7C947EF1CD9A}" type="datetimeFigureOut">
              <a:rPr lang="en-US"/>
              <a:pPr>
                <a:defRPr/>
              </a:pPr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399C-0512-49CC-AC5F-42FCDC38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499B-1CBA-4329-AD97-B8566698E6BA}" type="datetimeFigureOut">
              <a:rPr lang="en-US"/>
              <a:pPr>
                <a:defRPr/>
              </a:pPr>
              <a:t>2/24/2011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DC93-222E-48A9-A5FC-C66F918B5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59A3ED-6D46-4179-BFF5-7A22E8BE6FE6}" type="datetimeFigureOut">
              <a:rPr lang="en-US"/>
              <a:pPr>
                <a:defRPr/>
              </a:pPr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541544-4127-41CA-A588-D2FDBE603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iki.egi.eu/wiki/UMD_require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2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rt.egi.e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2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wrk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958975"/>
            <a:ext cx="7200800" cy="1470025"/>
          </a:xfrm>
        </p:spPr>
        <p:txBody>
          <a:bodyPr/>
          <a:lstStyle/>
          <a:p>
            <a:r>
              <a:rPr lang="en-GB" sz="3600" dirty="0" smtClean="0"/>
              <a:t>Requirements Gathering</a:t>
            </a:r>
            <a:endParaRPr lang="en-GB" sz="36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908175" y="3789040"/>
            <a:ext cx="6624638" cy="1800200"/>
          </a:xfrm>
        </p:spPr>
        <p:txBody>
          <a:bodyPr/>
          <a:lstStyle/>
          <a:p>
            <a:r>
              <a:rPr lang="en-GB" sz="2000" dirty="0" err="1" smtClean="0">
                <a:latin typeface="Arial" charset="0"/>
                <a:cs typeface="Arial" charset="0"/>
              </a:rPr>
              <a:t>Nuno</a:t>
            </a:r>
            <a:r>
              <a:rPr lang="en-GB" sz="2000" dirty="0" smtClean="0">
                <a:latin typeface="Arial" charset="0"/>
                <a:cs typeface="Arial" charset="0"/>
              </a:rPr>
              <a:t> L. Ferreira, Steve Brewer, UCST</a:t>
            </a:r>
          </a:p>
          <a:p>
            <a:r>
              <a:rPr lang="en-GB" sz="2000" dirty="0" smtClean="0">
                <a:latin typeface="Arial" charset="0"/>
                <a:cs typeface="Arial" charset="0"/>
              </a:rPr>
              <a:t>EGI.eu UCST</a:t>
            </a:r>
          </a:p>
          <a:p>
            <a:r>
              <a:rPr lang="en-GB" sz="2000" dirty="0">
                <a:latin typeface="Arial" charset="0"/>
                <a:cs typeface="Arial" charset="0"/>
              </a:rPr>
              <a:t>@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r>
              <a:rPr lang="en-GB" sz="2000" dirty="0" smtClean="0">
                <a:latin typeface="Arial" charset="0"/>
                <a:cs typeface="Arial" charset="0"/>
              </a:rPr>
              <a:t>TCB 20110228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84" y="2115277"/>
            <a:ext cx="5426968" cy="361797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84348" y="2924944"/>
            <a:ext cx="3500220" cy="129614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Requirements queue:</a:t>
            </a:r>
          </a:p>
          <a:p>
            <a:pPr marL="0" indent="0">
              <a:buNone/>
            </a:pPr>
            <a:r>
              <a:rPr lang="en-US" sz="1800" dirty="0" smtClean="0"/>
              <a:t>User </a:t>
            </a:r>
            <a:r>
              <a:rPr lang="en-US" sz="1800" dirty="0" err="1" smtClean="0"/>
              <a:t>Com’ty</a:t>
            </a:r>
            <a:r>
              <a:rPr lang="en-US" sz="1800" dirty="0" smtClean="0"/>
              <a:t>.: 	 178 </a:t>
            </a:r>
          </a:p>
          <a:p>
            <a:pPr marL="0" indent="0">
              <a:buNone/>
            </a:pPr>
            <a:r>
              <a:rPr lang="en-US" sz="1800" dirty="0" smtClean="0"/>
              <a:t>Operation </a:t>
            </a:r>
            <a:r>
              <a:rPr lang="en-US" sz="1800" dirty="0" err="1"/>
              <a:t>C</a:t>
            </a:r>
            <a:r>
              <a:rPr lang="en-US" sz="1800" dirty="0" err="1" smtClean="0"/>
              <a:t>om’ty</a:t>
            </a:r>
            <a:r>
              <a:rPr lang="en-US" sz="1800" dirty="0" smtClean="0"/>
              <a:t>.:</a:t>
            </a:r>
            <a:r>
              <a:rPr lang="en-US" sz="1800" dirty="0"/>
              <a:t> </a:t>
            </a:r>
            <a:r>
              <a:rPr lang="en-US" sz="1800" dirty="0" smtClean="0"/>
              <a:t>85</a:t>
            </a:r>
          </a:p>
          <a:p>
            <a:pPr marL="0" indent="0">
              <a:buNone/>
            </a:pPr>
            <a:r>
              <a:rPr lang="en-US" sz="1800" dirty="0" smtClean="0"/>
              <a:t>Total: 		 </a:t>
            </a:r>
            <a:r>
              <a:rPr lang="en-US" sz="1800" b="1" dirty="0" smtClean="0"/>
              <a:t>263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56176" y="2780928"/>
            <a:ext cx="2692468" cy="1584176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These parts must be clear and detailed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Use Case</a:t>
            </a:r>
            <a:r>
              <a:rPr lang="en-US" dirty="0" smtClean="0"/>
              <a:t> (based on experienced issue)</a:t>
            </a:r>
          </a:p>
          <a:p>
            <a:pPr lvl="1"/>
            <a:r>
              <a:rPr lang="en-US" b="1" dirty="0" smtClean="0"/>
              <a:t>Configuration</a:t>
            </a:r>
            <a:r>
              <a:rPr lang="en-US" dirty="0" smtClean="0"/>
              <a:t>, </a:t>
            </a:r>
            <a:r>
              <a:rPr lang="en-US" b="1" dirty="0" smtClean="0"/>
              <a:t>Environment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(where issue was experienced)</a:t>
            </a:r>
          </a:p>
          <a:p>
            <a:pPr lvl="1"/>
            <a:r>
              <a:rPr lang="en-US" b="1" dirty="0" smtClean="0"/>
              <a:t>Expectation</a:t>
            </a:r>
            <a:r>
              <a:rPr lang="en-US" dirty="0" smtClean="0"/>
              <a:t> (what is expected)</a:t>
            </a:r>
          </a:p>
          <a:p>
            <a:pPr lvl="1"/>
            <a:r>
              <a:rPr lang="en-US" b="1" dirty="0" smtClean="0"/>
              <a:t>Impact</a:t>
            </a:r>
            <a:r>
              <a:rPr lang="en-US" dirty="0" smtClean="0"/>
              <a:t> for user community (the impact of solved requirement)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Providing solution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988840"/>
            <a:ext cx="689804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Consistency check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Responsible allocated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Completeness check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Providing in-house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Involve external solution providers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Validation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43095" y="1628800"/>
            <a:ext cx="7613281" cy="36724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RT features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73045"/>
            <a:ext cx="4686954" cy="8478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6912"/>
            <a:ext cx="4752528" cy="3227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063" y="1340768"/>
            <a:ext cx="3247409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UMD related tickets (summary)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883" y="1194484"/>
            <a:ext cx="8075612" cy="576063"/>
          </a:xfrm>
        </p:spPr>
        <p:txBody>
          <a:bodyPr/>
          <a:lstStyle/>
          <a:p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wiki.egi.eu/wiki/UMD_requirements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83" y="1884475"/>
            <a:ext cx="5158253" cy="420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Reqs by UMD area 24-2-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97785" y="2484922"/>
            <a:ext cx="4297363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53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UMD related tickets </a:t>
            </a:r>
            <a:r>
              <a:rPr lang="en-US" sz="4000" dirty="0" smtClean="0"/>
              <a:t>(detail)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7318"/>
            <a:ext cx="5448071" cy="5029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00193" y="1916832"/>
            <a:ext cx="22322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Further detailed commentary available within tickets.</a:t>
            </a:r>
          </a:p>
          <a:p>
            <a:endParaRPr lang="en-US" dirty="0"/>
          </a:p>
          <a:p>
            <a:r>
              <a:rPr lang="en-US" dirty="0" smtClean="0"/>
              <a:t>Soon container tickets will track the overall investigation summary.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425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UCST can create more dashboards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UCST can create more wiki/web pages with queries embedded (RSS feeds)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UCST will create container tickets for Priority topics to group tickets and associate investigation results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UCST will continue to investigate and identify: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Existing solutions to priority topics;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Best practice around priority </a:t>
            </a:r>
            <a:r>
              <a:rPr lang="en-US" sz="2000" dirty="0"/>
              <a:t>t</a:t>
            </a:r>
            <a:r>
              <a:rPr lang="en-US" sz="2000" dirty="0" smtClean="0"/>
              <a:t>opics (</a:t>
            </a:r>
            <a:r>
              <a:rPr lang="en-US" sz="2000" dirty="0" err="1" smtClean="0"/>
              <a:t>eg</a:t>
            </a:r>
            <a:r>
              <a:rPr lang="en-US" sz="2000" dirty="0" smtClean="0"/>
              <a:t>. WMS);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Key developers who want to exploit the technology</a:t>
            </a:r>
            <a:r>
              <a:rPr lang="en-US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0837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244" y="1412776"/>
            <a:ext cx="6769124" cy="4320480"/>
          </a:xfrm>
        </p:spPr>
        <p:txBody>
          <a:bodyPr/>
          <a:lstStyle/>
          <a:p>
            <a:r>
              <a:rPr lang="en-US" dirty="0" smtClean="0"/>
              <a:t>Requirements gathering process</a:t>
            </a:r>
          </a:p>
          <a:p>
            <a:r>
              <a:rPr lang="en-US" dirty="0" smtClean="0"/>
              <a:t>Requirements tracking</a:t>
            </a:r>
          </a:p>
          <a:p>
            <a:r>
              <a:rPr lang="en-US" dirty="0" smtClean="0"/>
              <a:t>Update on </a:t>
            </a:r>
            <a:r>
              <a:rPr lang="en-US" dirty="0" err="1" smtClean="0"/>
              <a:t>prioritised</a:t>
            </a:r>
            <a:r>
              <a:rPr lang="en-US" dirty="0" smtClean="0"/>
              <a:t> themes</a:t>
            </a:r>
          </a:p>
          <a:p>
            <a:r>
              <a:rPr lang="en-US" dirty="0" smtClean="0"/>
              <a:t>How to use the RT system:</a:t>
            </a:r>
          </a:p>
          <a:p>
            <a:pPr lvl="1"/>
            <a:r>
              <a:rPr lang="en-US" dirty="0" smtClean="0"/>
              <a:t>Submitting</a:t>
            </a:r>
          </a:p>
          <a:p>
            <a:pPr lvl="1"/>
            <a:r>
              <a:rPr lang="en-US" dirty="0" smtClean="0"/>
              <a:t>Investigating</a:t>
            </a:r>
          </a:p>
          <a:p>
            <a:r>
              <a:rPr lang="en-US" dirty="0" smtClean="0"/>
              <a:t>What happens next?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899592" y="1340768"/>
            <a:ext cx="7272808" cy="4104456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48488" y="2905423"/>
            <a:ext cx="719137" cy="1007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TCB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6238" y="2832646"/>
            <a:ext cx="2160587" cy="11528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GB" sz="1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400" b="1" dirty="0" smtClean="0">
                <a:solidFill>
                  <a:schemeClr val="tx1"/>
                </a:solidFill>
              </a:rPr>
              <a:t>EGI </a:t>
            </a:r>
            <a:r>
              <a:rPr lang="en-GB" sz="1400" b="1" dirty="0">
                <a:solidFill>
                  <a:schemeClr val="tx1"/>
                </a:solidFill>
              </a:rPr>
              <a:t>Request Tracker</a:t>
            </a:r>
          </a:p>
        </p:txBody>
      </p:sp>
      <p:sp>
        <p:nvSpPr>
          <p:cNvPr id="7" name="Oval 6"/>
          <p:cNvSpPr/>
          <p:nvPr/>
        </p:nvSpPr>
        <p:spPr>
          <a:xfrm>
            <a:off x="539552" y="2636317"/>
            <a:ext cx="1547812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VRCs</a:t>
            </a:r>
          </a:p>
        </p:txBody>
      </p:sp>
      <p:cxnSp>
        <p:nvCxnSpPr>
          <p:cNvPr id="8" name="Straight Arrow Connector 7"/>
          <p:cNvCxnSpPr>
            <a:stCxn id="19" idx="2"/>
          </p:cNvCxnSpPr>
          <p:nvPr/>
        </p:nvCxnSpPr>
        <p:spPr>
          <a:xfrm rot="5400000">
            <a:off x="2627498" y="2420529"/>
            <a:ext cx="864024" cy="79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1619672" y="2924943"/>
            <a:ext cx="1512144" cy="917353"/>
          </a:xfrm>
          <a:prstGeom prst="rightArrow">
            <a:avLst>
              <a:gd name="adj1" fmla="val 72054"/>
              <a:gd name="adj2" fmla="val 324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Input Channels for </a:t>
            </a:r>
            <a:r>
              <a:rPr lang="en-GB" sz="1200" b="1" dirty="0" smtClean="0">
                <a:solidFill>
                  <a:srgbClr val="C00000"/>
                </a:solidFill>
              </a:rPr>
              <a:t>User requirements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24334" y="3789040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NGIs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802556" y="2328937"/>
            <a:ext cx="67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HUCs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662855" y="4149080"/>
            <a:ext cx="8128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ESFRIs</a:t>
            </a: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6572" y="2924944"/>
            <a:ext cx="534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EEF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67048" y="3409057"/>
            <a:ext cx="544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VOs</a:t>
            </a:r>
          </a:p>
        </p:txBody>
      </p:sp>
      <p:sp>
        <p:nvSpPr>
          <p:cNvPr id="15" name="TextBox 32"/>
          <p:cNvSpPr txBox="1">
            <a:spLocks noChangeArrowheads="1"/>
          </p:cNvSpPr>
          <p:nvPr/>
        </p:nvSpPr>
        <p:spPr bwMode="auto">
          <a:xfrm>
            <a:off x="2715623" y="2262054"/>
            <a:ext cx="21755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100" b="1" dirty="0" smtClean="0"/>
              <a:t>1)                     2)                     3)</a:t>
            </a:r>
            <a:endParaRPr lang="en-GB" sz="1100" b="1" dirty="0"/>
          </a:p>
        </p:txBody>
      </p:sp>
      <p:cxnSp>
        <p:nvCxnSpPr>
          <p:cNvPr id="16" name="Straight Arrow Connector 15"/>
          <p:cNvCxnSpPr>
            <a:stCxn id="18" idx="2"/>
            <a:endCxn id="6" idx="0"/>
          </p:cNvCxnSpPr>
          <p:nvPr/>
        </p:nvCxnSpPr>
        <p:spPr>
          <a:xfrm rot="5400000">
            <a:off x="3577048" y="2413161"/>
            <a:ext cx="838969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563938" y="1196752"/>
            <a:ext cx="865187" cy="796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/>
              <a:t>UCST with NGIs and VRCs</a:t>
            </a:r>
            <a:endParaRPr lang="en-US" sz="1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627313" y="1196752"/>
            <a:ext cx="86518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/>
              <a:t>UCST</a:t>
            </a:r>
            <a:endParaRPr lang="en-US" sz="1200" b="1" dirty="0"/>
          </a:p>
        </p:txBody>
      </p:sp>
      <p:cxnSp>
        <p:nvCxnSpPr>
          <p:cNvPr id="20" name="Straight Arrow Connector 19"/>
          <p:cNvCxnSpPr>
            <a:stCxn id="22" idx="2"/>
          </p:cNvCxnSpPr>
          <p:nvPr/>
        </p:nvCxnSpPr>
        <p:spPr>
          <a:xfrm rot="5400000">
            <a:off x="4528605" y="2397113"/>
            <a:ext cx="807194" cy="32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00563" y="1196752"/>
            <a:ext cx="863600" cy="796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/>
              <a:t>USAG,</a:t>
            </a:r>
            <a:br>
              <a:rPr lang="en-US" sz="1200" b="1" dirty="0" smtClean="0"/>
            </a:br>
            <a:r>
              <a:rPr lang="en-US" sz="1200" b="1" dirty="0" smtClean="0"/>
              <a:t>OTAG</a:t>
            </a:r>
            <a:endParaRPr lang="en-US" sz="1200" b="1" dirty="0"/>
          </a:p>
        </p:txBody>
      </p:sp>
      <p:sp>
        <p:nvSpPr>
          <p:cNvPr id="23" name="Right Arrow 22"/>
          <p:cNvSpPr/>
          <p:nvPr/>
        </p:nvSpPr>
        <p:spPr>
          <a:xfrm>
            <a:off x="6372225" y="3121571"/>
            <a:ext cx="647700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578475" y="2977109"/>
            <a:ext cx="865188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UCB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101013" y="2905423"/>
            <a:ext cx="935037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External technology providers</a:t>
            </a:r>
          </a:p>
        </p:txBody>
      </p:sp>
      <p:sp>
        <p:nvSpPr>
          <p:cNvPr id="27" name="Left-Right Arrow 26"/>
          <p:cNvSpPr/>
          <p:nvPr/>
        </p:nvSpPr>
        <p:spPr>
          <a:xfrm>
            <a:off x="7596188" y="3140299"/>
            <a:ext cx="576262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ight Arrow 27"/>
          <p:cNvSpPr/>
          <p:nvPr/>
        </p:nvSpPr>
        <p:spPr>
          <a:xfrm>
            <a:off x="5003800" y="3121571"/>
            <a:ext cx="647700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179512" y="2545159"/>
            <a:ext cx="7232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EIROs</a:t>
            </a:r>
            <a:endParaRPr lang="en-US" sz="1400" b="1" dirty="0"/>
          </a:p>
        </p:txBody>
      </p:sp>
      <p:sp>
        <p:nvSpPr>
          <p:cNvPr id="31" name="Right Arrow 30"/>
          <p:cNvSpPr/>
          <p:nvPr/>
        </p:nvSpPr>
        <p:spPr>
          <a:xfrm rot="16200000">
            <a:off x="3308269" y="3677685"/>
            <a:ext cx="1231046" cy="1439936"/>
          </a:xfrm>
          <a:prstGeom prst="rightArrow">
            <a:avLst>
              <a:gd name="adj1" fmla="val 72054"/>
              <a:gd name="adj2" fmla="val 324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Input Channels for </a:t>
            </a:r>
            <a:r>
              <a:rPr lang="en-GB" sz="1200" b="1" dirty="0" smtClean="0">
                <a:solidFill>
                  <a:srgbClr val="C00000"/>
                </a:solidFill>
              </a:rPr>
              <a:t>Operation requirements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17" name="TextBox 44"/>
          <p:cNvSpPr txBox="1">
            <a:spLocks noChangeArrowheads="1"/>
          </p:cNvSpPr>
          <p:nvPr/>
        </p:nvSpPr>
        <p:spPr bwMode="auto">
          <a:xfrm>
            <a:off x="5069085" y="3259341"/>
            <a:ext cx="17043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100" b="1" dirty="0"/>
              <a:t>4</a:t>
            </a:r>
            <a:r>
              <a:rPr lang="en-GB" sz="1100" b="1" dirty="0" smtClean="0"/>
              <a:t>)                                 5)</a:t>
            </a:r>
            <a:endParaRPr lang="en-GB" sz="1100" b="1" dirty="0"/>
          </a:p>
        </p:txBody>
      </p:sp>
      <p:sp>
        <p:nvSpPr>
          <p:cNvPr id="32" name="TextBox 32"/>
          <p:cNvSpPr txBox="1">
            <a:spLocks noChangeArrowheads="1"/>
          </p:cNvSpPr>
          <p:nvPr/>
        </p:nvSpPr>
        <p:spPr bwMode="auto">
          <a:xfrm>
            <a:off x="251520" y="5294818"/>
            <a:ext cx="365643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100" b="1" dirty="0"/>
              <a:t>1</a:t>
            </a:r>
            <a:r>
              <a:rPr lang="en-GB" sz="1100" b="1" dirty="0" smtClean="0"/>
              <a:t>) </a:t>
            </a:r>
            <a:r>
              <a:rPr lang="en-GB" sz="1100" dirty="0" smtClean="0"/>
              <a:t>Normalisation, categorisation, filtering bugs</a:t>
            </a:r>
          </a:p>
          <a:p>
            <a:r>
              <a:rPr lang="en-GB" sz="1100" b="1" dirty="0"/>
              <a:t>2</a:t>
            </a:r>
            <a:r>
              <a:rPr lang="en-GB" sz="1100" dirty="0" smtClean="0"/>
              <a:t>) Resolve requirements</a:t>
            </a:r>
          </a:p>
          <a:p>
            <a:r>
              <a:rPr lang="en-GB" sz="1100" b="1" dirty="0"/>
              <a:t>3</a:t>
            </a:r>
            <a:r>
              <a:rPr lang="en-GB" sz="1100" dirty="0" smtClean="0"/>
              <a:t>) </a:t>
            </a:r>
            <a:r>
              <a:rPr lang="en-GB" sz="1100" dirty="0"/>
              <a:t>Discuss </a:t>
            </a:r>
            <a:r>
              <a:rPr lang="en-GB" sz="1100" dirty="0" smtClean="0"/>
              <a:t>work-plans </a:t>
            </a:r>
            <a:r>
              <a:rPr lang="en-GB" sz="1100" dirty="0"/>
              <a:t>of  InSPIRE </a:t>
            </a:r>
            <a:r>
              <a:rPr lang="en-GB" sz="1100" dirty="0" smtClean="0"/>
              <a:t>tools</a:t>
            </a:r>
          </a:p>
          <a:p>
            <a:r>
              <a:rPr lang="en-GB" sz="1100" b="1" dirty="0" smtClean="0"/>
              <a:t>4) </a:t>
            </a:r>
            <a:r>
              <a:rPr lang="en-GB" sz="1100" dirty="0" smtClean="0"/>
              <a:t>Unresolved requirements; </a:t>
            </a:r>
            <a:r>
              <a:rPr lang="en-GB" sz="1100" dirty="0"/>
              <a:t>w</a:t>
            </a:r>
            <a:r>
              <a:rPr lang="en-GB" sz="1100" dirty="0" smtClean="0"/>
              <a:t>ork-plans</a:t>
            </a:r>
          </a:p>
          <a:p>
            <a:r>
              <a:rPr lang="en-GB" sz="1100" b="1" dirty="0"/>
              <a:t>5)</a:t>
            </a:r>
            <a:r>
              <a:rPr lang="en-GB" sz="1100" b="1" dirty="0" smtClean="0">
                <a:solidFill>
                  <a:srgbClr val="C00000"/>
                </a:solidFill>
              </a:rPr>
              <a:t> </a:t>
            </a:r>
            <a:r>
              <a:rPr lang="en-GB" sz="1100" dirty="0" smtClean="0"/>
              <a:t>Endorsed and weighted categorised </a:t>
            </a:r>
            <a:r>
              <a:rPr lang="en-GB" sz="1100" dirty="0"/>
              <a:t>requirements</a:t>
            </a:r>
          </a:p>
          <a:p>
            <a:r>
              <a:rPr lang="en-GB" sz="1100" dirty="0"/>
              <a:t/>
            </a:r>
            <a:br>
              <a:rPr lang="en-GB" sz="1100" dirty="0"/>
            </a:br>
            <a:endParaRPr lang="en-GB" sz="1100" dirty="0"/>
          </a:p>
          <a:p>
            <a:endParaRPr lang="en-GB" sz="1100" dirty="0"/>
          </a:p>
        </p:txBody>
      </p:sp>
      <p:sp>
        <p:nvSpPr>
          <p:cNvPr id="35" name="Content Placeholder 5"/>
          <p:cNvSpPr txBox="1">
            <a:spLocks/>
          </p:cNvSpPr>
          <p:nvPr/>
        </p:nvSpPr>
        <p:spPr bwMode="auto">
          <a:xfrm>
            <a:off x="4067944" y="5517232"/>
            <a:ext cx="5038723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GB" sz="1800" b="1" dirty="0" smtClean="0">
                <a:hlinkClick r:id="rId2"/>
              </a:rPr>
              <a:t>MS305</a:t>
            </a:r>
            <a:r>
              <a:rPr lang="en-GB" sz="1800" b="1" dirty="0" smtClean="0"/>
              <a:t> – </a:t>
            </a:r>
            <a:r>
              <a:rPr lang="en-GB" sz="1600" b="1" dirty="0" smtClean="0"/>
              <a:t>User feedback and recommendations </a:t>
            </a:r>
            <a:endParaRPr lang="en-US" sz="16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4212406" y="5373216"/>
            <a:ext cx="4824090" cy="694589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Tracker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61670" cy="4248472"/>
          </a:xfrm>
        </p:spPr>
      </p:pic>
      <p:grpSp>
        <p:nvGrpSpPr>
          <p:cNvPr id="3" name="Group 2"/>
          <p:cNvGrpSpPr/>
          <p:nvPr/>
        </p:nvGrpSpPr>
        <p:grpSpPr>
          <a:xfrm>
            <a:off x="2406402" y="5443090"/>
            <a:ext cx="3389734" cy="794222"/>
            <a:chOff x="2910458" y="5407086"/>
            <a:chExt cx="3389734" cy="794222"/>
          </a:xfrm>
        </p:grpSpPr>
        <p:sp>
          <p:nvSpPr>
            <p:cNvPr id="8" name="Content Placeholder 5"/>
            <p:cNvSpPr txBox="1">
              <a:spLocks/>
            </p:cNvSpPr>
            <p:nvPr/>
          </p:nvSpPr>
          <p:spPr bwMode="auto">
            <a:xfrm>
              <a:off x="2910458" y="5517232"/>
              <a:ext cx="3389734" cy="684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algn="ctr">
                <a:buNone/>
              </a:pPr>
              <a:r>
                <a:rPr lang="en-GB" sz="2400" b="1" dirty="0" smtClean="0">
                  <a:hlinkClick r:id="rId4"/>
                </a:rPr>
                <a:t>http://rt.egi.eu</a:t>
              </a:r>
              <a:endParaRPr lang="en-US" sz="2400" b="1" dirty="0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3270498" y="5407086"/>
              <a:ext cx="2952328" cy="694589"/>
            </a:xfrm>
            <a:prstGeom prst="round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19834"/>
            <a:ext cx="1798476" cy="34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52736"/>
            <a:ext cx="9144000" cy="81513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8806"/>
            <a:ext cx="9144000" cy="435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manual</a:t>
            </a:r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2694434" y="5483362"/>
            <a:ext cx="338973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GB" sz="2400" b="1" dirty="0" smtClean="0">
                <a:hlinkClick r:id="rId3"/>
              </a:rPr>
              <a:t>http://go.egi.eu/wrt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833092" y="5373216"/>
            <a:ext cx="3245718" cy="694589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08555"/>
            <a:ext cx="6115904" cy="3848637"/>
          </a:xfrm>
        </p:spPr>
      </p:pic>
    </p:spTree>
    <p:extLst>
      <p:ext uri="{BB962C8B-B14F-4D97-AF65-F5344CB8AC3E}">
        <p14:creationId xmlns:p14="http://schemas.microsoft.com/office/powerpoint/2010/main" val="37397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Prioritised</a:t>
            </a:r>
            <a:r>
              <a:rPr lang="en-US" sz="4000" dirty="0" smtClean="0"/>
              <a:t> MW requirements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192103"/>
            <a:ext cx="896912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High priority requirements identified by </a:t>
            </a:r>
            <a:r>
              <a:rPr lang="en-US" sz="2000" b="1" dirty="0" smtClean="0"/>
              <a:t>1st </a:t>
            </a:r>
            <a:r>
              <a:rPr lang="en-US" sz="2000" b="1" dirty="0"/>
              <a:t>UCB </a:t>
            </a:r>
            <a:r>
              <a:rPr lang="en-US" sz="2000" b="1" dirty="0" smtClean="0"/>
              <a:t>meeting:</a:t>
            </a:r>
          </a:p>
          <a:p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Increased </a:t>
            </a:r>
            <a:r>
              <a:rPr lang="en-US" i="1" dirty="0"/>
              <a:t>stability and scalability for </a:t>
            </a:r>
            <a:r>
              <a:rPr lang="en-US" i="1" dirty="0" err="1"/>
              <a:t>gLite</a:t>
            </a:r>
            <a:r>
              <a:rPr lang="en-US" i="1" dirty="0"/>
              <a:t> </a:t>
            </a:r>
            <a:r>
              <a:rPr lang="en-US" i="1" dirty="0" smtClean="0"/>
              <a:t>WMS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Better </a:t>
            </a:r>
            <a:r>
              <a:rPr lang="en-US" i="1" dirty="0"/>
              <a:t>(more verbose and informative) error </a:t>
            </a:r>
            <a:r>
              <a:rPr lang="en-US" i="1" dirty="0" smtClean="0"/>
              <a:t>messages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Fixing </a:t>
            </a:r>
            <a:r>
              <a:rPr lang="en-US" i="1" dirty="0"/>
              <a:t>the known bugs before adding new </a:t>
            </a:r>
            <a:r>
              <a:rPr lang="en-US" i="1" dirty="0" smtClean="0"/>
              <a:t>features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Coherency </a:t>
            </a:r>
            <a:r>
              <a:rPr lang="en-US" i="1" dirty="0"/>
              <a:t>of command line commands, parameters and </a:t>
            </a:r>
            <a:r>
              <a:rPr lang="en-US" i="1" dirty="0" smtClean="0"/>
              <a:t>APIs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Better </a:t>
            </a:r>
            <a:r>
              <a:rPr lang="en-US" i="1" dirty="0"/>
              <a:t>feedback about jobs, automated resubmission of jobs that are stuck on </a:t>
            </a:r>
            <a:r>
              <a:rPr lang="en-US" i="1" dirty="0" smtClean="0"/>
              <a:t>sites</a:t>
            </a: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55576" y="3573016"/>
            <a:ext cx="4750866" cy="2448272"/>
            <a:chOff x="2051720" y="3789040"/>
            <a:chExt cx="4750866" cy="2448272"/>
          </a:xfrm>
        </p:grpSpPr>
        <p:sp>
          <p:nvSpPr>
            <p:cNvPr id="18" name="Rounded Rectangle 17"/>
            <p:cNvSpPr/>
            <p:nvPr/>
          </p:nvSpPr>
          <p:spPr>
            <a:xfrm>
              <a:off x="6083449" y="3789040"/>
              <a:ext cx="719137" cy="10079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b="1" dirty="0" smtClean="0"/>
                <a:t>EMI</a:t>
              </a:r>
              <a:endParaRPr lang="en-GB" b="1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5508104" y="4005188"/>
              <a:ext cx="647700" cy="576263"/>
            </a:xfrm>
            <a:prstGeom prst="rightArrow">
              <a:avLst>
                <a:gd name="adj1" fmla="val 72054"/>
                <a:gd name="adj2" fmla="val 60688"/>
              </a:avLst>
            </a:prstGeom>
            <a:solidFill>
              <a:srgbClr val="FF0000"/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60975" y="3789164"/>
              <a:ext cx="719137" cy="10079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b="1" dirty="0"/>
                <a:t>TCB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285630" y="4005312"/>
              <a:ext cx="647700" cy="576263"/>
            </a:xfrm>
            <a:prstGeom prst="rightArrow">
              <a:avLst>
                <a:gd name="adj1" fmla="val 72054"/>
                <a:gd name="adj2" fmla="val 60688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91880" y="3860850"/>
              <a:ext cx="865188" cy="8651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/>
                <a:t>UCB</a:t>
              </a: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988196" y="4005064"/>
              <a:ext cx="647700" cy="576263"/>
            </a:xfrm>
            <a:prstGeom prst="rightArrow">
              <a:avLst>
                <a:gd name="adj1" fmla="val 72054"/>
                <a:gd name="adj2" fmla="val 60688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051720" y="3789164"/>
              <a:ext cx="1074762" cy="10079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b="1" dirty="0" smtClean="0"/>
                <a:t>MS305</a:t>
              </a:r>
              <a:endParaRPr lang="en-GB" b="1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960493" y="5443090"/>
              <a:ext cx="3389734" cy="794222"/>
              <a:chOff x="6776672" y="5044162"/>
              <a:chExt cx="3389734" cy="794222"/>
            </a:xfrm>
          </p:grpSpPr>
          <p:sp>
            <p:nvSpPr>
              <p:cNvPr id="20" name="Content Placeholder 5"/>
              <p:cNvSpPr txBox="1">
                <a:spLocks/>
              </p:cNvSpPr>
              <p:nvPr/>
            </p:nvSpPr>
            <p:spPr bwMode="auto">
              <a:xfrm>
                <a:off x="6776672" y="5154308"/>
                <a:ext cx="3389734" cy="684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indent="0" algn="ctr">
                  <a:buNone/>
                </a:pPr>
                <a:r>
                  <a:rPr lang="en-GB" sz="2400" b="1" dirty="0" smtClean="0">
                    <a:hlinkClick r:id="rId3"/>
                  </a:rPr>
                  <a:t>http://go.egi.eu/267</a:t>
                </a:r>
                <a:endParaRPr lang="en-US" sz="2400" b="1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15330" y="5044162"/>
                <a:ext cx="3245718" cy="694589"/>
              </a:xfrm>
              <a:prstGeom prst="round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Down Arrow 24"/>
            <p:cNvSpPr/>
            <p:nvPr/>
          </p:nvSpPr>
          <p:spPr>
            <a:xfrm flipH="1" flipV="1">
              <a:off x="4423614" y="4653136"/>
              <a:ext cx="288032" cy="6805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868144" y="4581128"/>
            <a:ext cx="2848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From 2</a:t>
            </a:r>
            <a:r>
              <a:rPr lang="en-US" b="1" baseline="30000" dirty="0" smtClean="0"/>
              <a:t>nd</a:t>
            </a:r>
            <a:r>
              <a:rPr lang="en-US" b="1" dirty="0" smtClean="0"/>
              <a:t> UCB meeting: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Data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Easier login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9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stats - tickets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28161010"/>
              </p:ext>
            </p:extLst>
          </p:nvPr>
        </p:nvGraphicFramePr>
        <p:xfrm>
          <a:off x="1619672" y="1268760"/>
          <a:ext cx="523832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085184"/>
            <a:ext cx="7560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UCST are now tracking statistics about many aspects of the requirements capturing process. Apart from a blip over Christmas, these are ramping up. However, the high level priorities remain constant.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17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in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03825" y="1484784"/>
            <a:ext cx="719137" cy="1007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 smtClean="0"/>
              <a:t>EMI</a:t>
            </a:r>
            <a:endParaRPr lang="en-GB" b="1" dirty="0"/>
          </a:p>
        </p:txBody>
      </p:sp>
      <p:sp>
        <p:nvSpPr>
          <p:cNvPr id="5" name="Right Arrow 4"/>
          <p:cNvSpPr/>
          <p:nvPr/>
        </p:nvSpPr>
        <p:spPr>
          <a:xfrm>
            <a:off x="4828480" y="1700932"/>
            <a:ext cx="647700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rgbClr val="FF0000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1351" y="1484908"/>
            <a:ext cx="719137" cy="1007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TCB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606006" y="1701056"/>
            <a:ext cx="647700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12256" y="1556594"/>
            <a:ext cx="865188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UCB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308572" y="1700808"/>
            <a:ext cx="647700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72096" y="1484908"/>
            <a:ext cx="1074762" cy="1007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 smtClean="0"/>
              <a:t>MS305</a:t>
            </a:r>
            <a:endParaRPr lang="en-GB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91259" y="5303342"/>
            <a:ext cx="3389734" cy="794222"/>
            <a:chOff x="2694434" y="5373216"/>
            <a:chExt cx="3389734" cy="794222"/>
          </a:xfrm>
        </p:grpSpPr>
        <p:sp>
          <p:nvSpPr>
            <p:cNvPr id="16" name="Content Placeholder 5"/>
            <p:cNvSpPr txBox="1">
              <a:spLocks/>
            </p:cNvSpPr>
            <p:nvPr/>
          </p:nvSpPr>
          <p:spPr bwMode="auto">
            <a:xfrm>
              <a:off x="2694434" y="5483362"/>
              <a:ext cx="3389734" cy="684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algn="ctr">
                <a:buNone/>
              </a:pPr>
              <a:r>
                <a:rPr lang="en-GB" sz="2400" b="1" dirty="0" smtClean="0">
                  <a:hlinkClick r:id="rId2"/>
                </a:rPr>
                <a:t>http://go.egi.eu/wrkt</a:t>
              </a:r>
              <a:endParaRPr lang="en-US" sz="24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33092" y="5373216"/>
              <a:ext cx="3245718" cy="694589"/>
            </a:xfrm>
            <a:prstGeom prst="round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3964384" y="3429000"/>
            <a:ext cx="1091594" cy="1007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 smtClean="0"/>
              <a:t>UCST</a:t>
            </a:r>
            <a:endParaRPr lang="en-GB" b="1" dirty="0"/>
          </a:p>
        </p:txBody>
      </p:sp>
      <p:sp>
        <p:nvSpPr>
          <p:cNvPr id="28" name="Left-Right Arrow 27"/>
          <p:cNvSpPr/>
          <p:nvPr/>
        </p:nvSpPr>
        <p:spPr>
          <a:xfrm rot="16200000">
            <a:off x="4594190" y="3797055"/>
            <a:ext cx="2416540" cy="212280"/>
          </a:xfrm>
          <a:prstGeom prst="leftRightArrow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flipH="1">
            <a:off x="4417906" y="2636912"/>
            <a:ext cx="268219" cy="648074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flipH="1">
            <a:off x="4416245" y="4509120"/>
            <a:ext cx="268219" cy="648074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39552" y="2924944"/>
            <a:ext cx="2020316" cy="2128118"/>
            <a:chOff x="67048" y="2328937"/>
            <a:chExt cx="2020316" cy="2128118"/>
          </a:xfrm>
        </p:grpSpPr>
        <p:sp>
          <p:nvSpPr>
            <p:cNvPr id="31" name="Oval 30"/>
            <p:cNvSpPr/>
            <p:nvPr/>
          </p:nvSpPr>
          <p:spPr>
            <a:xfrm>
              <a:off x="539552" y="2636317"/>
              <a:ext cx="1547812" cy="1511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/>
                <a:t>VRCs</a:t>
              </a:r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>
              <a:off x="224334" y="3789040"/>
              <a:ext cx="6032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NGIs</a:t>
              </a:r>
            </a:p>
          </p:txBody>
        </p:sp>
        <p:sp>
          <p:nvSpPr>
            <p:cNvPr id="33" name="TextBox 15"/>
            <p:cNvSpPr txBox="1">
              <a:spLocks noChangeArrowheads="1"/>
            </p:cNvSpPr>
            <p:nvPr/>
          </p:nvSpPr>
          <p:spPr bwMode="auto">
            <a:xfrm>
              <a:off x="802556" y="2328937"/>
              <a:ext cx="6731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HUCs</a:t>
              </a:r>
            </a:p>
          </p:txBody>
        </p:sp>
        <p:sp>
          <p:nvSpPr>
            <p:cNvPr id="34" name="TextBox 15"/>
            <p:cNvSpPr txBox="1">
              <a:spLocks noChangeArrowheads="1"/>
            </p:cNvSpPr>
            <p:nvPr/>
          </p:nvSpPr>
          <p:spPr bwMode="auto">
            <a:xfrm>
              <a:off x="662855" y="4149080"/>
              <a:ext cx="812801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ESFRIs</a:t>
              </a:r>
            </a:p>
          </p:txBody>
        </p:sp>
        <p:sp>
          <p:nvSpPr>
            <p:cNvPr id="35" name="TextBox 15"/>
            <p:cNvSpPr txBox="1">
              <a:spLocks noChangeArrowheads="1"/>
            </p:cNvSpPr>
            <p:nvPr/>
          </p:nvSpPr>
          <p:spPr bwMode="auto">
            <a:xfrm>
              <a:off x="76572" y="2924944"/>
              <a:ext cx="5349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EEF</a:t>
              </a:r>
            </a:p>
          </p:txBody>
        </p:sp>
        <p:sp>
          <p:nvSpPr>
            <p:cNvPr id="36" name="TextBox 15"/>
            <p:cNvSpPr txBox="1">
              <a:spLocks noChangeArrowheads="1"/>
            </p:cNvSpPr>
            <p:nvPr/>
          </p:nvSpPr>
          <p:spPr bwMode="auto">
            <a:xfrm>
              <a:off x="67048" y="3409057"/>
              <a:ext cx="5445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VOs</a:t>
              </a:r>
            </a:p>
          </p:txBody>
        </p:sp>
        <p:sp>
          <p:nvSpPr>
            <p:cNvPr id="37" name="TextBox 15"/>
            <p:cNvSpPr txBox="1">
              <a:spLocks noChangeArrowheads="1"/>
            </p:cNvSpPr>
            <p:nvPr/>
          </p:nvSpPr>
          <p:spPr bwMode="auto">
            <a:xfrm>
              <a:off x="179512" y="2545159"/>
              <a:ext cx="7232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/>
                <a:t>EIROs</a:t>
              </a:r>
              <a:endParaRPr lang="en-US" sz="1400" b="1" dirty="0"/>
            </a:p>
          </p:txBody>
        </p:sp>
      </p:grpSp>
      <p:sp>
        <p:nvSpPr>
          <p:cNvPr id="39" name="Left-Right Arrow 38"/>
          <p:cNvSpPr/>
          <p:nvPr/>
        </p:nvSpPr>
        <p:spPr>
          <a:xfrm>
            <a:off x="2723088" y="3789040"/>
            <a:ext cx="1097280" cy="212280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-Right Arrow 40"/>
          <p:cNvSpPr/>
          <p:nvPr/>
        </p:nvSpPr>
        <p:spPr>
          <a:xfrm rot="13899228">
            <a:off x="3311108" y="2798830"/>
            <a:ext cx="769707" cy="211219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372200" y="467413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Use </a:t>
            </a:r>
            <a:r>
              <a:rPr lang="en-US" b="1" dirty="0" smtClean="0"/>
              <a:t>Case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/>
              <a:t>Configuration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/>
              <a:t>Expectation</a:t>
            </a:r>
            <a:r>
              <a:rPr lang="en-US" dirty="0" smtClean="0"/>
              <a:t> 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/>
              <a:t>Impact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588224" y="4560033"/>
            <a:ext cx="2376264" cy="146125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816</TotalTime>
  <Words>543</Words>
  <Application>Microsoft Office PowerPoint</Application>
  <PresentationFormat>On-screen Show (4:3)</PresentationFormat>
  <Paragraphs>137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Requirements Gathering</vt:lpstr>
      <vt:lpstr>Outline</vt:lpstr>
      <vt:lpstr>The process</vt:lpstr>
      <vt:lpstr>Request Tracker</vt:lpstr>
      <vt:lpstr>Dashboard example</vt:lpstr>
      <vt:lpstr>RT manual</vt:lpstr>
      <vt:lpstr>Prioritised MW requirements</vt:lpstr>
      <vt:lpstr>Weekly stats - tickets</vt:lpstr>
      <vt:lpstr>Drill in</vt:lpstr>
      <vt:lpstr>Current status</vt:lpstr>
      <vt:lpstr>A requirement</vt:lpstr>
      <vt:lpstr>Providing solution</vt:lpstr>
      <vt:lpstr>Some RT features</vt:lpstr>
      <vt:lpstr>UMD related tickets (summary)</vt:lpstr>
      <vt:lpstr>UMD related tickets (detail)</vt:lpstr>
      <vt:lpstr>What happens next?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gergely.sipos</dc:creator>
  <cp:lastModifiedBy>Steve Brewer</cp:lastModifiedBy>
  <cp:revision>388</cp:revision>
  <cp:lastPrinted>2011-02-24T15:50:12Z</cp:lastPrinted>
  <dcterms:created xsi:type="dcterms:W3CDTF">2010-09-13T06:58:20Z</dcterms:created>
  <dcterms:modified xsi:type="dcterms:W3CDTF">2011-02-24T20:17:12Z</dcterms:modified>
</cp:coreProperties>
</file>