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0" r:id="rId1"/>
  </p:sldMasterIdLst>
  <p:notesMasterIdLst>
    <p:notesMasterId r:id="rId14"/>
  </p:notesMasterIdLst>
  <p:handoutMasterIdLst>
    <p:handoutMasterId r:id="rId15"/>
  </p:handoutMasterIdLst>
  <p:sldIdLst>
    <p:sldId id="264" r:id="rId2"/>
    <p:sldId id="288" r:id="rId3"/>
    <p:sldId id="298" r:id="rId4"/>
    <p:sldId id="280" r:id="rId5"/>
    <p:sldId id="281" r:id="rId6"/>
    <p:sldId id="304" r:id="rId7"/>
    <p:sldId id="305" r:id="rId8"/>
    <p:sldId id="306" r:id="rId9"/>
    <p:sldId id="307" r:id="rId10"/>
    <p:sldId id="308" r:id="rId11"/>
    <p:sldId id="309" r:id="rId12"/>
    <p:sldId id="303" r:id="rId13"/>
  </p:sldIdLst>
  <p:sldSz cx="9144000" cy="6858000" type="screen4x3"/>
  <p:notesSz cx="6858000"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8" autoAdjust="0"/>
    <p:restoredTop sz="82771" autoAdjust="0"/>
  </p:normalViewPr>
  <p:slideViewPr>
    <p:cSldViewPr>
      <p:cViewPr varScale="1">
        <p:scale>
          <a:sx n="88" d="100"/>
          <a:sy n="88" d="100"/>
        </p:scale>
        <p:origin x="-1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3C1E5ECA-5000-4794-9A45-CD963C4BA12D}" type="datetimeFigureOut">
              <a:rPr lang="en-GB" smtClean="0"/>
              <a:t>24/02/2011</a:t>
            </a:fld>
            <a:endParaRPr lang="en-GB"/>
          </a:p>
        </p:txBody>
      </p:sp>
      <p:sp>
        <p:nvSpPr>
          <p:cNvPr id="4" name="Footer Placeholder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F4BEDA48-3AAF-4E14-87F4-C8CFCFD8D6EF}" type="slidenum">
              <a:rPr lang="en-GB" smtClean="0"/>
              <a:t>‹#›</a:t>
            </a:fld>
            <a:endParaRPr lang="en-GB"/>
          </a:p>
        </p:txBody>
      </p:sp>
    </p:spTree>
    <p:extLst>
      <p:ext uri="{BB962C8B-B14F-4D97-AF65-F5344CB8AC3E}">
        <p14:creationId xmlns:p14="http://schemas.microsoft.com/office/powerpoint/2010/main" val="3020979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5B72B12-9656-4188-A781-DB93B933E498}" type="datetimeFigureOut">
              <a:rPr lang="en-US"/>
              <a:pPr>
                <a:defRPr/>
              </a:pPr>
              <a:t>2/24/2011</a:t>
            </a:fld>
            <a:endParaRPr lang="en-US"/>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1F2E0D0-8680-4FB2-B332-AC5449C505C8}" type="slidenum">
              <a:rPr lang="en-US"/>
              <a:pPr>
                <a:defRPr/>
              </a:pPr>
              <a:t>‹#›</a:t>
            </a:fld>
            <a:endParaRPr lang="en-US"/>
          </a:p>
        </p:txBody>
      </p:sp>
    </p:spTree>
    <p:extLst>
      <p:ext uri="{BB962C8B-B14F-4D97-AF65-F5344CB8AC3E}">
        <p14:creationId xmlns:p14="http://schemas.microsoft.com/office/powerpoint/2010/main" val="3809135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requirements collected by NA3 from the EGI User Community and other sources are captured in</a:t>
            </a:r>
          </a:p>
          <a:p>
            <a:r>
              <a:rPr lang="en-US" sz="1200" b="0" i="0" u="none" strike="noStrike" kern="1200" baseline="0" dirty="0" smtClean="0">
                <a:solidFill>
                  <a:schemeClr val="tx1"/>
                </a:solidFill>
                <a:latin typeface="+mn-lt"/>
                <a:ea typeface="+mn-ea"/>
                <a:cs typeface="+mn-cs"/>
              </a:rPr>
              <a:t>MS305. This document provides an analysis of these requirements by </a:t>
            </a:r>
            <a:r>
              <a:rPr lang="en-US" sz="1200" b="0" i="0" u="none" strike="noStrike" kern="1200" baseline="0" dirty="0" err="1" smtClean="0">
                <a:solidFill>
                  <a:schemeClr val="tx1"/>
                </a:solidFill>
                <a:latin typeface="+mn-lt"/>
                <a:ea typeface="+mn-ea"/>
                <a:cs typeface="+mn-cs"/>
              </a:rPr>
              <a:t>categorising</a:t>
            </a:r>
            <a:r>
              <a:rPr lang="en-US" sz="1200" b="0" i="0" u="none" strike="noStrike" kern="1200" baseline="0" dirty="0" smtClean="0">
                <a:solidFill>
                  <a:schemeClr val="tx1"/>
                </a:solidFill>
                <a:latin typeface="+mn-lt"/>
                <a:ea typeface="+mn-ea"/>
                <a:cs typeface="+mn-cs"/>
              </a:rPr>
              <a:t> them with respect</a:t>
            </a:r>
          </a:p>
          <a:p>
            <a:r>
              <a:rPr lang="en-US" sz="1200" b="0" i="0" u="none" strike="noStrike" kern="1200" baseline="0" dirty="0" smtClean="0">
                <a:solidFill>
                  <a:schemeClr val="tx1"/>
                </a:solidFill>
                <a:latin typeface="+mn-lt"/>
                <a:ea typeface="+mn-ea"/>
                <a:cs typeface="+mn-cs"/>
              </a:rPr>
              <a:t>to the EGI Capabilities described in the UMD Roadmap and includes </a:t>
            </a:r>
            <a:r>
              <a:rPr lang="en-US" sz="1200" b="0" i="0" u="none" strike="noStrike" kern="1200" baseline="0" dirty="0" err="1" smtClean="0">
                <a:solidFill>
                  <a:schemeClr val="tx1"/>
                </a:solidFill>
                <a:latin typeface="+mn-lt"/>
                <a:ea typeface="+mn-ea"/>
                <a:cs typeface="+mn-cs"/>
              </a:rPr>
              <a:t>prioritisation</a:t>
            </a:r>
            <a:r>
              <a:rPr lang="en-US" sz="1200" b="0" i="0" u="none" strike="noStrike" kern="1200" baseline="0" dirty="0" smtClean="0">
                <a:solidFill>
                  <a:schemeClr val="tx1"/>
                </a:solidFill>
                <a:latin typeface="+mn-lt"/>
                <a:ea typeface="+mn-ea"/>
                <a:cs typeface="+mn-cs"/>
              </a:rPr>
              <a:t> information from</a:t>
            </a:r>
          </a:p>
          <a:p>
            <a:r>
              <a:rPr lang="en-US" sz="1200" b="0" i="0" u="none" strike="noStrike" kern="1200" baseline="0" dirty="0" smtClean="0">
                <a:solidFill>
                  <a:schemeClr val="tx1"/>
                </a:solidFill>
                <a:latin typeface="+mn-lt"/>
                <a:ea typeface="+mn-ea"/>
                <a:cs typeface="+mn-cs"/>
              </a:rPr>
              <a:t>the recent UCB meeting on 30th November 2010. This information will be used to inform the</a:t>
            </a:r>
          </a:p>
          <a:p>
            <a:r>
              <a:rPr lang="en-US" sz="1200" b="0" i="0" u="none" strike="noStrike" kern="1200" baseline="0" dirty="0" smtClean="0">
                <a:solidFill>
                  <a:schemeClr val="tx1"/>
                </a:solidFill>
                <a:latin typeface="+mn-lt"/>
                <a:ea typeface="+mn-ea"/>
                <a:cs typeface="+mn-cs"/>
              </a:rPr>
              <a:t>middleware </a:t>
            </a:r>
            <a:r>
              <a:rPr lang="en-US" sz="1200" b="0" i="0" u="none" strike="noStrike" kern="1200" baseline="0" dirty="0" err="1" smtClean="0">
                <a:solidFill>
                  <a:schemeClr val="tx1"/>
                </a:solidFill>
                <a:latin typeface="+mn-lt"/>
                <a:ea typeface="+mn-ea"/>
                <a:cs typeface="+mn-cs"/>
              </a:rPr>
              <a:t>prioritisation</a:t>
            </a:r>
            <a:r>
              <a:rPr lang="en-US" sz="1200" b="0" i="0" u="none" strike="noStrike" kern="1200" baseline="0" dirty="0" smtClean="0">
                <a:solidFill>
                  <a:schemeClr val="tx1"/>
                </a:solidFill>
                <a:latin typeface="+mn-lt"/>
                <a:ea typeface="+mn-ea"/>
                <a:cs typeface="+mn-cs"/>
              </a:rPr>
              <a:t> discussions with the Technology Providers that will take place at the TCB</a:t>
            </a:r>
          </a:p>
          <a:p>
            <a:r>
              <a:rPr lang="en-US" sz="1200" b="0" i="0" u="none" strike="noStrike" kern="1200" baseline="0" dirty="0" smtClean="0">
                <a:solidFill>
                  <a:schemeClr val="tx1"/>
                </a:solidFill>
                <a:latin typeface="+mn-lt"/>
                <a:ea typeface="+mn-ea"/>
                <a:cs typeface="+mn-cs"/>
              </a:rPr>
              <a:t>on 6th December 2010.</a:t>
            </a:r>
            <a:endParaRPr lang="en-US" dirty="0" smtClean="0"/>
          </a:p>
        </p:txBody>
      </p:sp>
      <p:sp>
        <p:nvSpPr>
          <p:cNvPr id="4" name="Slide Number Placeholder 3"/>
          <p:cNvSpPr>
            <a:spLocks noGrp="1"/>
          </p:cNvSpPr>
          <p:nvPr>
            <p:ph type="sldNum" sz="quarter" idx="10"/>
          </p:nvPr>
        </p:nvSpPr>
        <p:spPr/>
        <p:txBody>
          <a:bodyPr/>
          <a:lstStyle/>
          <a:p>
            <a:pPr>
              <a:defRPr/>
            </a:pPr>
            <a:fld id="{71F2E0D0-8680-4FB2-B332-AC5449C505C8}" type="slidenum">
              <a:rPr lang="en-US" smtClean="0"/>
              <a:pPr>
                <a:defRPr/>
              </a:pPr>
              <a:t>3</a:t>
            </a:fld>
            <a:endParaRPr lang="en-US"/>
          </a:p>
        </p:txBody>
      </p:sp>
    </p:spTree>
    <p:extLst>
      <p:ext uri="{BB962C8B-B14F-4D97-AF65-F5344CB8AC3E}">
        <p14:creationId xmlns:p14="http://schemas.microsoft.com/office/powerpoint/2010/main" val="392324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2/24/2011</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BFAFC648-1A4B-4DEE-B6F0-756AB9A32CB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16B8A92-B173-44F5-8590-7C947EF1CD9A}" type="datetimeFigureOut">
              <a:rPr lang="en-US"/>
              <a:pPr>
                <a:defRPr/>
              </a:pPr>
              <a:t>2/24/2011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C2399C-0512-49CC-AC5F-42FCDC38909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DE2499B-1CBA-4329-AD97-B8566698E6BA}" type="datetimeFigureOut">
              <a:rPr lang="en-US"/>
              <a:pPr>
                <a:defRPr/>
              </a:pPr>
              <a:t>2/24/2011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00DC93-222E-48A9-A5FC-C66F918B572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p:nvPicPr>
          <p:blipFill>
            <a:blip r:embed="rId5"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2159A3ED-6D46-4179-BFF5-7A22E8BE6FE6}" type="datetimeFigureOut">
              <a:rPr lang="en-US"/>
              <a:pPr>
                <a:defRPr/>
              </a:pPr>
              <a:t>2/24/2011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B1541544-4127-41CA-A588-D2FDBE603A19}"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o.egi.eu/26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wiki.cern.ch/twiki/bin/view/LCG/BestErrorMessag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1772816"/>
            <a:ext cx="7416824" cy="1542033"/>
          </a:xfrm>
        </p:spPr>
        <p:txBody>
          <a:bodyPr/>
          <a:lstStyle/>
          <a:p>
            <a:r>
              <a:rPr lang="en-GB" sz="3600" dirty="0" smtClean="0"/>
              <a:t>EGI User Communities Requirements </a:t>
            </a:r>
            <a:r>
              <a:rPr lang="en-GB" sz="3600" dirty="0" smtClean="0"/>
              <a:t>for Technology Providers</a:t>
            </a:r>
            <a:endParaRPr lang="en-GB" sz="3600" dirty="0"/>
          </a:p>
        </p:txBody>
      </p:sp>
      <p:sp>
        <p:nvSpPr>
          <p:cNvPr id="6" name="Subtitle 2"/>
          <p:cNvSpPr>
            <a:spLocks noGrp="1"/>
          </p:cNvSpPr>
          <p:nvPr>
            <p:ph type="subTitle" idx="1"/>
          </p:nvPr>
        </p:nvSpPr>
        <p:spPr>
          <a:xfrm>
            <a:off x="1908175" y="3789040"/>
            <a:ext cx="6624638" cy="1800200"/>
          </a:xfrm>
        </p:spPr>
        <p:txBody>
          <a:bodyPr/>
          <a:lstStyle/>
          <a:p>
            <a:r>
              <a:rPr lang="en-GB" sz="2000" dirty="0" smtClean="0">
                <a:latin typeface="Arial" charset="0"/>
                <a:cs typeface="Arial" charset="0"/>
              </a:rPr>
              <a:t>Steve </a:t>
            </a:r>
            <a:r>
              <a:rPr lang="en-GB" sz="2000" dirty="0" smtClean="0">
                <a:latin typeface="Arial" charset="0"/>
                <a:cs typeface="Arial" charset="0"/>
              </a:rPr>
              <a:t>Brewer, UCST</a:t>
            </a:r>
          </a:p>
          <a:p>
            <a:r>
              <a:rPr lang="en-GB" sz="2000" dirty="0" smtClean="0">
                <a:latin typeface="Arial" charset="0"/>
                <a:cs typeface="Arial" charset="0"/>
              </a:rPr>
              <a:t>EGI.eu UCST</a:t>
            </a:r>
          </a:p>
          <a:p>
            <a:r>
              <a:rPr lang="en-GB" sz="2000" dirty="0">
                <a:latin typeface="Arial" charset="0"/>
                <a:cs typeface="Arial" charset="0"/>
              </a:rPr>
              <a:t>@</a:t>
            </a:r>
            <a:endParaRPr lang="en-GB" sz="2000" dirty="0" smtClean="0">
              <a:latin typeface="Arial" charset="0"/>
              <a:cs typeface="Arial" charset="0"/>
            </a:endParaRPr>
          </a:p>
          <a:p>
            <a:r>
              <a:rPr lang="en-GB" sz="2000" dirty="0" smtClean="0">
                <a:latin typeface="Arial" charset="0"/>
                <a:cs typeface="Arial" charset="0"/>
              </a:rPr>
              <a:t>TCB 20110228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i="1" dirty="0"/>
              <a:t>Better feedback about jobs, automated resubmission of jobs that are stuck on </a:t>
            </a:r>
            <a:r>
              <a:rPr lang="en-US" sz="2400" i="1" dirty="0" smtClean="0"/>
              <a:t>sites</a:t>
            </a:r>
            <a:endParaRPr lang="en-GB" sz="24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91880" y="2492896"/>
            <a:ext cx="5343594" cy="3384277"/>
          </a:xfrm>
        </p:spPr>
      </p:pic>
      <p:sp>
        <p:nvSpPr>
          <p:cNvPr id="5" name="TextBox 4"/>
          <p:cNvSpPr txBox="1"/>
          <p:nvPr/>
        </p:nvSpPr>
        <p:spPr>
          <a:xfrm>
            <a:off x="539553" y="1486525"/>
            <a:ext cx="7920879" cy="646331"/>
          </a:xfrm>
          <a:prstGeom prst="rect">
            <a:avLst/>
          </a:prstGeom>
          <a:noFill/>
        </p:spPr>
        <p:txBody>
          <a:bodyPr wrap="square" rtlCol="0">
            <a:spAutoFit/>
          </a:bodyPr>
          <a:lstStyle/>
          <a:p>
            <a:r>
              <a:rPr lang="en-US" dirty="0" smtClean="0"/>
              <a:t>The </a:t>
            </a:r>
            <a:r>
              <a:rPr lang="en-US" dirty="0" err="1" smtClean="0"/>
              <a:t>WeNMR</a:t>
            </a:r>
            <a:r>
              <a:rPr lang="en-US" dirty="0" smtClean="0"/>
              <a:t> VRC will be able to provide some very specific scenarios of how monitoring tools should capture full data about all jobs (from anywhere.)</a:t>
            </a:r>
            <a:endParaRPr lang="en-GB" dirty="0"/>
          </a:p>
        </p:txBody>
      </p:sp>
      <p:sp>
        <p:nvSpPr>
          <p:cNvPr id="6" name="TextBox 5"/>
          <p:cNvSpPr txBox="1"/>
          <p:nvPr/>
        </p:nvSpPr>
        <p:spPr>
          <a:xfrm>
            <a:off x="539552" y="2492896"/>
            <a:ext cx="2376263" cy="3416320"/>
          </a:xfrm>
          <a:prstGeom prst="rect">
            <a:avLst/>
          </a:prstGeom>
          <a:noFill/>
        </p:spPr>
        <p:txBody>
          <a:bodyPr wrap="square" rtlCol="0">
            <a:spAutoFit/>
          </a:bodyPr>
          <a:lstStyle/>
          <a:p>
            <a:r>
              <a:rPr lang="en-US" dirty="0" smtClean="0"/>
              <a:t>Data should not be lost when jobs fail. More information is needed about where jobs were run etc. to aid with the diagnostics if they do fail. However, ideally they should automatically run again until the task is complete. </a:t>
            </a:r>
            <a:endParaRPr lang="en-GB" dirty="0"/>
          </a:p>
        </p:txBody>
      </p:sp>
    </p:spTree>
    <p:extLst>
      <p:ext uri="{BB962C8B-B14F-4D97-AF65-F5344CB8AC3E}">
        <p14:creationId xmlns:p14="http://schemas.microsoft.com/office/powerpoint/2010/main" val="277823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topics</a:t>
            </a:r>
            <a:endParaRPr lang="en-GB" dirty="0"/>
          </a:p>
        </p:txBody>
      </p:sp>
      <p:sp>
        <p:nvSpPr>
          <p:cNvPr id="3" name="Content Placeholder 2"/>
          <p:cNvSpPr>
            <a:spLocks noGrp="1"/>
          </p:cNvSpPr>
          <p:nvPr>
            <p:ph idx="1"/>
          </p:nvPr>
        </p:nvSpPr>
        <p:spPr>
          <a:xfrm>
            <a:off x="1115244" y="1412776"/>
            <a:ext cx="6769124" cy="4525963"/>
          </a:xfrm>
        </p:spPr>
        <p:txBody>
          <a:bodyPr/>
          <a:lstStyle/>
          <a:p>
            <a:pPr marL="0" indent="0">
              <a:buNone/>
            </a:pPr>
            <a:r>
              <a:rPr lang="en-US" dirty="0" smtClean="0"/>
              <a:t>At the most recent UCB meeting the </a:t>
            </a:r>
            <a:r>
              <a:rPr lang="en-US" dirty="0"/>
              <a:t>following </a:t>
            </a:r>
            <a:r>
              <a:rPr lang="en-US" dirty="0" smtClean="0"/>
              <a:t>two topics were added:</a:t>
            </a:r>
          </a:p>
          <a:p>
            <a:r>
              <a:rPr lang="en-US" dirty="0" smtClean="0"/>
              <a:t>Data management</a:t>
            </a:r>
          </a:p>
          <a:p>
            <a:r>
              <a:rPr lang="en-US" dirty="0" smtClean="0"/>
              <a:t>Login simplification</a:t>
            </a:r>
          </a:p>
          <a:p>
            <a:endParaRPr lang="en-US" dirty="0"/>
          </a:p>
          <a:p>
            <a:pPr marL="0" indent="0">
              <a:buNone/>
            </a:pPr>
            <a:r>
              <a:rPr lang="en-US" i="1" dirty="0" smtClean="0"/>
              <a:t>We don’t have specific data yet but these do relate to existing known themes…keep checking the wiki/RT</a:t>
            </a:r>
            <a:endParaRPr lang="en-GB" i="1" dirty="0"/>
          </a:p>
        </p:txBody>
      </p:sp>
    </p:spTree>
    <p:extLst>
      <p:ext uri="{BB962C8B-B14F-4D97-AF65-F5344CB8AC3E}">
        <p14:creationId xmlns:p14="http://schemas.microsoft.com/office/powerpoint/2010/main" val="386409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next?</a:t>
            </a:r>
            <a:endParaRPr lang="en-GB" dirty="0"/>
          </a:p>
        </p:txBody>
      </p:sp>
      <p:sp>
        <p:nvSpPr>
          <p:cNvPr id="3" name="Content Placeholder 2"/>
          <p:cNvSpPr>
            <a:spLocks noGrp="1"/>
          </p:cNvSpPr>
          <p:nvPr>
            <p:ph idx="1"/>
          </p:nvPr>
        </p:nvSpPr>
        <p:spPr/>
        <p:txBody>
          <a:bodyPr/>
          <a:lstStyle/>
          <a:p>
            <a:pPr>
              <a:spcBef>
                <a:spcPts val="600"/>
              </a:spcBef>
              <a:spcAft>
                <a:spcPts val="600"/>
              </a:spcAft>
            </a:pPr>
            <a:r>
              <a:rPr lang="en-US" sz="2400" dirty="0" smtClean="0"/>
              <a:t>UCST can create more </a:t>
            </a:r>
            <a:r>
              <a:rPr lang="en-US" sz="2400" dirty="0" smtClean="0"/>
              <a:t>dashboards if </a:t>
            </a:r>
            <a:r>
              <a:rPr lang="en-US" sz="2400" smtClean="0"/>
              <a:t>TCB require?</a:t>
            </a:r>
            <a:endParaRPr lang="en-US" sz="2400" dirty="0" smtClean="0"/>
          </a:p>
          <a:p>
            <a:pPr>
              <a:spcBef>
                <a:spcPts val="600"/>
              </a:spcBef>
              <a:spcAft>
                <a:spcPts val="600"/>
              </a:spcAft>
            </a:pPr>
            <a:r>
              <a:rPr lang="en-US" sz="2400" dirty="0" smtClean="0"/>
              <a:t>UCST </a:t>
            </a:r>
            <a:r>
              <a:rPr lang="en-US" sz="2400" dirty="0" smtClean="0"/>
              <a:t>can create more wiki/web pages with queries embedded (RSS feeds</a:t>
            </a:r>
            <a:r>
              <a:rPr lang="en-US" sz="2400" dirty="0" smtClean="0"/>
              <a:t>) if TCB require?</a:t>
            </a:r>
            <a:endParaRPr lang="en-US" sz="2400" dirty="0" smtClean="0"/>
          </a:p>
          <a:p>
            <a:pPr>
              <a:spcBef>
                <a:spcPts val="600"/>
              </a:spcBef>
              <a:spcAft>
                <a:spcPts val="600"/>
              </a:spcAft>
            </a:pPr>
            <a:r>
              <a:rPr lang="en-US" sz="2400" dirty="0" smtClean="0"/>
              <a:t>UCST will create container tickets for Priority topics to group tickets and associate investigation results</a:t>
            </a:r>
          </a:p>
          <a:p>
            <a:pPr>
              <a:spcBef>
                <a:spcPts val="600"/>
              </a:spcBef>
              <a:spcAft>
                <a:spcPts val="600"/>
              </a:spcAft>
            </a:pPr>
            <a:r>
              <a:rPr lang="en-US" sz="2400" dirty="0" smtClean="0"/>
              <a:t>UCST will continue to investigate and identify:</a:t>
            </a:r>
          </a:p>
          <a:p>
            <a:pPr lvl="1">
              <a:spcBef>
                <a:spcPts val="600"/>
              </a:spcBef>
              <a:spcAft>
                <a:spcPts val="600"/>
              </a:spcAft>
            </a:pPr>
            <a:r>
              <a:rPr lang="en-US" sz="2000" dirty="0" smtClean="0"/>
              <a:t>Existing solutions to priority topics;</a:t>
            </a:r>
          </a:p>
          <a:p>
            <a:pPr lvl="1">
              <a:spcBef>
                <a:spcPts val="600"/>
              </a:spcBef>
              <a:spcAft>
                <a:spcPts val="600"/>
              </a:spcAft>
            </a:pPr>
            <a:r>
              <a:rPr lang="en-US" sz="2000" dirty="0" smtClean="0"/>
              <a:t>Best practice around priority </a:t>
            </a:r>
            <a:r>
              <a:rPr lang="en-US" sz="2000" dirty="0"/>
              <a:t>t</a:t>
            </a:r>
            <a:r>
              <a:rPr lang="en-US" sz="2000" dirty="0" smtClean="0"/>
              <a:t>opics (</a:t>
            </a:r>
            <a:r>
              <a:rPr lang="en-US" sz="2000" dirty="0" err="1" smtClean="0"/>
              <a:t>eg</a:t>
            </a:r>
            <a:r>
              <a:rPr lang="en-US" sz="2000" dirty="0" smtClean="0"/>
              <a:t>. WMS);</a:t>
            </a:r>
          </a:p>
          <a:p>
            <a:pPr lvl="1">
              <a:spcBef>
                <a:spcPts val="600"/>
              </a:spcBef>
              <a:spcAft>
                <a:spcPts val="600"/>
              </a:spcAft>
            </a:pPr>
            <a:r>
              <a:rPr lang="en-US" sz="2000" dirty="0" smtClean="0"/>
              <a:t>Key developers who want to exploit the technology</a:t>
            </a:r>
            <a:r>
              <a:rPr lang="en-US" sz="2400" dirty="0" smtClean="0"/>
              <a:t>.</a:t>
            </a:r>
            <a:endParaRPr lang="en-GB" sz="2400" dirty="0"/>
          </a:p>
        </p:txBody>
      </p:sp>
    </p:spTree>
    <p:extLst>
      <p:ext uri="{BB962C8B-B14F-4D97-AF65-F5344CB8AC3E}">
        <p14:creationId xmlns:p14="http://schemas.microsoft.com/office/powerpoint/2010/main" val="70837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115244" y="2492896"/>
            <a:ext cx="6769124" cy="2448272"/>
          </a:xfrm>
        </p:spPr>
        <p:txBody>
          <a:bodyPr/>
          <a:lstStyle/>
          <a:p>
            <a:r>
              <a:rPr lang="en-US" dirty="0" smtClean="0"/>
              <a:t>Where to find information</a:t>
            </a:r>
            <a:endParaRPr lang="en-US" dirty="0" smtClean="0"/>
          </a:p>
          <a:p>
            <a:r>
              <a:rPr lang="en-US" dirty="0" smtClean="0"/>
              <a:t>Where to find queues</a:t>
            </a:r>
            <a:endParaRPr lang="en-US" dirty="0" smtClean="0"/>
          </a:p>
          <a:p>
            <a:r>
              <a:rPr lang="en-US" dirty="0" smtClean="0"/>
              <a:t>Update on </a:t>
            </a:r>
            <a:r>
              <a:rPr lang="en-US" dirty="0" err="1" smtClean="0"/>
              <a:t>prioritised</a:t>
            </a:r>
            <a:r>
              <a:rPr lang="en-US" dirty="0" smtClean="0"/>
              <a:t> themes</a:t>
            </a:r>
          </a:p>
          <a:p>
            <a:r>
              <a:rPr lang="en-US" dirty="0" smtClean="0"/>
              <a:t>What </a:t>
            </a:r>
            <a:r>
              <a:rPr lang="en-US" dirty="0" smtClean="0"/>
              <a:t>happens next</a:t>
            </a:r>
            <a:r>
              <a:rPr lang="en-US" dirty="0" smtClean="0"/>
              <a:t>?</a:t>
            </a:r>
            <a:endParaRPr lang="en-US" dirty="0" smtClean="0"/>
          </a:p>
        </p:txBody>
      </p:sp>
      <p:sp>
        <p:nvSpPr>
          <p:cNvPr id="4" name="Rounded Rectangle 3"/>
          <p:cNvSpPr/>
          <p:nvPr/>
        </p:nvSpPr>
        <p:spPr>
          <a:xfrm>
            <a:off x="899592" y="2348880"/>
            <a:ext cx="7272808" cy="2592288"/>
          </a:xfrm>
          <a:prstGeom prst="roundRect">
            <a:avLst/>
          </a:prstGeom>
          <a:noFill/>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5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Prioritised</a:t>
            </a:r>
            <a:r>
              <a:rPr lang="en-US" sz="4000" dirty="0" smtClean="0"/>
              <a:t> MW requirements</a:t>
            </a:r>
            <a:endParaRPr lang="en-US" sz="4000" dirty="0"/>
          </a:p>
        </p:txBody>
      </p:sp>
      <p:sp>
        <p:nvSpPr>
          <p:cNvPr id="5" name="TextBox 4"/>
          <p:cNvSpPr txBox="1"/>
          <p:nvPr/>
        </p:nvSpPr>
        <p:spPr>
          <a:xfrm>
            <a:off x="107504" y="1192103"/>
            <a:ext cx="8969122" cy="2092881"/>
          </a:xfrm>
          <a:prstGeom prst="rect">
            <a:avLst/>
          </a:prstGeom>
          <a:noFill/>
        </p:spPr>
        <p:txBody>
          <a:bodyPr wrap="none" rtlCol="0">
            <a:spAutoFit/>
          </a:bodyPr>
          <a:lstStyle/>
          <a:p>
            <a:r>
              <a:rPr lang="en-US" sz="2000" b="1" dirty="0"/>
              <a:t>High priority requirements identified by </a:t>
            </a:r>
            <a:r>
              <a:rPr lang="en-US" sz="2000" b="1" dirty="0" smtClean="0"/>
              <a:t>1st </a:t>
            </a:r>
            <a:r>
              <a:rPr lang="en-US" sz="2000" b="1" dirty="0"/>
              <a:t>UCB </a:t>
            </a:r>
            <a:r>
              <a:rPr lang="en-US" sz="2000" b="1" dirty="0" smtClean="0"/>
              <a:t>meeting:</a:t>
            </a:r>
          </a:p>
          <a:p>
            <a:endParaRPr lang="en-US" sz="2000" b="1" dirty="0" smtClean="0"/>
          </a:p>
          <a:p>
            <a:pPr marL="342900" indent="-342900">
              <a:buFont typeface="+mj-lt"/>
              <a:buAutoNum type="arabicPeriod"/>
            </a:pPr>
            <a:r>
              <a:rPr lang="en-US" i="1" dirty="0" smtClean="0"/>
              <a:t>Increased </a:t>
            </a:r>
            <a:r>
              <a:rPr lang="en-US" i="1" dirty="0"/>
              <a:t>stability and scalability for </a:t>
            </a:r>
            <a:r>
              <a:rPr lang="en-US" i="1" dirty="0" err="1"/>
              <a:t>gLite</a:t>
            </a:r>
            <a:r>
              <a:rPr lang="en-US" i="1" dirty="0"/>
              <a:t> </a:t>
            </a:r>
            <a:r>
              <a:rPr lang="en-US" i="1" dirty="0" smtClean="0"/>
              <a:t>WMS</a:t>
            </a:r>
            <a:endParaRPr lang="en-US" dirty="0" smtClean="0"/>
          </a:p>
          <a:p>
            <a:pPr marL="342900" indent="-342900">
              <a:buFont typeface="+mj-lt"/>
              <a:buAutoNum type="arabicPeriod"/>
            </a:pPr>
            <a:r>
              <a:rPr lang="en-US" i="1" dirty="0" smtClean="0"/>
              <a:t>Better </a:t>
            </a:r>
            <a:r>
              <a:rPr lang="en-US" i="1" dirty="0"/>
              <a:t>(more verbose and informative) error </a:t>
            </a:r>
            <a:r>
              <a:rPr lang="en-US" i="1" dirty="0" smtClean="0"/>
              <a:t>messages</a:t>
            </a:r>
            <a:endParaRPr lang="en-US" dirty="0" smtClean="0"/>
          </a:p>
          <a:p>
            <a:pPr marL="342900" indent="-342900">
              <a:buFont typeface="+mj-lt"/>
              <a:buAutoNum type="arabicPeriod"/>
            </a:pPr>
            <a:r>
              <a:rPr lang="en-US" i="1" dirty="0" smtClean="0"/>
              <a:t>Fixing </a:t>
            </a:r>
            <a:r>
              <a:rPr lang="en-US" i="1" dirty="0"/>
              <a:t>the known bugs before adding new </a:t>
            </a:r>
            <a:r>
              <a:rPr lang="en-US" i="1" dirty="0" smtClean="0"/>
              <a:t>features</a:t>
            </a:r>
            <a:endParaRPr lang="en-US" dirty="0" smtClean="0"/>
          </a:p>
          <a:p>
            <a:pPr marL="342900" indent="-342900">
              <a:buFont typeface="+mj-lt"/>
              <a:buAutoNum type="arabicPeriod"/>
            </a:pPr>
            <a:r>
              <a:rPr lang="en-US" i="1" dirty="0" smtClean="0"/>
              <a:t>Coherency </a:t>
            </a:r>
            <a:r>
              <a:rPr lang="en-US" i="1" dirty="0"/>
              <a:t>of command line commands, parameters and </a:t>
            </a:r>
            <a:r>
              <a:rPr lang="en-US" i="1" dirty="0" smtClean="0"/>
              <a:t>APIs</a:t>
            </a:r>
            <a:endParaRPr lang="en-US" dirty="0" smtClean="0"/>
          </a:p>
          <a:p>
            <a:pPr marL="342900" indent="-342900">
              <a:buFont typeface="+mj-lt"/>
              <a:buAutoNum type="arabicPeriod"/>
            </a:pPr>
            <a:r>
              <a:rPr lang="en-US" i="1" dirty="0" smtClean="0"/>
              <a:t>Better </a:t>
            </a:r>
            <a:r>
              <a:rPr lang="en-US" i="1" dirty="0"/>
              <a:t>feedback about jobs, automated resubmission of jobs that are stuck on </a:t>
            </a:r>
            <a:r>
              <a:rPr lang="en-US" i="1" dirty="0" smtClean="0"/>
              <a:t>sites</a:t>
            </a:r>
            <a:endParaRPr lang="en-US" dirty="0" smtClean="0"/>
          </a:p>
        </p:txBody>
      </p:sp>
      <p:grpSp>
        <p:nvGrpSpPr>
          <p:cNvPr id="3" name="Group 2"/>
          <p:cNvGrpSpPr/>
          <p:nvPr/>
        </p:nvGrpSpPr>
        <p:grpSpPr>
          <a:xfrm>
            <a:off x="755576" y="3573016"/>
            <a:ext cx="4750866" cy="2448272"/>
            <a:chOff x="2051720" y="3789040"/>
            <a:chExt cx="4750866" cy="2448272"/>
          </a:xfrm>
        </p:grpSpPr>
        <p:sp>
          <p:nvSpPr>
            <p:cNvPr id="18" name="Rounded Rectangle 17"/>
            <p:cNvSpPr/>
            <p:nvPr/>
          </p:nvSpPr>
          <p:spPr>
            <a:xfrm>
              <a:off x="6083449" y="3789040"/>
              <a:ext cx="719137" cy="1007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t>EMI</a:t>
              </a:r>
              <a:endParaRPr lang="en-GB" b="1" dirty="0"/>
            </a:p>
          </p:txBody>
        </p:sp>
        <p:sp>
          <p:nvSpPr>
            <p:cNvPr id="19" name="Right Arrow 18"/>
            <p:cNvSpPr/>
            <p:nvPr/>
          </p:nvSpPr>
          <p:spPr>
            <a:xfrm>
              <a:off x="5508104" y="4005188"/>
              <a:ext cx="647700" cy="576263"/>
            </a:xfrm>
            <a:prstGeom prst="rightArrow">
              <a:avLst>
                <a:gd name="adj1" fmla="val 72054"/>
                <a:gd name="adj2" fmla="val 60688"/>
              </a:avLst>
            </a:prstGeom>
            <a:solidFill>
              <a:srgbClr val="FF0000"/>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9" name="Rounded Rectangle 8"/>
            <p:cNvSpPr/>
            <p:nvPr/>
          </p:nvSpPr>
          <p:spPr>
            <a:xfrm>
              <a:off x="4860975" y="3789164"/>
              <a:ext cx="719137" cy="1007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t>TCB</a:t>
              </a:r>
            </a:p>
          </p:txBody>
        </p:sp>
        <p:sp>
          <p:nvSpPr>
            <p:cNvPr id="10" name="Right Arrow 9"/>
            <p:cNvSpPr/>
            <p:nvPr/>
          </p:nvSpPr>
          <p:spPr>
            <a:xfrm>
              <a:off x="4285630" y="4005312"/>
              <a:ext cx="647700" cy="576263"/>
            </a:xfrm>
            <a:prstGeom prst="rightArrow">
              <a:avLst>
                <a:gd name="adj1" fmla="val 72054"/>
                <a:gd name="adj2" fmla="val 60688"/>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11" name="Oval 10"/>
            <p:cNvSpPr/>
            <p:nvPr/>
          </p:nvSpPr>
          <p:spPr>
            <a:xfrm>
              <a:off x="3491880" y="3860850"/>
              <a:ext cx="865188" cy="865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UCB</a:t>
              </a:r>
            </a:p>
          </p:txBody>
        </p:sp>
        <p:sp>
          <p:nvSpPr>
            <p:cNvPr id="13" name="Right Arrow 12"/>
            <p:cNvSpPr/>
            <p:nvPr/>
          </p:nvSpPr>
          <p:spPr>
            <a:xfrm>
              <a:off x="2988196" y="4005064"/>
              <a:ext cx="647700" cy="576263"/>
            </a:xfrm>
            <a:prstGeom prst="rightArrow">
              <a:avLst>
                <a:gd name="adj1" fmla="val 72054"/>
                <a:gd name="adj2" fmla="val 60688"/>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
          <p:nvSpPr>
            <p:cNvPr id="12" name="Rounded Rectangle 11"/>
            <p:cNvSpPr/>
            <p:nvPr/>
          </p:nvSpPr>
          <p:spPr>
            <a:xfrm>
              <a:off x="2051720" y="3789164"/>
              <a:ext cx="1074762" cy="10079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smtClean="0"/>
                <a:t>MS305</a:t>
              </a:r>
              <a:endParaRPr lang="en-GB" b="1" dirty="0"/>
            </a:p>
          </p:txBody>
        </p:sp>
        <p:grpSp>
          <p:nvGrpSpPr>
            <p:cNvPr id="23" name="Group 22"/>
            <p:cNvGrpSpPr/>
            <p:nvPr/>
          </p:nvGrpSpPr>
          <p:grpSpPr>
            <a:xfrm>
              <a:off x="2960493" y="5443090"/>
              <a:ext cx="3389734" cy="794222"/>
              <a:chOff x="6776672" y="5044162"/>
              <a:chExt cx="3389734" cy="794222"/>
            </a:xfrm>
          </p:grpSpPr>
          <p:sp>
            <p:nvSpPr>
              <p:cNvPr id="20" name="Content Placeholder 5"/>
              <p:cNvSpPr txBox="1">
                <a:spLocks/>
              </p:cNvSpPr>
              <p:nvPr/>
            </p:nvSpPr>
            <p:spPr bwMode="auto">
              <a:xfrm>
                <a:off x="6776672" y="5154308"/>
                <a:ext cx="3389734" cy="6840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buNone/>
                </a:pPr>
                <a:r>
                  <a:rPr lang="en-GB" sz="2400" b="1" dirty="0" smtClean="0">
                    <a:hlinkClick r:id="rId3"/>
                  </a:rPr>
                  <a:t>http://go.egi.eu/267</a:t>
                </a:r>
                <a:endParaRPr lang="en-US" sz="2400" b="1" dirty="0"/>
              </a:p>
            </p:txBody>
          </p:sp>
          <p:sp>
            <p:nvSpPr>
              <p:cNvPr id="21" name="Rounded Rectangle 20"/>
              <p:cNvSpPr/>
              <p:nvPr/>
            </p:nvSpPr>
            <p:spPr>
              <a:xfrm>
                <a:off x="6915330" y="5044162"/>
                <a:ext cx="3245718" cy="694589"/>
              </a:xfrm>
              <a:prstGeom prst="roundRect">
                <a:avLst/>
              </a:prstGeom>
              <a:noFill/>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Down Arrow 24"/>
            <p:cNvSpPr/>
            <p:nvPr/>
          </p:nvSpPr>
          <p:spPr>
            <a:xfrm flipH="1" flipV="1">
              <a:off x="4423614" y="4653136"/>
              <a:ext cx="288032" cy="6805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5868144" y="4581128"/>
            <a:ext cx="2848441" cy="923330"/>
          </a:xfrm>
          <a:prstGeom prst="rect">
            <a:avLst/>
          </a:prstGeom>
          <a:noFill/>
        </p:spPr>
        <p:txBody>
          <a:bodyPr wrap="square" rtlCol="0">
            <a:spAutoFit/>
          </a:bodyPr>
          <a:lstStyle/>
          <a:p>
            <a:r>
              <a:rPr lang="en-US" b="1" dirty="0" smtClean="0"/>
              <a:t>From 2</a:t>
            </a:r>
            <a:r>
              <a:rPr lang="en-US" b="1" baseline="30000" dirty="0" smtClean="0"/>
              <a:t>nd</a:t>
            </a:r>
            <a:r>
              <a:rPr lang="en-US" b="1" dirty="0" smtClean="0"/>
              <a:t> UCB meeting:</a:t>
            </a:r>
          </a:p>
          <a:p>
            <a:pPr marL="285750" indent="-285750">
              <a:buFont typeface="Arial" pitchFamily="34" charset="0"/>
              <a:buChar char="•"/>
            </a:pPr>
            <a:r>
              <a:rPr lang="en-US" dirty="0" smtClean="0"/>
              <a:t>Data management</a:t>
            </a:r>
          </a:p>
          <a:p>
            <a:pPr marL="285750" indent="-285750">
              <a:buFont typeface="Arial" pitchFamily="34" charset="0"/>
              <a:buChar char="•"/>
            </a:pPr>
            <a:r>
              <a:rPr lang="en-US" dirty="0" smtClean="0"/>
              <a:t>Easier login</a:t>
            </a:r>
            <a:endParaRPr lang="en-GB" dirty="0"/>
          </a:p>
        </p:txBody>
      </p:sp>
    </p:spTree>
    <p:extLst>
      <p:ext uri="{BB962C8B-B14F-4D97-AF65-F5344CB8AC3E}">
        <p14:creationId xmlns:p14="http://schemas.microsoft.com/office/powerpoint/2010/main" val="3147983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UCB 5 key topics (I)</a:t>
            </a:r>
            <a:endParaRPr lang="en-US" dirty="0"/>
          </a:p>
        </p:txBody>
      </p:sp>
      <p:sp>
        <p:nvSpPr>
          <p:cNvPr id="3" name="Content Placeholder 2"/>
          <p:cNvSpPr>
            <a:spLocks noGrp="1"/>
          </p:cNvSpPr>
          <p:nvPr>
            <p:ph idx="1"/>
          </p:nvPr>
        </p:nvSpPr>
        <p:spPr>
          <a:xfrm>
            <a:off x="611188" y="1052736"/>
            <a:ext cx="8075612" cy="4525963"/>
          </a:xfrm>
        </p:spPr>
        <p:txBody>
          <a:bodyPr/>
          <a:lstStyle/>
          <a:p>
            <a:pPr lvl="1"/>
            <a:r>
              <a:rPr lang="en-US" sz="2000" dirty="0"/>
              <a:t>Increased stability and scalability for </a:t>
            </a:r>
            <a:r>
              <a:rPr lang="en-US" sz="2000" dirty="0" err="1"/>
              <a:t>gLite</a:t>
            </a:r>
            <a:r>
              <a:rPr lang="en-US" sz="2000" dirty="0"/>
              <a:t> </a:t>
            </a:r>
            <a:r>
              <a:rPr lang="en-US" sz="2000" dirty="0" smtClean="0"/>
              <a:t>WMS</a:t>
            </a:r>
          </a:p>
          <a:p>
            <a:pPr lvl="2"/>
            <a:r>
              <a:rPr lang="en-US" sz="2000" dirty="0" smtClean="0">
                <a:solidFill>
                  <a:srgbClr val="FF0000"/>
                </a:solidFill>
              </a:rPr>
              <a:t># Requirements: 7</a:t>
            </a:r>
          </a:p>
          <a:p>
            <a:pPr lvl="3"/>
            <a:r>
              <a:rPr lang="en-US" sz="1600" b="1" i="1" dirty="0"/>
              <a:t>High-Energy </a:t>
            </a:r>
            <a:r>
              <a:rPr lang="en-US" sz="1600" b="1" i="1" dirty="0" smtClean="0"/>
              <a:t>Physics (VOs: </a:t>
            </a:r>
            <a:r>
              <a:rPr lang="en-US" sz="1600" b="1" i="1" dirty="0" err="1" smtClean="0"/>
              <a:t>calice</a:t>
            </a:r>
            <a:r>
              <a:rPr lang="en-US" sz="1600" b="1" i="1" dirty="0" smtClean="0"/>
              <a:t>, </a:t>
            </a:r>
            <a:r>
              <a:rPr lang="en-US" sz="1600" b="1" i="1" dirty="0" err="1" smtClean="0"/>
              <a:t>cdf</a:t>
            </a:r>
            <a:r>
              <a:rPr lang="en-US" sz="1600" b="1" i="1" dirty="0" smtClean="0"/>
              <a:t>, hone, </a:t>
            </a:r>
            <a:r>
              <a:rPr lang="en-US" sz="1600" b="1" i="1" dirty="0" err="1" smtClean="0"/>
              <a:t>ilc</a:t>
            </a:r>
            <a:r>
              <a:rPr lang="en-US" sz="1600" b="1" i="1" dirty="0" smtClean="0"/>
              <a:t>)</a:t>
            </a:r>
          </a:p>
          <a:p>
            <a:pPr lvl="3"/>
            <a:r>
              <a:rPr lang="en-US" sz="1600" b="1" i="1" dirty="0"/>
              <a:t>Astronomy, Astrophysics and </a:t>
            </a:r>
            <a:r>
              <a:rPr lang="en-US" sz="1600" b="1" i="1" dirty="0" err="1"/>
              <a:t>Astro</a:t>
            </a:r>
            <a:r>
              <a:rPr lang="en-US" sz="1600" b="1" i="1" dirty="0"/>
              <a:t>-Particle </a:t>
            </a:r>
            <a:r>
              <a:rPr lang="en-US" sz="1600" b="1" i="1" dirty="0" smtClean="0"/>
              <a:t>Physics (VO: </a:t>
            </a:r>
            <a:r>
              <a:rPr lang="en-US" sz="1600" b="1" i="1" dirty="0" err="1" smtClean="0"/>
              <a:t>lofar</a:t>
            </a:r>
            <a:r>
              <a:rPr lang="en-US" sz="1600" b="1" i="1" dirty="0" smtClean="0"/>
              <a:t>)</a:t>
            </a:r>
          </a:p>
          <a:p>
            <a:pPr lvl="3"/>
            <a:r>
              <a:rPr lang="en-US" sz="1600" b="1" i="1" dirty="0" smtClean="0"/>
              <a:t>Life Sciences (VO: </a:t>
            </a:r>
            <a:r>
              <a:rPr lang="en-US" sz="1600" b="1" i="1" dirty="0" err="1" smtClean="0"/>
              <a:t>lsgrid</a:t>
            </a:r>
            <a:r>
              <a:rPr lang="en-US" sz="1600" b="1" i="1" dirty="0" smtClean="0"/>
              <a:t>)</a:t>
            </a:r>
          </a:p>
          <a:p>
            <a:pPr lvl="3"/>
            <a:r>
              <a:rPr lang="en-US" sz="1600" b="1" i="1" dirty="0" smtClean="0"/>
              <a:t>Fusion (VO: fusion)</a:t>
            </a:r>
            <a:endParaRPr lang="en-US" sz="1600" b="1" i="1" dirty="0"/>
          </a:p>
          <a:p>
            <a:pPr lvl="1"/>
            <a:r>
              <a:rPr lang="en-US" sz="2000" dirty="0"/>
              <a:t>Better (more verbose and informative) error </a:t>
            </a:r>
            <a:r>
              <a:rPr lang="en-US" sz="2000" dirty="0" smtClean="0"/>
              <a:t>messages</a:t>
            </a:r>
          </a:p>
          <a:p>
            <a:pPr lvl="2"/>
            <a:r>
              <a:rPr lang="en-US" sz="2000" dirty="0" smtClean="0">
                <a:solidFill>
                  <a:srgbClr val="FF0000"/>
                </a:solidFill>
              </a:rPr>
              <a:t># Requirements: 6 </a:t>
            </a:r>
          </a:p>
          <a:p>
            <a:pPr lvl="3"/>
            <a:r>
              <a:rPr lang="en-US" sz="1600" b="1" i="1" dirty="0"/>
              <a:t>High-Energy </a:t>
            </a:r>
            <a:r>
              <a:rPr lang="en-US" sz="1600" b="1" i="1" dirty="0" smtClean="0"/>
              <a:t>Physics (VOs: </a:t>
            </a:r>
            <a:r>
              <a:rPr lang="en-US" sz="1600" b="1" i="1" dirty="0" err="1" smtClean="0"/>
              <a:t>ilc</a:t>
            </a:r>
            <a:r>
              <a:rPr lang="en-US" sz="1600" b="1" i="1" dirty="0"/>
              <a:t>)</a:t>
            </a:r>
            <a:endParaRPr lang="en-US" sz="1600" b="1" i="1" dirty="0" smtClean="0"/>
          </a:p>
          <a:p>
            <a:pPr lvl="3"/>
            <a:r>
              <a:rPr lang="en-US" sz="1600" b="1" i="1" dirty="0"/>
              <a:t>Astronomy, Astrophysics and </a:t>
            </a:r>
            <a:r>
              <a:rPr lang="en-US" sz="1600" b="1" i="1" dirty="0" err="1"/>
              <a:t>Astro</a:t>
            </a:r>
            <a:r>
              <a:rPr lang="en-US" sz="1600" b="1" i="1" dirty="0"/>
              <a:t>-Particle </a:t>
            </a:r>
            <a:r>
              <a:rPr lang="en-US" sz="1600" b="1" i="1" dirty="0" smtClean="0"/>
              <a:t>Physic (VO: </a:t>
            </a:r>
            <a:r>
              <a:rPr lang="en-US" sz="1600" b="1" i="1" dirty="0" err="1" smtClean="0"/>
              <a:t>lofar</a:t>
            </a:r>
            <a:r>
              <a:rPr lang="en-US" sz="1600" b="1" i="1" dirty="0" smtClean="0"/>
              <a:t>)</a:t>
            </a:r>
          </a:p>
          <a:p>
            <a:pPr lvl="3"/>
            <a:r>
              <a:rPr lang="en-US" sz="1600" b="1" i="1" dirty="0"/>
              <a:t>Life Sciences (VO: </a:t>
            </a:r>
            <a:r>
              <a:rPr lang="en-US" sz="1600" b="1" i="1" dirty="0" err="1" smtClean="0"/>
              <a:t>lsgrid</a:t>
            </a:r>
            <a:r>
              <a:rPr lang="en-US" sz="1600" b="1" i="1" dirty="0"/>
              <a:t>, </a:t>
            </a:r>
            <a:r>
              <a:rPr lang="en-US" sz="1600" b="1" i="1" dirty="0" err="1" smtClean="0"/>
              <a:t>vlemed</a:t>
            </a:r>
            <a:r>
              <a:rPr lang="en-US" sz="1600" b="1" i="1" dirty="0" smtClean="0"/>
              <a:t>)</a:t>
            </a:r>
          </a:p>
          <a:p>
            <a:pPr lvl="3"/>
            <a:r>
              <a:rPr lang="en-US" sz="1600" b="1" i="1" dirty="0">
                <a:solidFill>
                  <a:srgbClr val="00B050"/>
                </a:solidFill>
              </a:rPr>
              <a:t>Life Sciences Grid Community</a:t>
            </a:r>
            <a:endParaRPr lang="en-US" sz="1600" b="1" i="1" dirty="0" smtClean="0">
              <a:solidFill>
                <a:srgbClr val="00B050"/>
              </a:solidFill>
            </a:endParaRPr>
          </a:p>
          <a:p>
            <a:pPr lvl="3"/>
            <a:r>
              <a:rPr lang="en-US" sz="1600" b="1" i="1" dirty="0" smtClean="0"/>
              <a:t>NGI_IL</a:t>
            </a:r>
            <a:endParaRPr lang="en-US" sz="1600" b="1" i="1" dirty="0">
              <a:solidFill>
                <a:srgbClr val="FF0000"/>
              </a:solidFill>
            </a:endParaRPr>
          </a:p>
          <a:p>
            <a:pPr lvl="1"/>
            <a:r>
              <a:rPr lang="en-US" sz="2000" dirty="0" smtClean="0"/>
              <a:t>Fixing </a:t>
            </a:r>
            <a:r>
              <a:rPr lang="en-US" sz="2000" dirty="0"/>
              <a:t>the known bugs before adding new features</a:t>
            </a:r>
          </a:p>
          <a:p>
            <a:pPr lvl="2"/>
            <a:r>
              <a:rPr lang="en-US" sz="2000" dirty="0" smtClean="0">
                <a:solidFill>
                  <a:srgbClr val="FF0000"/>
                </a:solidFill>
              </a:rPr>
              <a:t># Requirements</a:t>
            </a:r>
            <a:r>
              <a:rPr lang="en-US" sz="2000" dirty="0">
                <a:solidFill>
                  <a:srgbClr val="FF0000"/>
                </a:solidFill>
              </a:rPr>
              <a:t>: 1</a:t>
            </a:r>
          </a:p>
          <a:p>
            <a:pPr lvl="3"/>
            <a:r>
              <a:rPr lang="en-US" sz="1600" b="1" i="1" dirty="0"/>
              <a:t>Other (VO: desktopgrid.vo.edges-grid.eu)</a:t>
            </a:r>
          </a:p>
          <a:p>
            <a:pPr lvl="3"/>
            <a:endParaRPr lang="en-US" sz="1600" b="1" i="1" dirty="0" smtClean="0"/>
          </a:p>
        </p:txBody>
      </p:sp>
    </p:spTree>
    <p:extLst>
      <p:ext uri="{BB962C8B-B14F-4D97-AF65-F5344CB8AC3E}">
        <p14:creationId xmlns:p14="http://schemas.microsoft.com/office/powerpoint/2010/main" val="1818439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UCB 5 </a:t>
            </a:r>
            <a:r>
              <a:rPr lang="en-US" dirty="0"/>
              <a:t>key </a:t>
            </a:r>
            <a:r>
              <a:rPr lang="en-US" dirty="0" smtClean="0"/>
              <a:t>topics (II)</a:t>
            </a:r>
            <a:endParaRPr lang="en-US" dirty="0"/>
          </a:p>
        </p:txBody>
      </p:sp>
      <p:sp>
        <p:nvSpPr>
          <p:cNvPr id="3" name="Content Placeholder 2"/>
          <p:cNvSpPr>
            <a:spLocks noGrp="1"/>
          </p:cNvSpPr>
          <p:nvPr>
            <p:ph idx="1"/>
          </p:nvPr>
        </p:nvSpPr>
        <p:spPr>
          <a:xfrm>
            <a:off x="611188" y="1567333"/>
            <a:ext cx="8075612" cy="4525963"/>
          </a:xfrm>
        </p:spPr>
        <p:txBody>
          <a:bodyPr/>
          <a:lstStyle/>
          <a:p>
            <a:pPr lvl="1"/>
            <a:r>
              <a:rPr lang="en-US" sz="2000" dirty="0" smtClean="0"/>
              <a:t>Coherency </a:t>
            </a:r>
            <a:r>
              <a:rPr lang="en-US" sz="2000" dirty="0"/>
              <a:t>of command line commands, parameters and APIs</a:t>
            </a:r>
          </a:p>
          <a:p>
            <a:pPr lvl="2"/>
            <a:r>
              <a:rPr lang="en-US" sz="2000" dirty="0" smtClean="0">
                <a:solidFill>
                  <a:srgbClr val="FF0000"/>
                </a:solidFill>
              </a:rPr>
              <a:t># Requirements</a:t>
            </a:r>
            <a:r>
              <a:rPr lang="en-US" sz="2000" dirty="0">
                <a:solidFill>
                  <a:srgbClr val="FF0000"/>
                </a:solidFill>
              </a:rPr>
              <a:t>: </a:t>
            </a:r>
            <a:r>
              <a:rPr lang="en-US" sz="2000" dirty="0" smtClean="0">
                <a:solidFill>
                  <a:srgbClr val="FF0000"/>
                </a:solidFill>
              </a:rPr>
              <a:t>4</a:t>
            </a:r>
          </a:p>
          <a:p>
            <a:pPr lvl="3"/>
            <a:r>
              <a:rPr lang="en-US" sz="1600" b="1" i="1" dirty="0"/>
              <a:t>High-Energy </a:t>
            </a:r>
            <a:r>
              <a:rPr lang="en-US" sz="1600" b="1" i="1" dirty="0" smtClean="0"/>
              <a:t>Physics (VO: </a:t>
            </a:r>
            <a:r>
              <a:rPr lang="en-US" sz="1600" b="1" i="1" dirty="0" err="1" smtClean="0"/>
              <a:t>pheno</a:t>
            </a:r>
            <a:r>
              <a:rPr lang="en-US" sz="1600" b="1" i="1" dirty="0" smtClean="0"/>
              <a:t>)</a:t>
            </a:r>
          </a:p>
          <a:p>
            <a:pPr lvl="3"/>
            <a:r>
              <a:rPr lang="en-US" sz="1600" b="1" i="1" dirty="0"/>
              <a:t>Life </a:t>
            </a:r>
            <a:r>
              <a:rPr lang="en-US" sz="1600" b="1" i="1" dirty="0" smtClean="0"/>
              <a:t>Sciences (VO: </a:t>
            </a:r>
            <a:r>
              <a:rPr lang="en-US" sz="1600" b="1" i="1" dirty="0" err="1" smtClean="0"/>
              <a:t>vlemed</a:t>
            </a:r>
            <a:r>
              <a:rPr lang="en-US" sz="1600" b="1" i="1" dirty="0"/>
              <a:t>, </a:t>
            </a:r>
            <a:r>
              <a:rPr lang="en-US" sz="1600" b="1" i="1" dirty="0" smtClean="0">
                <a:solidFill>
                  <a:srgbClr val="00B050"/>
                </a:solidFill>
              </a:rPr>
              <a:t>enmr.eu</a:t>
            </a:r>
            <a:r>
              <a:rPr lang="en-US" sz="1600" b="1" i="1" dirty="0" smtClean="0"/>
              <a:t>)</a:t>
            </a:r>
          </a:p>
          <a:p>
            <a:pPr lvl="3"/>
            <a:r>
              <a:rPr lang="en-US" sz="1600" b="1" i="1" dirty="0">
                <a:solidFill>
                  <a:srgbClr val="00B050"/>
                </a:solidFill>
              </a:rPr>
              <a:t>Life Sciences Grid </a:t>
            </a:r>
            <a:r>
              <a:rPr lang="en-US" sz="1600" b="1" i="1" dirty="0" smtClean="0">
                <a:solidFill>
                  <a:srgbClr val="00B050"/>
                </a:solidFill>
              </a:rPr>
              <a:t>Community</a:t>
            </a:r>
            <a:endParaRPr lang="en-US" sz="1600" b="1" i="1" dirty="0">
              <a:solidFill>
                <a:srgbClr val="00B050"/>
              </a:solidFill>
            </a:endParaRPr>
          </a:p>
          <a:p>
            <a:pPr lvl="1"/>
            <a:r>
              <a:rPr lang="en-US" sz="2000" dirty="0"/>
              <a:t>Better feedback about jobs, automated resubmission of jobs that are stuck on sites</a:t>
            </a:r>
          </a:p>
          <a:p>
            <a:pPr lvl="2"/>
            <a:r>
              <a:rPr lang="en-US" sz="2000" dirty="0" smtClean="0">
                <a:solidFill>
                  <a:srgbClr val="FF0000"/>
                </a:solidFill>
              </a:rPr>
              <a:t># Requirements</a:t>
            </a:r>
            <a:r>
              <a:rPr lang="en-US" sz="2000" dirty="0">
                <a:solidFill>
                  <a:srgbClr val="FF0000"/>
                </a:solidFill>
              </a:rPr>
              <a:t>: </a:t>
            </a:r>
            <a:r>
              <a:rPr lang="en-US" sz="2000" dirty="0" smtClean="0">
                <a:solidFill>
                  <a:srgbClr val="FF0000"/>
                </a:solidFill>
              </a:rPr>
              <a:t>5</a:t>
            </a:r>
          </a:p>
          <a:p>
            <a:pPr lvl="3"/>
            <a:r>
              <a:rPr lang="en-US" sz="1600" b="1" i="1" dirty="0"/>
              <a:t>Astronomy, Astrophysics and </a:t>
            </a:r>
            <a:r>
              <a:rPr lang="en-US" sz="1600" b="1" i="1" dirty="0" err="1"/>
              <a:t>Astro</a:t>
            </a:r>
            <a:r>
              <a:rPr lang="en-US" sz="1600" b="1" i="1" dirty="0"/>
              <a:t>-Particle Physics (VO: </a:t>
            </a:r>
            <a:r>
              <a:rPr lang="en-US" sz="1600" b="1" i="1" dirty="0" err="1"/>
              <a:t>lofar</a:t>
            </a:r>
            <a:r>
              <a:rPr lang="en-US" sz="1600" b="1" i="1" dirty="0"/>
              <a:t>)</a:t>
            </a:r>
          </a:p>
          <a:p>
            <a:pPr lvl="3"/>
            <a:r>
              <a:rPr lang="en-US" sz="1600" b="1" i="1" dirty="0" smtClean="0"/>
              <a:t>High-Energy </a:t>
            </a:r>
            <a:r>
              <a:rPr lang="en-US" sz="1600" b="1" i="1" dirty="0"/>
              <a:t>Physics (VO: </a:t>
            </a:r>
            <a:r>
              <a:rPr lang="en-US" sz="1600" b="1" i="1" dirty="0" err="1"/>
              <a:t>cdf</a:t>
            </a:r>
            <a:r>
              <a:rPr lang="en-US" sz="1600" b="1" i="1" dirty="0" smtClean="0"/>
              <a:t>)</a:t>
            </a:r>
          </a:p>
          <a:p>
            <a:pPr lvl="3"/>
            <a:r>
              <a:rPr lang="en-US" sz="1600" b="1" i="1" dirty="0"/>
              <a:t>Life Sciences (VO: enmr.eu</a:t>
            </a:r>
            <a:r>
              <a:rPr lang="en-US" sz="1600" b="1" i="1" dirty="0" smtClean="0"/>
              <a:t>)</a:t>
            </a:r>
            <a:endParaRPr lang="en-US" sz="1600" b="1" i="1" dirty="0" smtClean="0">
              <a:solidFill>
                <a:srgbClr val="FF0000"/>
              </a:solidFill>
            </a:endParaRPr>
          </a:p>
          <a:p>
            <a:pPr lvl="3"/>
            <a:r>
              <a:rPr lang="en-US" sz="1600" b="1" i="1" dirty="0" smtClean="0"/>
              <a:t>Fusion (VO: fusion)</a:t>
            </a:r>
          </a:p>
          <a:p>
            <a:pPr lvl="3"/>
            <a:r>
              <a:rPr lang="en-US" sz="1600" b="1" i="1" dirty="0" err="1">
                <a:solidFill>
                  <a:srgbClr val="00B050"/>
                </a:solidFill>
              </a:rPr>
              <a:t>HealthGrid</a:t>
            </a:r>
            <a:r>
              <a:rPr lang="en-US" sz="1600" b="1" i="1" dirty="0">
                <a:solidFill>
                  <a:srgbClr val="00B050"/>
                </a:solidFill>
              </a:rPr>
              <a:t> </a:t>
            </a:r>
            <a:r>
              <a:rPr lang="en-US" sz="1600" b="1" i="1" dirty="0" smtClean="0">
                <a:solidFill>
                  <a:srgbClr val="00B050"/>
                </a:solidFill>
              </a:rPr>
              <a:t>project		</a:t>
            </a:r>
            <a:endParaRPr lang="en-US" sz="1600" i="1" dirty="0">
              <a:solidFill>
                <a:srgbClr val="FF0000"/>
              </a:solidFill>
            </a:endParaRPr>
          </a:p>
          <a:p>
            <a:pPr marL="914400" lvl="2" indent="0">
              <a:buNone/>
            </a:pPr>
            <a:endParaRPr lang="en-US" sz="2000" dirty="0"/>
          </a:p>
          <a:p>
            <a:endParaRPr lang="en-US" sz="2000" dirty="0"/>
          </a:p>
          <a:p>
            <a:endParaRPr lang="en-US" dirty="0"/>
          </a:p>
        </p:txBody>
      </p:sp>
    </p:spTree>
    <p:extLst>
      <p:ext uri="{BB962C8B-B14F-4D97-AF65-F5344CB8AC3E}">
        <p14:creationId xmlns:p14="http://schemas.microsoft.com/office/powerpoint/2010/main" val="3127270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i="1" dirty="0"/>
              <a:t>Increased stability and scalability for </a:t>
            </a:r>
            <a:r>
              <a:rPr lang="en-US" sz="2400" i="1" dirty="0" err="1"/>
              <a:t>gLite</a:t>
            </a:r>
            <a:r>
              <a:rPr lang="en-US" sz="2400" i="1" dirty="0"/>
              <a:t> </a:t>
            </a:r>
            <a:r>
              <a:rPr lang="en-US" sz="2400" i="1" dirty="0" smtClean="0"/>
              <a:t>WMS</a:t>
            </a:r>
            <a:endParaRPr lang="en-GB" dirty="0"/>
          </a:p>
        </p:txBody>
      </p:sp>
      <p:sp>
        <p:nvSpPr>
          <p:cNvPr id="3" name="Content Placeholder 2"/>
          <p:cNvSpPr>
            <a:spLocks noGrp="1"/>
          </p:cNvSpPr>
          <p:nvPr>
            <p:ph idx="1"/>
          </p:nvPr>
        </p:nvSpPr>
        <p:spPr>
          <a:xfrm>
            <a:off x="611188" y="1484785"/>
            <a:ext cx="8075612" cy="3672407"/>
          </a:xfrm>
        </p:spPr>
        <p:txBody>
          <a:bodyPr/>
          <a:lstStyle/>
          <a:p>
            <a:r>
              <a:rPr lang="en-US" dirty="0" smtClean="0"/>
              <a:t>We have investigated this issue and contacted those who originally raised the issue.</a:t>
            </a:r>
          </a:p>
          <a:p>
            <a:r>
              <a:rPr lang="en-US" dirty="0" smtClean="0"/>
              <a:t>To date, we have had limited significant feedback</a:t>
            </a:r>
          </a:p>
          <a:p>
            <a:r>
              <a:rPr lang="en-US" dirty="0" smtClean="0"/>
              <a:t>We will now target specific developers </a:t>
            </a:r>
          </a:p>
          <a:p>
            <a:pPr marL="0" indent="0">
              <a:buNone/>
            </a:pPr>
            <a:r>
              <a:rPr lang="en-US" dirty="0" smtClean="0"/>
              <a:t> </a:t>
            </a:r>
            <a:endParaRPr lang="en-GB" dirty="0"/>
          </a:p>
        </p:txBody>
      </p:sp>
    </p:spTree>
    <p:extLst>
      <p:ext uri="{BB962C8B-B14F-4D97-AF65-F5344CB8AC3E}">
        <p14:creationId xmlns:p14="http://schemas.microsoft.com/office/powerpoint/2010/main" val="278347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t>Better (more verbose and informative) error </a:t>
            </a:r>
            <a:r>
              <a:rPr lang="en-US" sz="3200" i="1" dirty="0" smtClean="0"/>
              <a:t>messages</a:t>
            </a:r>
            <a:endParaRPr lang="en-GB" dirty="0"/>
          </a:p>
        </p:txBody>
      </p:sp>
      <p:sp>
        <p:nvSpPr>
          <p:cNvPr id="7" name="Rectangle 3"/>
          <p:cNvSpPr>
            <a:spLocks noChangeArrowheads="1"/>
          </p:cNvSpPr>
          <p:nvPr/>
        </p:nvSpPr>
        <p:spPr bwMode="auto">
          <a:xfrm rot="10800000" flipV="1">
            <a:off x="467544" y="936348"/>
            <a:ext cx="8136903" cy="544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15870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630000"/>
                </a:solidFill>
                <a:effectLst/>
                <a:latin typeface="Arial" pitchFamily="34" charset="0"/>
                <a:cs typeface="Arial" pitchFamily="34" charset="0"/>
              </a:rPr>
              <a:t>Error messages: Best of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30000"/>
                </a:solidFill>
                <a:effectLst/>
                <a:latin typeface="Arial" pitchFamily="34" charset="0"/>
                <a:cs typeface="Arial" pitchFamily="34" charset="0"/>
              </a:rPr>
              <a:t>1.) '</a:t>
            </a:r>
            <a:r>
              <a:rPr kumimoji="0" lang="en-US" sz="1600" b="1" i="0" u="none" strike="noStrike" cap="none" normalizeH="0" baseline="0" dirty="0" err="1" smtClean="0">
                <a:ln>
                  <a:noFill/>
                </a:ln>
                <a:solidFill>
                  <a:srgbClr val="630000"/>
                </a:solidFill>
                <a:effectLst/>
                <a:latin typeface="Arial" pitchFamily="34" charset="0"/>
                <a:cs typeface="Arial" pitchFamily="34" charset="0"/>
              </a:rPr>
              <a:t>Unhandable</a:t>
            </a:r>
            <a:r>
              <a:rPr kumimoji="0" lang="en-US" sz="1600" b="1" i="0" u="none" strike="noStrike" cap="none" normalizeH="0" baseline="0" dirty="0" smtClean="0">
                <a:ln>
                  <a:noFill/>
                </a:ln>
                <a:solidFill>
                  <a:srgbClr val="630000"/>
                </a:solidFill>
                <a:effectLst/>
                <a:latin typeface="Arial" pitchFamily="34" charset="0"/>
                <a:cs typeface="Arial" pitchFamily="34" charset="0"/>
              </a:rPr>
              <a:t> situation' - glite-wms_R_1_5_45 (</a:t>
            </a:r>
            <a:r>
              <a:rPr kumimoji="0" lang="en-US" sz="1600" b="1" i="0" u="none" strike="noStrike" cap="none" normalizeH="0" baseline="0" dirty="0" err="1" smtClean="0">
                <a:ln>
                  <a:noFill/>
                </a:ln>
                <a:solidFill>
                  <a:srgbClr val="630000"/>
                </a:solidFill>
                <a:effectLst/>
                <a:latin typeface="Arial" pitchFamily="34" charset="0"/>
                <a:cs typeface="Arial" pitchFamily="34" charset="0"/>
              </a:rPr>
              <a:t>logmonitor</a:t>
            </a:r>
            <a:r>
              <a:rPr kumimoji="0" lang="en-US" sz="1600" b="1" i="0" u="none" strike="noStrike" cap="none" normalizeH="0" baseline="0" dirty="0" smtClean="0">
                <a:ln>
                  <a:noFill/>
                </a:ln>
                <a:solidFill>
                  <a:srgbClr val="630000"/>
                </a:solidFill>
                <a:effectLst/>
                <a:latin typeface="Arial"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63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12 Apr, 10:20:44 -F- </a:t>
            </a:r>
            <a:r>
              <a:rPr kumimoji="0" lang="en-US" sz="1600" b="0" i="0" u="none" strike="noStrike" cap="none" normalizeH="0" baseline="0" dirty="0" err="1" smtClean="0">
                <a:ln>
                  <a:noFill/>
                </a:ln>
                <a:solidFill>
                  <a:srgbClr val="7A4707"/>
                </a:solidFill>
                <a:effectLst/>
                <a:latin typeface="Arial Unicode MS" pitchFamily="34" charset="-128"/>
                <a:cs typeface="Arial" pitchFamily="34" charset="0"/>
              </a:rPr>
              <a:t>EventPostTerminated</a:t>
            </a: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a:t>
            </a:r>
            <a:r>
              <a:rPr kumimoji="0" lang="en-US" sz="1600" b="0" i="0" u="none" strike="noStrike" cap="none" normalizeH="0" baseline="0" dirty="0" err="1" smtClean="0">
                <a:ln>
                  <a:noFill/>
                </a:ln>
                <a:solidFill>
                  <a:srgbClr val="7A4707"/>
                </a:solidFill>
                <a:effectLst/>
                <a:latin typeface="Arial Unicode MS" pitchFamily="34" charset="-128"/>
                <a:cs typeface="Arial" pitchFamily="34" charset="0"/>
              </a:rPr>
              <a:t>process_event</a:t>
            </a: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 </a:t>
            </a:r>
            <a:r>
              <a:rPr kumimoji="0" lang="en-US" sz="1600" b="0" i="0" u="none" strike="noStrike" cap="none" normalizeH="0" baseline="0" dirty="0" err="1" smtClean="0">
                <a:ln>
                  <a:noFill/>
                </a:ln>
                <a:solidFill>
                  <a:srgbClr val="7A4707"/>
                </a:solidFill>
                <a:effectLst/>
                <a:latin typeface="Arial Unicode MS" pitchFamily="34" charset="-128"/>
                <a:cs typeface="Arial" pitchFamily="34" charset="0"/>
              </a:rPr>
              <a:t>Unhandable</a:t>
            </a: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 situation, aborting the daemon.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30000"/>
                </a:solidFill>
                <a:effectLst/>
                <a:latin typeface="Arial" pitchFamily="34" charset="0"/>
                <a:cs typeface="Arial" pitchFamily="34" charset="0"/>
              </a:rPr>
              <a:t>2.) 'Cannot failed' - </a:t>
            </a:r>
            <a:r>
              <a:rPr kumimoji="0" lang="en-US" sz="1600" b="1" i="0" u="none" strike="noStrike" cap="none" normalizeH="0" baseline="0" dirty="0" err="1" smtClean="0">
                <a:ln>
                  <a:noFill/>
                </a:ln>
                <a:solidFill>
                  <a:srgbClr val="630000"/>
                </a:solidFill>
                <a:effectLst/>
                <a:latin typeface="Arial" pitchFamily="34" charset="0"/>
                <a:cs typeface="Arial" pitchFamily="34" charset="0"/>
              </a:rPr>
              <a:t>glite-wms</a:t>
            </a:r>
            <a:r>
              <a:rPr kumimoji="0" lang="en-US" sz="1600" b="1" i="0" u="none" strike="noStrike" cap="none" normalizeH="0" baseline="0" dirty="0" smtClean="0">
                <a:ln>
                  <a:noFill/>
                </a:ln>
                <a:solidFill>
                  <a:srgbClr val="630000"/>
                </a:solidFill>
                <a:effectLst/>
                <a:latin typeface="Arial" pitchFamily="34" charset="0"/>
                <a:cs typeface="Arial" pitchFamily="34" charset="0"/>
              </a:rPr>
              <a:t> 3.0.2 - RC2 (/</a:t>
            </a:r>
            <a:r>
              <a:rPr kumimoji="0" lang="en-US" sz="1600" b="1" i="0" u="none" strike="noStrike" cap="none" normalizeH="0" baseline="0" dirty="0" err="1" smtClean="0">
                <a:ln>
                  <a:noFill/>
                </a:ln>
                <a:solidFill>
                  <a:srgbClr val="630000"/>
                </a:solidFill>
                <a:effectLst/>
                <a:latin typeface="Arial" pitchFamily="34" charset="0"/>
                <a:cs typeface="Arial" pitchFamily="34" charset="0"/>
              </a:rPr>
              <a:t>var</a:t>
            </a:r>
            <a:r>
              <a:rPr kumimoji="0" lang="en-US" sz="1600" b="1" i="0" u="none" strike="noStrike" cap="none" normalizeH="0" baseline="0" dirty="0" smtClean="0">
                <a:ln>
                  <a:noFill/>
                </a:ln>
                <a:solidFill>
                  <a:srgbClr val="630000"/>
                </a:solidFill>
                <a:effectLst/>
                <a:latin typeface="Arial" pitchFamily="34" charset="0"/>
                <a:cs typeface="Arial" pitchFamily="34" charset="0"/>
              </a:rPr>
              <a:t>/log/messages)</a:t>
            </a:r>
            <a:endParaRPr kumimoji="0" lang="en-US" sz="2400" b="1" i="0" u="none" strike="noStrike" cap="none" normalizeH="0" baseline="0" dirty="0" smtClean="0">
              <a:ln>
                <a:noFill/>
              </a:ln>
              <a:solidFill>
                <a:srgbClr val="63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7A4707"/>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Jun 25 04:51:18 lxb2032 </a:t>
            </a:r>
            <a:r>
              <a:rPr kumimoji="0" lang="en-US" sz="1600" b="0" i="0" u="none" strike="noStrike" cap="none" normalizeH="0" baseline="0" dirty="0" err="1" smtClean="0">
                <a:ln>
                  <a:noFill/>
                </a:ln>
                <a:solidFill>
                  <a:srgbClr val="7A4707"/>
                </a:solidFill>
                <a:effectLst/>
                <a:latin typeface="Arial Unicode MS" pitchFamily="34" charset="-128"/>
                <a:cs typeface="Arial" pitchFamily="34" charset="0"/>
              </a:rPr>
              <a:t>glite</a:t>
            </a: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a:t>
            </a:r>
            <a:r>
              <a:rPr kumimoji="0" lang="en-US" sz="1600" b="0" i="0" u="none" strike="noStrike" cap="none" normalizeH="0" baseline="0" dirty="0" err="1" smtClean="0">
                <a:ln>
                  <a:noFill/>
                </a:ln>
                <a:solidFill>
                  <a:srgbClr val="7A4707"/>
                </a:solidFill>
                <a:effectLst/>
                <a:latin typeface="Arial Unicode MS" pitchFamily="34" charset="-128"/>
                <a:cs typeface="Arial" pitchFamily="34" charset="0"/>
              </a:rPr>
              <a:t>wms</a:t>
            </a: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-ns: Cannot failed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30000"/>
                </a:solidFill>
                <a:effectLst/>
                <a:latin typeface="Arial" pitchFamily="34" charset="0"/>
                <a:cs typeface="Arial" pitchFamily="34" charset="0"/>
              </a:rPr>
              <a:t>3.) 'Failure: ping successful' - </a:t>
            </a:r>
            <a:r>
              <a:rPr kumimoji="0" lang="en-US" sz="1600" b="1" i="0" u="none" strike="noStrike" cap="none" normalizeH="0" baseline="0" dirty="0" err="1" smtClean="0">
                <a:ln>
                  <a:noFill/>
                </a:ln>
                <a:solidFill>
                  <a:srgbClr val="630000"/>
                </a:solidFill>
                <a:effectLst/>
                <a:latin typeface="Arial" pitchFamily="34" charset="0"/>
                <a:cs typeface="Arial" pitchFamily="34" charset="0"/>
              </a:rPr>
              <a:t>globus</a:t>
            </a:r>
            <a:r>
              <a:rPr kumimoji="0" lang="en-US" sz="1600" b="1" i="0" u="none" strike="noStrike" cap="none" normalizeH="0" baseline="0" dirty="0" smtClean="0">
                <a:ln>
                  <a:noFill/>
                </a:ln>
                <a:solidFill>
                  <a:srgbClr val="630000"/>
                </a:solidFill>
                <a:effectLst/>
                <a:latin typeface="Arial" pitchFamily="34" charset="0"/>
                <a:cs typeface="Arial" pitchFamily="34" charset="0"/>
              </a:rPr>
              <a:t>-gatekeeper (/</a:t>
            </a:r>
            <a:r>
              <a:rPr kumimoji="0" lang="en-US" sz="1600" b="1" i="0" u="none" strike="noStrike" cap="none" normalizeH="0" baseline="0" dirty="0" err="1" smtClean="0">
                <a:ln>
                  <a:noFill/>
                </a:ln>
                <a:solidFill>
                  <a:srgbClr val="630000"/>
                </a:solidFill>
                <a:effectLst/>
                <a:latin typeface="Arial" pitchFamily="34" charset="0"/>
                <a:cs typeface="Arial" pitchFamily="34" charset="0"/>
              </a:rPr>
              <a:t>var</a:t>
            </a:r>
            <a:r>
              <a:rPr kumimoji="0" lang="en-US" sz="1600" b="1" i="0" u="none" strike="noStrike" cap="none" normalizeH="0" baseline="0" dirty="0" smtClean="0">
                <a:ln>
                  <a:noFill/>
                </a:ln>
                <a:solidFill>
                  <a:srgbClr val="630000"/>
                </a:solidFill>
                <a:effectLst/>
                <a:latin typeface="Arial" pitchFamily="34" charset="0"/>
                <a:cs typeface="Arial" pitchFamily="34" charset="0"/>
              </a:rPr>
              <a:t>/log/messages)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63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Failure: ping successful Notice: 5: Authorized as local user: dteam022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30000"/>
                </a:solidFill>
                <a:effectLst/>
                <a:latin typeface="Arial" pitchFamily="34" charset="0"/>
                <a:cs typeface="Arial" pitchFamily="34" charset="0"/>
              </a:rPr>
              <a:t>4.) 'CGSI-</a:t>
            </a:r>
            <a:r>
              <a:rPr kumimoji="0" lang="en-US" sz="1600" b="1" i="0" u="none" strike="noStrike" cap="none" normalizeH="0" baseline="0" dirty="0" err="1" smtClean="0">
                <a:ln>
                  <a:noFill/>
                </a:ln>
                <a:solidFill>
                  <a:srgbClr val="630000"/>
                </a:solidFill>
                <a:effectLst/>
                <a:latin typeface="Arial" pitchFamily="34" charset="0"/>
                <a:cs typeface="Arial" pitchFamily="34" charset="0"/>
              </a:rPr>
              <a:t>gSOAP</a:t>
            </a:r>
            <a:r>
              <a:rPr kumimoji="0" lang="en-US" sz="1600" b="1" i="0" u="none" strike="noStrike" cap="none" normalizeH="0" baseline="0" dirty="0" smtClean="0">
                <a:ln>
                  <a:noFill/>
                </a:ln>
                <a:solidFill>
                  <a:srgbClr val="630000"/>
                </a:solidFill>
                <a:effectLst/>
                <a:latin typeface="Arial" pitchFamily="34" charset="0"/>
                <a:cs typeface="Arial" pitchFamily="34" charset="0"/>
              </a:rPr>
              <a:t>: Error reading token data: Success‘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7A4707"/>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Error reading token data: Success </a:t>
            </a:r>
            <a:endParaRPr kumimoji="0" lang="en-US"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63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630000"/>
                </a:solidFill>
                <a:effectLst/>
                <a:latin typeface="Arial" pitchFamily="34" charset="0"/>
                <a:cs typeface="Arial" pitchFamily="34" charset="0"/>
              </a:rPr>
              <a:t>5.) ETICS build: Execution Summary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63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7A4707"/>
                </a:solidFill>
                <a:effectLst/>
                <a:latin typeface="Arial Unicode MS" pitchFamily="34" charset="-128"/>
                <a:cs typeface="Arial" pitchFamily="34" charset="0"/>
              </a:rPr>
              <a:t>Execution Summary Result: Failed Success rate: 100% (1/1)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4567511" y="5168225"/>
            <a:ext cx="4180953" cy="276999"/>
          </a:xfrm>
          <a:prstGeom prst="rect">
            <a:avLst/>
          </a:prstGeom>
          <a:noFill/>
        </p:spPr>
        <p:txBody>
          <a:bodyPr wrap="none" rtlCol="0">
            <a:spAutoFit/>
          </a:bodyPr>
          <a:lstStyle/>
          <a:p>
            <a:r>
              <a:rPr lang="en-GB" sz="1200" dirty="0">
                <a:hlinkClick r:id="rId2"/>
              </a:rPr>
              <a:t>https://twiki.cern.ch/twiki/bin/view/LCG/BestErrorMessages</a:t>
            </a:r>
            <a:endParaRPr lang="en-GB" sz="1200" dirty="0"/>
          </a:p>
        </p:txBody>
      </p:sp>
    </p:spTree>
    <p:extLst>
      <p:ext uri="{BB962C8B-B14F-4D97-AF65-F5344CB8AC3E}">
        <p14:creationId xmlns:p14="http://schemas.microsoft.com/office/powerpoint/2010/main" val="124071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i="1" dirty="0"/>
              <a:t>Fixing the known bugs before adding new </a:t>
            </a:r>
            <a:r>
              <a:rPr lang="en-US" sz="3200" i="1" dirty="0" smtClean="0"/>
              <a:t>features</a:t>
            </a:r>
            <a:endParaRPr lang="en-GB" dirty="0"/>
          </a:p>
        </p:txBody>
      </p:sp>
      <p:sp>
        <p:nvSpPr>
          <p:cNvPr id="3" name="Content Placeholder 2"/>
          <p:cNvSpPr>
            <a:spLocks noGrp="1"/>
          </p:cNvSpPr>
          <p:nvPr>
            <p:ph idx="1"/>
          </p:nvPr>
        </p:nvSpPr>
        <p:spPr>
          <a:xfrm>
            <a:off x="395536" y="1412776"/>
            <a:ext cx="7488832" cy="720080"/>
          </a:xfrm>
        </p:spPr>
        <p:txBody>
          <a:bodyPr/>
          <a:lstStyle/>
          <a:p>
            <a:pPr marL="0" indent="0">
              <a:buNone/>
            </a:pPr>
            <a:r>
              <a:rPr lang="en-US" dirty="0" smtClean="0"/>
              <a:t>There is still support for this requirement </a:t>
            </a:r>
            <a:endParaRPr lang="en-GB" dirty="0"/>
          </a:p>
        </p:txBody>
      </p:sp>
      <p:pic>
        <p:nvPicPr>
          <p:cNvPr id="1026" name="Picture 2" descr="http://www.picturesof.net/_images_300/Vintage_Cartoon_Woman_Pulling_Her_Hair_Out_Royalty_Free_Clipart_Picture_091211-150272-8470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348880"/>
            <a:ext cx="3526921"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72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075" y="475581"/>
            <a:ext cx="6840538" cy="649163"/>
          </a:xfrm>
        </p:spPr>
        <p:txBody>
          <a:bodyPr/>
          <a:lstStyle/>
          <a:p>
            <a:r>
              <a:rPr lang="en-US" sz="2800" i="1" dirty="0"/>
              <a:t>Coherency of command line commands, parameters and APIs</a:t>
            </a:r>
            <a:r>
              <a:rPr lang="en-US" sz="2800" dirty="0"/>
              <a:t/>
            </a:r>
            <a:br>
              <a:rPr lang="en-US" sz="2800" dirty="0"/>
            </a:br>
            <a:endParaRPr lang="en-GB" dirty="0"/>
          </a:p>
        </p:txBody>
      </p:sp>
      <p:sp>
        <p:nvSpPr>
          <p:cNvPr id="3" name="Content Placeholder 2"/>
          <p:cNvSpPr>
            <a:spLocks noGrp="1"/>
          </p:cNvSpPr>
          <p:nvPr>
            <p:ph idx="1"/>
          </p:nvPr>
        </p:nvSpPr>
        <p:spPr>
          <a:xfrm>
            <a:off x="457200" y="1268760"/>
            <a:ext cx="8291264" cy="5040560"/>
          </a:xfrm>
        </p:spPr>
        <p:txBody>
          <a:bodyPr/>
          <a:lstStyle/>
          <a:p>
            <a:pPr>
              <a:spcBef>
                <a:spcPts val="600"/>
              </a:spcBef>
              <a:spcAft>
                <a:spcPts val="600"/>
              </a:spcAft>
            </a:pPr>
            <a:r>
              <a:rPr lang="en-US" sz="2800" dirty="0" smtClean="0"/>
              <a:t>Further investigations have been conducted to no avail</a:t>
            </a:r>
          </a:p>
          <a:p>
            <a:pPr>
              <a:spcBef>
                <a:spcPts val="600"/>
              </a:spcBef>
              <a:spcAft>
                <a:spcPts val="600"/>
              </a:spcAft>
            </a:pPr>
            <a:r>
              <a:rPr lang="en-US" sz="2800" dirty="0" smtClean="0"/>
              <a:t>We will continue to pursue this and target the developers of applications and portals</a:t>
            </a:r>
          </a:p>
          <a:p>
            <a:pPr>
              <a:spcBef>
                <a:spcPts val="600"/>
              </a:spcBef>
              <a:spcAft>
                <a:spcPts val="600"/>
              </a:spcAft>
            </a:pPr>
            <a:r>
              <a:rPr lang="en-US" sz="2800" dirty="0" smtClean="0"/>
              <a:t>Better documentation may be the answer</a:t>
            </a:r>
          </a:p>
          <a:p>
            <a:pPr>
              <a:spcBef>
                <a:spcPts val="600"/>
              </a:spcBef>
              <a:spcAft>
                <a:spcPts val="600"/>
              </a:spcAft>
            </a:pPr>
            <a:r>
              <a:rPr lang="en-US" sz="2800" dirty="0" smtClean="0"/>
              <a:t>Technology providers should ensure that all of their documentation is up to date and in place – </a:t>
            </a:r>
            <a:r>
              <a:rPr lang="en-US" sz="2800" i="1" dirty="0" smtClean="0"/>
              <a:t>do let us know.</a:t>
            </a:r>
          </a:p>
          <a:p>
            <a:pPr>
              <a:spcBef>
                <a:spcPts val="600"/>
              </a:spcBef>
              <a:spcAft>
                <a:spcPts val="600"/>
              </a:spcAft>
            </a:pPr>
            <a:r>
              <a:rPr lang="en-US" sz="2800" dirty="0" smtClean="0"/>
              <a:t>Portals, gateways and other applications may improve the user experience</a:t>
            </a:r>
            <a:endParaRPr lang="en-GB" sz="2800" dirty="0"/>
          </a:p>
        </p:txBody>
      </p:sp>
    </p:spTree>
    <p:extLst>
      <p:ext uri="{BB962C8B-B14F-4D97-AF65-F5344CB8AC3E}">
        <p14:creationId xmlns:p14="http://schemas.microsoft.com/office/powerpoint/2010/main" val="3911363165"/>
      </p:ext>
    </p:extLst>
  </p:cSld>
  <p:clrMapOvr>
    <a:masterClrMapping/>
  </p:clrMapOvr>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994</TotalTime>
  <Words>848</Words>
  <Application>Microsoft Office PowerPoint</Application>
  <PresentationFormat>On-screen Show (4:3)</PresentationFormat>
  <Paragraphs>116</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EGI-InSPIRE-Slide-Template_v4</vt:lpstr>
      <vt:lpstr>EGI User Communities Requirements for Technology Providers</vt:lpstr>
      <vt:lpstr>Outline</vt:lpstr>
      <vt:lpstr>Prioritised MW requirements</vt:lpstr>
      <vt:lpstr>UCB 5 key topics (I)</vt:lpstr>
      <vt:lpstr>UCB 5 key topics (II)</vt:lpstr>
      <vt:lpstr>Increased stability and scalability for gLite WMS</vt:lpstr>
      <vt:lpstr>Better (more verbose and informative) error messages</vt:lpstr>
      <vt:lpstr>Fixing the known bugs before adding new features</vt:lpstr>
      <vt:lpstr>Coherency of command line commands, parameters and APIs </vt:lpstr>
      <vt:lpstr>Better feedback about jobs, automated resubmission of jobs that are stuck on sites</vt:lpstr>
      <vt:lpstr>New topics</vt:lpstr>
      <vt:lpstr>What happens next?</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gergely.sipos</dc:creator>
  <cp:lastModifiedBy>Steve Brewer</cp:lastModifiedBy>
  <cp:revision>400</cp:revision>
  <cp:lastPrinted>2011-02-24T15:50:12Z</cp:lastPrinted>
  <dcterms:created xsi:type="dcterms:W3CDTF">2010-09-13T06:58:20Z</dcterms:created>
  <dcterms:modified xsi:type="dcterms:W3CDTF">2011-02-24T23:09:25Z</dcterms:modified>
</cp:coreProperties>
</file>