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32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8"/>
    </mc:Choice>
    <mc:Fallback>
      <c:style val="2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OS</a:t>
            </a:r>
            <a:r>
              <a:rPr lang="en-US" baseline="0" dirty="0" smtClean="0"/>
              <a:t> needed by NGI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NGI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OsX</c:v>
                </c:pt>
                <c:pt idx="1">
                  <c:v>Windows7</c:v>
                </c:pt>
                <c:pt idx="2">
                  <c:v>SL6</c:v>
                </c:pt>
                <c:pt idx="3">
                  <c:v>None but SL5</c:v>
                </c:pt>
                <c:pt idx="4">
                  <c:v>Debian</c:v>
                </c:pt>
                <c:pt idx="5">
                  <c:v>Ubuntu</c:v>
                </c:pt>
                <c:pt idx="6">
                  <c:v>RedHat</c:v>
                </c:pt>
                <c:pt idx="7">
                  <c:v>Fedora</c:v>
                </c:pt>
                <c:pt idx="8">
                  <c:v>CentOS</c:v>
                </c:pt>
                <c:pt idx="9">
                  <c:v>SuSe</c:v>
                </c:pt>
                <c:pt idx="10">
                  <c:v>Soaris</c:v>
                </c:pt>
                <c:pt idx="11">
                  <c:v>32bit support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0</c:v>
                </c:pt>
                <c:pt idx="8">
                  <c:v>4</c:v>
                </c:pt>
                <c:pt idx="9">
                  <c:v>1</c:v>
                </c:pt>
                <c:pt idx="10">
                  <c:v>2</c:v>
                </c:pt>
                <c:pt idx="11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8362752"/>
        <c:axId val="108763392"/>
        <c:axId val="0"/>
      </c:bar3DChart>
      <c:catAx>
        <c:axId val="108362752"/>
        <c:scaling>
          <c:orientation val="minMax"/>
        </c:scaling>
        <c:delete val="0"/>
        <c:axPos val="l"/>
        <c:majorTickMark val="out"/>
        <c:minorTickMark val="none"/>
        <c:tickLblPos val="nextTo"/>
        <c:crossAx val="108763392"/>
        <c:crosses val="autoZero"/>
        <c:auto val="1"/>
        <c:lblAlgn val="ctr"/>
        <c:lblOffset val="100"/>
        <c:noMultiLvlLbl val="0"/>
      </c:catAx>
      <c:valAx>
        <c:axId val="108763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08362752"/>
        <c:crosses val="autoZero"/>
        <c:crossBetween val="between"/>
        <c:majorUnit val="1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Sheet1!$A$2:$A$6</c:f>
              <c:strCache>
                <c:ptCount val="5"/>
                <c:pt idx="0">
                  <c:v>Service Management</c:v>
                </c:pt>
                <c:pt idx="1">
                  <c:v>Data Management</c:v>
                </c:pt>
                <c:pt idx="2">
                  <c:v>Information Discovery</c:v>
                </c:pt>
                <c:pt idx="3">
                  <c:v>Compute</c:v>
                </c:pt>
                <c:pt idx="4">
                  <c:v>Other (installability/usability)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3</c:v>
                </c:pt>
                <c:pt idx="2">
                  <c:v>4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2/28/2011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2/28/2011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2/28/2011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2/28/2011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rt.egi.eu/rt/Dashboards/1749/SA1%20Middleware%20requirement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9672" y="2607047"/>
            <a:ext cx="7200800" cy="1470025"/>
          </a:xfrm>
        </p:spPr>
        <p:txBody>
          <a:bodyPr/>
          <a:lstStyle/>
          <a:p>
            <a:r>
              <a:rPr lang="en-GB" dirty="0" smtClean="0"/>
              <a:t>Middleware Requirements from </a:t>
            </a:r>
            <a:r>
              <a:rPr lang="en-GB" dirty="0" smtClean="0"/>
              <a:t>NGIs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>TCB, 28 Feb 2011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462264"/>
            <a:ext cx="5832648" cy="1343000"/>
          </a:xfrm>
        </p:spPr>
        <p:txBody>
          <a:bodyPr/>
          <a:lstStyle/>
          <a:p>
            <a:r>
              <a:rPr lang="en-GB" sz="2400" dirty="0" smtClean="0"/>
              <a:t>T</a:t>
            </a:r>
            <a:r>
              <a:rPr lang="en-GB" sz="2000" dirty="0" smtClean="0"/>
              <a:t>. </a:t>
            </a:r>
            <a:r>
              <a:rPr lang="en-GB" sz="2400" dirty="0" smtClean="0"/>
              <a:t>Ferrari, P</a:t>
            </a:r>
            <a:r>
              <a:rPr lang="en-GB" sz="2400" dirty="0" smtClean="0"/>
              <a:t>. </a:t>
            </a:r>
            <a:r>
              <a:rPr lang="en-GB" sz="2400" dirty="0" err="1" smtClean="0"/>
              <a:t>Solagna</a:t>
            </a:r>
            <a:endParaRPr lang="en-GB" sz="2400" dirty="0" smtClean="0"/>
          </a:p>
          <a:p>
            <a:r>
              <a:rPr lang="en-GB" sz="2400" dirty="0" smtClean="0"/>
              <a:t>on behalf of the </a:t>
            </a:r>
            <a:r>
              <a:rPr lang="en-GB" sz="2400" dirty="0" smtClean="0"/>
              <a:t>OMB</a:t>
            </a:r>
          </a:p>
          <a:p>
            <a:endParaRPr lang="en-GB" sz="2400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2/28/2011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gLite-cluster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968552"/>
          </a:xfrm>
        </p:spPr>
        <p:txBody>
          <a:bodyPr/>
          <a:lstStyle/>
          <a:p>
            <a:r>
              <a:rPr lang="en-GB" sz="2800" dirty="0" smtClean="0"/>
              <a:t>Recently released for production</a:t>
            </a:r>
          </a:p>
          <a:p>
            <a:r>
              <a:rPr lang="en-US" sz="2800" dirty="0" smtClean="0"/>
              <a:t>Accurate installed capacity publication important for EGI-InSPIRE and NGIs</a:t>
            </a:r>
          </a:p>
          <a:p>
            <a:r>
              <a:rPr lang="en-US" sz="2800" dirty="0" smtClean="0"/>
              <a:t>Survey output</a:t>
            </a:r>
          </a:p>
          <a:p>
            <a:pPr lvl="1"/>
            <a:r>
              <a:rPr lang="en-US" sz="2400" dirty="0" smtClean="0">
                <a:solidFill>
                  <a:schemeClr val="accent1"/>
                </a:solidFill>
              </a:rPr>
              <a:t>67</a:t>
            </a:r>
            <a:r>
              <a:rPr lang="en-US" sz="2400" dirty="0">
                <a:solidFill>
                  <a:schemeClr val="accent1"/>
                </a:solidFill>
              </a:rPr>
              <a:t>%</a:t>
            </a:r>
            <a:r>
              <a:rPr lang="en-US" sz="2400" dirty="0"/>
              <a:t> of the  NGIs </a:t>
            </a:r>
            <a:r>
              <a:rPr lang="en-US" sz="2400" dirty="0" smtClean="0"/>
              <a:t>with </a:t>
            </a:r>
            <a:r>
              <a:rPr lang="en-US" sz="2400" dirty="0"/>
              <a:t>heterogeneous clusters of WNs in the </a:t>
            </a:r>
            <a:r>
              <a:rPr lang="en-US" sz="2400" dirty="0" smtClean="0"/>
              <a:t>farm</a:t>
            </a:r>
            <a:endParaRPr lang="en-GB" sz="2400" dirty="0"/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61%</a:t>
            </a:r>
            <a:r>
              <a:rPr lang="en-US" sz="2400" dirty="0"/>
              <a:t> of the NGIs experimented difficulties with publishing of installed capacity </a:t>
            </a:r>
            <a:r>
              <a:rPr lang="en-US" sz="2400" dirty="0" smtClean="0"/>
              <a:t>information</a:t>
            </a:r>
            <a:endParaRPr lang="en-GB" sz="2400" dirty="0"/>
          </a:p>
          <a:p>
            <a:pPr lvl="1"/>
            <a:r>
              <a:rPr lang="en-US" sz="2400" dirty="0">
                <a:solidFill>
                  <a:schemeClr val="accent1"/>
                </a:solidFill>
              </a:rPr>
              <a:t>38%</a:t>
            </a:r>
            <a:r>
              <a:rPr lang="en-US" sz="2400" dirty="0"/>
              <a:t> of NGIs are willing to deploy gLite Cluster. More sites interested if available for CREAM and other compute implementations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5396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Data management and files transfer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4968552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Number of requirements: 4</a:t>
            </a:r>
          </a:p>
          <a:p>
            <a:pPr marL="0" indent="0">
              <a:buNone/>
            </a:pPr>
            <a:r>
              <a:rPr lang="en-GB" dirty="0" smtClean="0"/>
              <a:t>Hot topics:</a:t>
            </a:r>
          </a:p>
          <a:p>
            <a:r>
              <a:rPr lang="en-GB" dirty="0" smtClean="0"/>
              <a:t>Improve service protection against misuse - 1384</a:t>
            </a:r>
          </a:p>
          <a:p>
            <a:pPr lvl="1"/>
            <a:r>
              <a:rPr lang="en-GB" dirty="0" smtClean="0"/>
              <a:t>Generally applicable to </a:t>
            </a:r>
            <a:r>
              <a:rPr lang="en-GB" dirty="0" smtClean="0">
                <a:solidFill>
                  <a:schemeClr val="accent1"/>
                </a:solidFill>
              </a:rPr>
              <a:t>all services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Self-healing</a:t>
            </a:r>
            <a:r>
              <a:rPr lang="en-GB" dirty="0" smtClean="0"/>
              <a:t> mechanisms needed to protect the service from overload generated by authorized users. E.g. protect </a:t>
            </a:r>
            <a:r>
              <a:rPr lang="en-GB" dirty="0" err="1" smtClean="0"/>
              <a:t>dCache</a:t>
            </a:r>
            <a:r>
              <a:rPr lang="en-GB" dirty="0" smtClean="0"/>
              <a:t> from overloa</a:t>
            </a:r>
            <a:r>
              <a:rPr lang="en-GB" dirty="0" smtClean="0"/>
              <a:t>d</a:t>
            </a:r>
            <a:endParaRPr lang="en-GB" dirty="0" smtClean="0"/>
          </a:p>
          <a:p>
            <a:r>
              <a:rPr lang="en-GB" dirty="0" err="1" smtClean="0"/>
              <a:t>StoRM</a:t>
            </a:r>
            <a:r>
              <a:rPr lang="en-GB" dirty="0" smtClean="0"/>
              <a:t> support for the file protocol within </a:t>
            </a:r>
            <a:r>
              <a:rPr lang="en-GB" i="1" dirty="0" err="1" smtClean="0"/>
              <a:t>srmPrepareToPut</a:t>
            </a:r>
            <a:r>
              <a:rPr lang="en-GB" i="1" dirty="0" smtClean="0"/>
              <a:t> - </a:t>
            </a:r>
            <a:r>
              <a:rPr lang="en-GB" dirty="0" smtClean="0"/>
              <a:t>1386</a:t>
            </a:r>
          </a:p>
          <a:p>
            <a:r>
              <a:rPr lang="en-GB" dirty="0" smtClean="0"/>
              <a:t>Features for VO decommissioning - 881</a:t>
            </a:r>
          </a:p>
          <a:p>
            <a:pPr lvl="1"/>
            <a:r>
              <a:rPr lang="en-GB" dirty="0"/>
              <a:t>user with multi VO membership could move his data around VOs he is member </a:t>
            </a:r>
            <a:r>
              <a:rPr lang="en-GB" dirty="0" smtClean="0"/>
              <a:t>of</a:t>
            </a:r>
          </a:p>
          <a:p>
            <a:pPr lvl="1"/>
            <a:r>
              <a:rPr lang="en-GB" dirty="0" smtClean="0"/>
              <a:t>Data management can handle VO aliases</a:t>
            </a:r>
          </a:p>
          <a:p>
            <a:r>
              <a:rPr lang="en-GB" dirty="0" smtClean="0"/>
              <a:t>UNICORE (SMS) - 1187</a:t>
            </a:r>
          </a:p>
          <a:p>
            <a:pPr lvl="1"/>
            <a:r>
              <a:rPr lang="en-GB" dirty="0" smtClean="0"/>
              <a:t>Support </a:t>
            </a:r>
            <a:r>
              <a:rPr lang="en-GB" dirty="0"/>
              <a:t>for end-users cooperation, including in the first place the ability to share </a:t>
            </a:r>
            <a:r>
              <a:rPr lang="en-GB" dirty="0" smtClean="0"/>
              <a:t>files</a:t>
            </a:r>
          </a:p>
          <a:p>
            <a:pPr lvl="1"/>
            <a:r>
              <a:rPr lang="en-GB" dirty="0" smtClean="0"/>
              <a:t>Support </a:t>
            </a:r>
            <a:r>
              <a:rPr lang="en-GB" dirty="0"/>
              <a:t>for manipulating file </a:t>
            </a:r>
            <a:r>
              <a:rPr lang="en-GB" dirty="0" smtClean="0"/>
              <a:t>permissions.</a:t>
            </a:r>
          </a:p>
          <a:p>
            <a:pPr lvl="1"/>
            <a:r>
              <a:rPr lang="en-GB" dirty="0" smtClean="0"/>
              <a:t>Implementation </a:t>
            </a:r>
            <a:r>
              <a:rPr lang="en-GB" dirty="0"/>
              <a:t>of a logical SMS that provides a uniform access to multiple physical </a:t>
            </a:r>
            <a:r>
              <a:rPr lang="en-GB" dirty="0" smtClean="0"/>
              <a:t>SMS instances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9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Requirements already in the EMI plans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579296" cy="4813995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Harmonization of client APIs - 1203</a:t>
            </a:r>
          </a:p>
          <a:p>
            <a:r>
              <a:rPr lang="en-GB" dirty="0" smtClean="0"/>
              <a:t>UNICORE: better service management - 1189</a:t>
            </a:r>
          </a:p>
          <a:p>
            <a:pPr lvl="1"/>
            <a:r>
              <a:rPr lang="en-GB" dirty="0"/>
              <a:t>easy identification of orphaned job directories in </a:t>
            </a:r>
            <a:r>
              <a:rPr lang="en-GB" dirty="0" err="1"/>
              <a:t>uspace</a:t>
            </a:r>
            <a:r>
              <a:rPr lang="en-GB" dirty="0"/>
              <a:t>; possibility to convert old state DB to the newer server; current activity status of the server (showing amount of active jobs with their owners); ability to disable job submission</a:t>
            </a:r>
            <a:r>
              <a:rPr lang="en-GB" dirty="0" smtClean="0"/>
              <a:t>.</a:t>
            </a:r>
          </a:p>
          <a:p>
            <a:pPr lvl="1"/>
            <a:r>
              <a:rPr lang="en-GB" dirty="0"/>
              <a:t>Queue </a:t>
            </a:r>
            <a:r>
              <a:rPr lang="en-GB" dirty="0" smtClean="0"/>
              <a:t>selection</a:t>
            </a:r>
            <a:endParaRPr lang="en-GB" dirty="0" smtClean="0"/>
          </a:p>
          <a:p>
            <a:r>
              <a:rPr lang="en-GB" dirty="0" smtClean="0"/>
              <a:t>Information Discovery System interworking with all compute capability implementations</a:t>
            </a:r>
          </a:p>
          <a:p>
            <a:r>
              <a:rPr lang="en-GB" dirty="0" smtClean="0"/>
              <a:t>Extension of </a:t>
            </a:r>
            <a:r>
              <a:rPr lang="en-GB" dirty="0" err="1" smtClean="0"/>
              <a:t>AuthN</a:t>
            </a:r>
            <a:r>
              <a:rPr lang="en-GB" dirty="0" smtClean="0"/>
              <a:t> </a:t>
            </a:r>
            <a:r>
              <a:rPr lang="en-GB" dirty="0" err="1" smtClean="0"/>
              <a:t>AuthZ</a:t>
            </a:r>
            <a:r>
              <a:rPr lang="en-GB" dirty="0" smtClean="0"/>
              <a:t>: </a:t>
            </a:r>
            <a:r>
              <a:rPr lang="en-GB" smtClean="0"/>
              <a:t>VOMS Shibboleth </a:t>
            </a:r>
            <a:r>
              <a:rPr lang="en-GB" dirty="0" smtClean="0"/>
              <a:t>integration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3101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Multi-</a:t>
            </a:r>
            <a:r>
              <a:rPr lang="en-GB" dirty="0" smtClean="0"/>
              <a:t>platform support</a:t>
            </a:r>
          </a:p>
          <a:p>
            <a:r>
              <a:rPr lang="en-GB" dirty="0" smtClean="0"/>
              <a:t>Middleware requirements</a:t>
            </a:r>
          </a:p>
          <a:p>
            <a:pPr lvl="1"/>
            <a:r>
              <a:rPr lang="en-GB" dirty="0" smtClean="0"/>
              <a:t>Oct 2010-Jan 2011</a:t>
            </a:r>
          </a:p>
          <a:p>
            <a:pPr lvl="1"/>
            <a:r>
              <a:rPr lang="en-GB" dirty="0" smtClean="0"/>
              <a:t>Prioritization: </a:t>
            </a:r>
          </a:p>
          <a:p>
            <a:pPr lvl="2"/>
            <a:r>
              <a:rPr lang="en-GB" dirty="0" smtClean="0"/>
              <a:t>OMB 15 Feb 2011</a:t>
            </a:r>
          </a:p>
          <a:p>
            <a:pPr lvl="2"/>
            <a:r>
              <a:rPr lang="en-GB" dirty="0"/>
              <a:t>OMB </a:t>
            </a:r>
            <a:r>
              <a:rPr lang="en-GB" dirty="0" smtClean="0"/>
              <a:t>21 </a:t>
            </a:r>
            <a:r>
              <a:rPr lang="en-GB" dirty="0"/>
              <a:t>Feb 2011</a:t>
            </a:r>
          </a:p>
          <a:p>
            <a:pPr lvl="2"/>
            <a:endParaRPr lang="en-GB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2/28/2011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Multi-platform support </a:t>
            </a:r>
            <a:r>
              <a:rPr lang="en-US" dirty="0"/>
              <a:t>1</a:t>
            </a:r>
            <a:r>
              <a:rPr lang="en-US" dirty="0" smtClean="0"/>
              <a:t>/</a:t>
            </a:r>
            <a:r>
              <a:rPr lang="en-US" dirty="0" smtClean="0"/>
              <a:t>2</a:t>
            </a:r>
            <a:endParaRPr lang="en-US" dirty="0" smtClean="0"/>
          </a:p>
        </p:txBody>
      </p:sp>
      <p:sp>
        <p:nvSpPr>
          <p:cNvPr id="4099" name="Content Placeholder 13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4968552"/>
          </a:xfrm>
        </p:spPr>
        <p:txBody>
          <a:bodyPr/>
          <a:lstStyle/>
          <a:p>
            <a:r>
              <a:rPr lang="en-GB" sz="1800" i="1" dirty="0" smtClean="0">
                <a:solidFill>
                  <a:schemeClr val="accent1"/>
                </a:solidFill>
              </a:rPr>
              <a:t>“</a:t>
            </a:r>
            <a:r>
              <a:rPr lang="en-GB" sz="2400" i="1" dirty="0" smtClean="0">
                <a:solidFill>
                  <a:schemeClr val="accent1"/>
                </a:solidFill>
              </a:rPr>
              <a:t>Do you need more platforms to be supported by EMI software, in addition to those already supported (SL5)?”</a:t>
            </a:r>
            <a:endParaRPr lang="en-GB" sz="2800" i="1" dirty="0" smtClean="0">
              <a:solidFill>
                <a:schemeClr val="accent1"/>
              </a:solidFill>
            </a:endParaRPr>
          </a:p>
          <a:p>
            <a:pPr lvl="1"/>
            <a:r>
              <a:rPr lang="en-GB" sz="2000" dirty="0" smtClean="0"/>
              <a:t>12 replies (Asia Pacific ROC, Czech Republic, Cyprus, Georgia, Greece, Ibergrid, Italy, Norway, Poland, Serbia, Sweden, Switzerland)</a:t>
            </a:r>
          </a:p>
          <a:p>
            <a:pPr lvl="1"/>
            <a:r>
              <a:rPr lang="en-GB" sz="2000" dirty="0" smtClean="0"/>
              <a:t>One NGI could specify multiple platforms</a:t>
            </a:r>
          </a:p>
          <a:p>
            <a:pPr lvl="1"/>
            <a:r>
              <a:rPr lang="en-GB" sz="2000" dirty="0" smtClean="0"/>
              <a:t>Requested platforms</a:t>
            </a:r>
            <a:endParaRPr lang="en-GB" sz="2000" dirty="0" smtClean="0"/>
          </a:p>
          <a:p>
            <a:pPr lvl="2"/>
            <a:r>
              <a:rPr lang="en-GB" sz="16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CentOS</a:t>
            </a:r>
            <a:r>
              <a:rPr lang="en-GB" sz="1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1600" dirty="0" smtClean="0"/>
              <a:t>(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30% - 4 NGIs)</a:t>
            </a:r>
          </a:p>
          <a:p>
            <a:pPr lvl="2"/>
            <a:r>
              <a:rPr lang="en-GB" sz="1600" dirty="0" smtClean="0">
                <a:solidFill>
                  <a:schemeClr val="accent1"/>
                </a:solidFill>
              </a:rPr>
              <a:t>Ubuntu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 </a:t>
            </a:r>
            <a:r>
              <a:rPr lang="en-GB" sz="1600" dirty="0" err="1" smtClean="0">
                <a:solidFill>
                  <a:schemeClr val="accent1"/>
                </a:solidFill>
              </a:rPr>
              <a:t>Debian</a:t>
            </a:r>
            <a:r>
              <a:rPr lang="en-GB" sz="1600" dirty="0" smtClean="0">
                <a:solidFill>
                  <a:schemeClr val="accent1"/>
                </a:solidFill>
              </a:rPr>
              <a:t>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(3 NGIs)</a:t>
            </a:r>
            <a:endParaRPr lang="en-GB" sz="1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2"/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Windows7, </a:t>
            </a:r>
            <a:r>
              <a:rPr lang="en-GB" sz="16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OsX</a:t>
            </a:r>
            <a:r>
              <a:rPr lang="en-GB" sz="16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for the</a:t>
            </a:r>
            <a:r>
              <a:rPr lang="en-GB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client side (Sweden)</a:t>
            </a:r>
          </a:p>
          <a:p>
            <a:pPr lvl="2"/>
            <a:r>
              <a:rPr lang="en-GB" sz="1600" dirty="0"/>
              <a:t>Solaris for disk servers is felt to be important for large resource centres (Ibergrid, Switzerland</a:t>
            </a:r>
            <a:r>
              <a:rPr lang="en-GB" sz="1600" dirty="0" smtClean="0"/>
              <a:t>)</a:t>
            </a:r>
          </a:p>
          <a:p>
            <a:pPr lvl="1"/>
            <a:r>
              <a:rPr lang="en-GB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Support for 32-bit still needed: Greece, Switzerland</a:t>
            </a:r>
            <a:endParaRPr lang="en-GB" sz="20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2/28/2011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37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Platforms Support </a:t>
            </a:r>
            <a:r>
              <a:rPr lang="en-US" dirty="0"/>
              <a:t>2</a:t>
            </a:r>
            <a:r>
              <a:rPr lang="en-US" dirty="0" smtClean="0"/>
              <a:t>/2</a:t>
            </a:r>
            <a:endParaRPr lang="en-US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1783"/>
              </p:ext>
            </p:extLst>
          </p:nvPr>
        </p:nvGraphicFramePr>
        <p:xfrm>
          <a:off x="611560" y="1268760"/>
          <a:ext cx="8075612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2/28/2011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33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Middleware requirements 1/2</a:t>
            </a:r>
            <a:endParaRPr lang="en-US" sz="3600" dirty="0" smtClean="0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4339"/>
              </p:ext>
            </p:extLst>
          </p:nvPr>
        </p:nvGraphicFramePr>
        <p:xfrm>
          <a:off x="611188" y="1412875"/>
          <a:ext cx="8075612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A44E401-527D-4353-91A3-F0375D3D15B5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2/28/2011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D699550-6D3C-45EC-A577-9F42B86B9FBE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9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Middleware requirements </a:t>
            </a:r>
            <a:r>
              <a:rPr lang="en-US" sz="3600" dirty="0" smtClean="0"/>
              <a:t>2/2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07293"/>
            <a:ext cx="8507288" cy="4886003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Who are the actors?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Site managers </a:t>
            </a:r>
            <a:r>
              <a:rPr lang="en-GB" dirty="0" smtClean="0"/>
              <a:t>(feeding requirements to the respective NGI Operations Manager)</a:t>
            </a:r>
            <a:endParaRPr lang="en-GB" dirty="0" smtClean="0"/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National/Regional</a:t>
            </a:r>
            <a:r>
              <a:rPr lang="en-GB" dirty="0" smtClean="0">
                <a:solidFill>
                  <a:schemeClr val="accent1"/>
                </a:solidFill>
              </a:rPr>
              <a:t> Operations Centres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Infrastructure VOs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Regional VOs </a:t>
            </a:r>
            <a:r>
              <a:rPr lang="en-GB" dirty="0" smtClean="0"/>
              <a:t>(if managed by the NGI)</a:t>
            </a:r>
            <a:endParaRPr lang="en-GB" dirty="0" smtClean="0"/>
          </a:p>
          <a:p>
            <a:r>
              <a:rPr lang="en-GB" dirty="0" smtClean="0"/>
              <a:t>Who submit tickets? NGI Operations Managers</a:t>
            </a:r>
          </a:p>
          <a:p>
            <a:pPr marL="0" indent="0">
              <a:buNone/>
            </a:pPr>
            <a:r>
              <a:rPr lang="en-GB" dirty="0" smtClean="0"/>
              <a:t> 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32</a:t>
            </a:r>
            <a:r>
              <a:rPr lang="en-GB" dirty="0" smtClean="0"/>
              <a:t> tickets collected (Oct 2010-Jan 2011)</a:t>
            </a:r>
          </a:p>
          <a:p>
            <a:pPr lvl="1"/>
            <a:r>
              <a:rPr lang="en-GB" dirty="0" smtClean="0"/>
              <a:t>Several requirements already resolved as addressed by EMI plans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Full list of tickets</a:t>
            </a:r>
            <a:r>
              <a:rPr lang="en-GB" dirty="0" smtClean="0"/>
              <a:t>: </a:t>
            </a:r>
            <a:r>
              <a:rPr lang="en-GB" dirty="0" smtClean="0">
                <a:hlinkClick r:id="rId2"/>
              </a:rPr>
              <a:t>SA1 Middleware requirements</a:t>
            </a:r>
            <a:endParaRPr lang="en-GB" dirty="0" smtClean="0"/>
          </a:p>
          <a:p>
            <a:r>
              <a:rPr lang="en-GB" dirty="0" smtClean="0">
                <a:solidFill>
                  <a:schemeClr val="accent1"/>
                </a:solidFill>
              </a:rPr>
              <a:t>Priorities</a:t>
            </a:r>
          </a:p>
          <a:p>
            <a:pPr lvl="1"/>
            <a:r>
              <a:rPr lang="en-GB" dirty="0" smtClean="0"/>
              <a:t>Submitters specify the “impact” of the requirement [0-4]</a:t>
            </a:r>
          </a:p>
          <a:p>
            <a:pPr lvl="1"/>
            <a:r>
              <a:rPr lang="en-GB" dirty="0" smtClean="0"/>
              <a:t>The  priority is defined by the OMB after discussing the use cases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0962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Generic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53285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/>
              <a:t>Number of requirements: 9</a:t>
            </a:r>
          </a:p>
          <a:p>
            <a:pPr marL="0" indent="0">
              <a:buNone/>
            </a:pPr>
            <a:r>
              <a:rPr lang="en-US" sz="2400" dirty="0" smtClean="0"/>
              <a:t>Hot topics:</a:t>
            </a:r>
          </a:p>
          <a:p>
            <a:r>
              <a:rPr lang="en-GB" sz="2400" dirty="0" smtClean="0"/>
              <a:t>The middleware components should use standard locations for </a:t>
            </a:r>
            <a:r>
              <a:rPr lang="en-GB" sz="2400" dirty="0" smtClean="0">
                <a:solidFill>
                  <a:schemeClr val="accent1"/>
                </a:solidFill>
              </a:rPr>
              <a:t>logs and temporary files </a:t>
            </a:r>
            <a:r>
              <a:rPr lang="en-GB" sz="2400" dirty="0" smtClean="0"/>
              <a:t>- 1357.</a:t>
            </a:r>
          </a:p>
          <a:p>
            <a:r>
              <a:rPr lang="en-US" sz="2400" dirty="0">
                <a:solidFill>
                  <a:schemeClr val="accent1"/>
                </a:solidFill>
              </a:rPr>
              <a:t>Uniform logging </a:t>
            </a:r>
            <a:r>
              <a:rPr lang="en-US" sz="2400" dirty="0" smtClean="0"/>
              <a:t>formats for all implementation of a given capability (e.g. compute, file access) - 1202.</a:t>
            </a:r>
            <a:endParaRPr lang="en-US" sz="2400" dirty="0" smtClean="0"/>
          </a:p>
          <a:p>
            <a:r>
              <a:rPr lang="en-GB" sz="2400" dirty="0">
                <a:solidFill>
                  <a:schemeClr val="accent1"/>
                </a:solidFill>
              </a:rPr>
              <a:t>MySQL server </a:t>
            </a:r>
            <a:r>
              <a:rPr lang="en-GB" sz="2400" dirty="0" smtClean="0">
                <a:solidFill>
                  <a:schemeClr val="accent1"/>
                </a:solidFill>
              </a:rPr>
              <a:t>tuning </a:t>
            </a:r>
            <a:r>
              <a:rPr lang="en-GB" sz="2400" dirty="0" smtClean="0"/>
              <a:t>is necessary to boost the performance of services with MySQL back ends. </a:t>
            </a:r>
          </a:p>
          <a:p>
            <a:pPr lvl="1"/>
            <a:r>
              <a:rPr lang="en-GB" sz="2000" dirty="0" smtClean="0"/>
              <a:t>Configuration files need to be provided – 1379</a:t>
            </a:r>
          </a:p>
          <a:p>
            <a:pPr lvl="1"/>
            <a:r>
              <a:rPr lang="en-GB" sz="2000" dirty="0" smtClean="0"/>
              <a:t>MySQL database self-checks to generate early warnings - 1380</a:t>
            </a:r>
            <a:endParaRPr lang="en-US" sz="2000" dirty="0" smtClean="0"/>
          </a:p>
          <a:p>
            <a:r>
              <a:rPr lang="en-US" sz="2400" dirty="0" smtClean="0">
                <a:solidFill>
                  <a:schemeClr val="accent1"/>
                </a:solidFill>
              </a:rPr>
              <a:t>Easier configuration</a:t>
            </a:r>
            <a:r>
              <a:rPr lang="en-US" sz="2400" dirty="0" smtClean="0"/>
              <a:t>: automate the collection of configuration parameters when these can be automatically obtained (e.g. OS platform of host) - 1381</a:t>
            </a:r>
          </a:p>
          <a:p>
            <a:r>
              <a:rPr lang="en-US" sz="2400" dirty="0" smtClean="0"/>
              <a:t>Better </a:t>
            </a:r>
            <a:r>
              <a:rPr lang="en-US" sz="2400" dirty="0" smtClean="0">
                <a:solidFill>
                  <a:schemeClr val="accent1"/>
                </a:solidFill>
              </a:rPr>
              <a:t>documentation</a:t>
            </a:r>
            <a:r>
              <a:rPr lang="en-US" sz="2400" dirty="0" smtClean="0"/>
              <a:t> </a:t>
            </a:r>
            <a:r>
              <a:rPr lang="en-US" sz="2400" dirty="0" smtClean="0"/>
              <a:t>– 1382, 1388</a:t>
            </a:r>
            <a:endParaRPr lang="en-US" sz="2400" dirty="0" smtClean="0"/>
          </a:p>
          <a:p>
            <a:pPr lvl="1"/>
            <a:r>
              <a:rPr lang="en-US" sz="2000" dirty="0" smtClean="0"/>
              <a:t>Differences between different implementations of the same service.</a:t>
            </a:r>
          </a:p>
          <a:p>
            <a:pPr lvl="1"/>
            <a:r>
              <a:rPr lang="en-US" sz="2000" dirty="0" smtClean="0"/>
              <a:t>Services replication, load balancing </a:t>
            </a:r>
            <a:r>
              <a:rPr lang="en-US" sz="2000" dirty="0" smtClean="0"/>
              <a:t>configurations</a:t>
            </a:r>
            <a:endParaRPr lang="en-US" sz="20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632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Compute / Job scheduling capabilities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784976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400" dirty="0" smtClean="0"/>
              <a:t>Number of requirements: 11</a:t>
            </a:r>
          </a:p>
          <a:p>
            <a:pPr marL="0" indent="0">
              <a:buNone/>
            </a:pPr>
            <a:r>
              <a:rPr lang="en-GB" sz="2400" dirty="0" smtClean="0"/>
              <a:t>Hot Topics:</a:t>
            </a:r>
          </a:p>
          <a:p>
            <a:r>
              <a:rPr lang="en-GB" sz="2400" dirty="0" smtClean="0">
                <a:solidFill>
                  <a:schemeClr val="accent1"/>
                </a:solidFill>
              </a:rPr>
              <a:t>Batch system support </a:t>
            </a:r>
            <a:r>
              <a:rPr lang="en-GB" sz="2400" dirty="0" smtClean="0"/>
              <a:t>(</a:t>
            </a:r>
            <a:r>
              <a:rPr lang="en-GB" sz="2400" dirty="0" smtClean="0">
                <a:solidFill>
                  <a:schemeClr val="accent1"/>
                </a:solidFill>
              </a:rPr>
              <a:t>all NGIs</a:t>
            </a:r>
            <a:r>
              <a:rPr lang="en-GB" sz="2400" dirty="0" smtClean="0"/>
              <a:t>!) - 1376</a:t>
            </a:r>
          </a:p>
          <a:p>
            <a:pPr lvl="1"/>
            <a:r>
              <a:rPr lang="en-GB" sz="2000" dirty="0" smtClean="0"/>
              <a:t>E.g. </a:t>
            </a:r>
            <a:r>
              <a:rPr lang="en-GB" sz="2000" dirty="0" smtClean="0"/>
              <a:t>LRMS plugins have to be set up to properly translate JDSL requirements </a:t>
            </a:r>
          </a:p>
          <a:p>
            <a:pPr lvl="1"/>
            <a:r>
              <a:rPr lang="en-GB" sz="2000" dirty="0" smtClean="0"/>
              <a:t>Plugins should be ready to use the Glue 2.0 information as implemented in the </a:t>
            </a:r>
            <a:r>
              <a:rPr lang="en-GB" sz="2000" dirty="0" err="1" smtClean="0"/>
              <a:t>Ces</a:t>
            </a:r>
            <a:endParaRPr lang="en-GB" sz="2000" dirty="0" smtClean="0"/>
          </a:p>
          <a:p>
            <a:pPr lvl="1"/>
            <a:r>
              <a:rPr lang="en-GB" sz="2000" dirty="0"/>
              <a:t>Support </a:t>
            </a:r>
            <a:r>
              <a:rPr lang="en-GB" sz="2000" dirty="0" smtClean="0"/>
              <a:t>of SLURM (Ireland, Lithuania, Norway, Sweden) – 1235 – doodle in progress </a:t>
            </a:r>
            <a:endParaRPr lang="en-GB" sz="2000" dirty="0" smtClean="0"/>
          </a:p>
          <a:p>
            <a:r>
              <a:rPr lang="en-GB" sz="2400" dirty="0">
                <a:solidFill>
                  <a:schemeClr val="accent1"/>
                </a:solidFill>
              </a:rPr>
              <a:t>WMS</a:t>
            </a:r>
            <a:r>
              <a:rPr lang="en-GB" sz="2400" dirty="0"/>
              <a:t> </a:t>
            </a:r>
            <a:r>
              <a:rPr lang="en-GB" sz="2400" dirty="0" smtClean="0"/>
              <a:t>known issues fixed with configuration changes should be implemented in the production release - 1380</a:t>
            </a:r>
          </a:p>
          <a:p>
            <a:pPr lvl="1"/>
            <a:r>
              <a:rPr lang="en-GB" sz="1800" dirty="0" smtClean="0"/>
              <a:t>E.g. max </a:t>
            </a:r>
            <a:r>
              <a:rPr lang="en-GB" sz="1800" dirty="0" err="1"/>
              <a:t>num</a:t>
            </a:r>
            <a:r>
              <a:rPr lang="en-GB" sz="1800" dirty="0"/>
              <a:t> FTP </a:t>
            </a:r>
            <a:r>
              <a:rPr lang="en-GB" sz="1800" dirty="0" smtClean="0"/>
              <a:t>connections extended to 300 </a:t>
            </a:r>
          </a:p>
          <a:p>
            <a:pPr lvl="1"/>
            <a:r>
              <a:rPr lang="en-GB" sz="1800" dirty="0" smtClean="0"/>
              <a:t>WMS </a:t>
            </a:r>
            <a:r>
              <a:rPr lang="en-GB" sz="1800" dirty="0"/>
              <a:t>configuration has to contain the lines that ensure usage of </a:t>
            </a:r>
            <a:r>
              <a:rPr lang="en-GB" sz="1800" dirty="0" err="1" smtClean="0"/>
              <a:t>google-perftools</a:t>
            </a:r>
            <a:endParaRPr lang="en-GB" sz="2000" dirty="0" smtClean="0"/>
          </a:p>
          <a:p>
            <a:r>
              <a:rPr lang="en-GB" sz="2400" dirty="0" smtClean="0">
                <a:solidFill>
                  <a:schemeClr val="accent1"/>
                </a:solidFill>
              </a:rPr>
              <a:t>UNICORE Service Orchestrator</a:t>
            </a:r>
          </a:p>
          <a:p>
            <a:pPr lvl="1"/>
            <a:r>
              <a:rPr lang="en-GB" sz="2000" dirty="0" smtClean="0"/>
              <a:t>Use of additional site information in brokering process (i.e. use of SSR)</a:t>
            </a:r>
          </a:p>
          <a:p>
            <a:pPr lvl="1"/>
            <a:r>
              <a:rPr lang="en-GB" sz="2000" dirty="0" smtClean="0"/>
              <a:t>Possibility to plug additional custom site match makers for Service Orchestrator</a:t>
            </a:r>
          </a:p>
        </p:txBody>
      </p:sp>
    </p:spTree>
    <p:extLst>
      <p:ext uri="{BB962C8B-B14F-4D97-AF65-F5344CB8AC3E}">
        <p14:creationId xmlns:p14="http://schemas.microsoft.com/office/powerpoint/2010/main" val="314508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Information discovery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0405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Number of requirements:  4</a:t>
            </a:r>
          </a:p>
          <a:p>
            <a:pPr marL="0" indent="0">
              <a:buNone/>
            </a:pPr>
            <a:r>
              <a:rPr lang="en-GB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Hot topics:</a:t>
            </a:r>
          </a:p>
          <a:p>
            <a:r>
              <a:rPr lang="en-US" sz="3100" dirty="0" smtClean="0">
                <a:solidFill>
                  <a:schemeClr val="accent1"/>
                </a:solidFill>
              </a:rPr>
              <a:t>Information Discovery Service interoperating with all implementations of the Compute capability</a:t>
            </a:r>
          </a:p>
          <a:p>
            <a:r>
              <a:rPr lang="en-US" sz="3100" dirty="0" smtClean="0"/>
              <a:t>Publication </a:t>
            </a:r>
            <a:r>
              <a:rPr lang="en-US" sz="3100" dirty="0"/>
              <a:t>of </a:t>
            </a:r>
            <a:r>
              <a:rPr lang="en-US" sz="3100" dirty="0">
                <a:solidFill>
                  <a:schemeClr val="accent1"/>
                </a:solidFill>
              </a:rPr>
              <a:t>OS, arch and service version </a:t>
            </a:r>
            <a:r>
              <a:rPr lang="en-US" sz="3100" dirty="0"/>
              <a:t>on BDII for </a:t>
            </a:r>
            <a:r>
              <a:rPr lang="en-US" sz="3100" dirty="0">
                <a:solidFill>
                  <a:schemeClr val="accent1"/>
                </a:solidFill>
              </a:rPr>
              <a:t>ALL</a:t>
            </a:r>
            <a:r>
              <a:rPr lang="en-US" sz="3100" dirty="0"/>
              <a:t> services - 1378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>
                <a:solidFill>
                  <a:schemeClr val="accent1"/>
                </a:solidFill>
              </a:rPr>
              <a:t>Enhance UNICORE information system </a:t>
            </a:r>
            <a:r>
              <a:rPr lang="en-GB" sz="2400" dirty="0"/>
              <a:t>- </a:t>
            </a:r>
            <a:r>
              <a:rPr lang="en-GB" sz="2400" dirty="0" smtClean="0"/>
              <a:t>1183</a:t>
            </a:r>
            <a:endParaRPr lang="en-GB" dirty="0" smtClean="0"/>
          </a:p>
          <a:p>
            <a:pPr lvl="1"/>
            <a:r>
              <a:rPr lang="en-GB" dirty="0"/>
              <a:t>More information available from the </a:t>
            </a:r>
            <a:r>
              <a:rPr lang="en-GB" sz="2400" dirty="0"/>
              <a:t>site info system </a:t>
            </a:r>
            <a:r>
              <a:rPr lang="en-GB" dirty="0" smtClean="0"/>
              <a:t>Support Strings and </a:t>
            </a:r>
            <a:r>
              <a:rPr lang="en-GB" dirty="0" err="1" smtClean="0"/>
              <a:t>Enums</a:t>
            </a:r>
            <a:r>
              <a:rPr lang="en-GB" dirty="0" smtClean="0"/>
              <a:t> for Site Specific Resources</a:t>
            </a:r>
          </a:p>
          <a:p>
            <a:pPr lvl="1"/>
            <a:r>
              <a:rPr lang="en-GB" dirty="0" smtClean="0"/>
              <a:t>Information on the expected wait of a job in a TSS queue.</a:t>
            </a:r>
          </a:p>
          <a:p>
            <a:r>
              <a:rPr lang="en-GB" dirty="0" smtClean="0"/>
              <a:t>Improve “</a:t>
            </a:r>
            <a:r>
              <a:rPr lang="en-GB" dirty="0" smtClean="0">
                <a:solidFill>
                  <a:schemeClr val="accent1"/>
                </a:solidFill>
              </a:rPr>
              <a:t>service </a:t>
            </a:r>
            <a:r>
              <a:rPr lang="en-GB" dirty="0" err="1" smtClean="0">
                <a:solidFill>
                  <a:schemeClr val="accent1"/>
                </a:solidFill>
              </a:rPr>
              <a:t>bdii</a:t>
            </a:r>
            <a:r>
              <a:rPr lang="en-GB" dirty="0" smtClean="0">
                <a:solidFill>
                  <a:schemeClr val="accent1"/>
                </a:solidFill>
              </a:rPr>
              <a:t> status</a:t>
            </a:r>
            <a:r>
              <a:rPr lang="en-GB" dirty="0" smtClean="0"/>
              <a:t>” command to detect hanging conditions of the service – 1181</a:t>
            </a:r>
          </a:p>
          <a:p>
            <a:pPr lvl="1"/>
            <a:r>
              <a:rPr lang="en-GB" dirty="0"/>
              <a:t>Site BDII hangs in certain conditions. It appears that it happens when internal network is overloaded or unstable. </a:t>
            </a:r>
            <a:r>
              <a:rPr lang="en-GB" dirty="0" err="1"/>
              <a:t>Slapd</a:t>
            </a:r>
            <a:r>
              <a:rPr lang="en-GB" dirty="0"/>
              <a:t> begins to consume more and more CPU, ending on 100% and stops responding to queries. Command „service </a:t>
            </a:r>
            <a:r>
              <a:rPr lang="en-GB" dirty="0" err="1"/>
              <a:t>bdii</a:t>
            </a:r>
            <a:r>
              <a:rPr lang="en-GB" dirty="0"/>
              <a:t> status” returns „</a:t>
            </a:r>
            <a:r>
              <a:rPr lang="en-GB" dirty="0" err="1"/>
              <a:t>bdii</a:t>
            </a:r>
            <a:r>
              <a:rPr lang="en-GB" dirty="0"/>
              <a:t> ok”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271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EGI-InSPIRE-Slide-Template_v4.potx</Template>
  <TotalTime>570</TotalTime>
  <Words>927</Words>
  <Application>Microsoft Office PowerPoint</Application>
  <PresentationFormat>On-screen Show (4:3)</PresentationFormat>
  <Paragraphs>112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EGI-InSPIRE-Slide-Template_v4</vt:lpstr>
      <vt:lpstr>Middleware Requirements from NGIs  TCB, 28 Feb 2011 </vt:lpstr>
      <vt:lpstr>Outline</vt:lpstr>
      <vt:lpstr>Multi-platform support 1/2</vt:lpstr>
      <vt:lpstr>Platforms Support 2/2</vt:lpstr>
      <vt:lpstr>Middleware requirements 1/2</vt:lpstr>
      <vt:lpstr>Middleware requirements 2/2</vt:lpstr>
      <vt:lpstr>Generic requirements</vt:lpstr>
      <vt:lpstr>Compute / Job scheduling capabilities requirements</vt:lpstr>
      <vt:lpstr>Information discovery</vt:lpstr>
      <vt:lpstr>gLite-cluster</vt:lpstr>
      <vt:lpstr>Data management and files transfer</vt:lpstr>
      <vt:lpstr>Requirements already in the EMI plans 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Tiziana Ferrari</cp:lastModifiedBy>
  <cp:revision>56</cp:revision>
  <dcterms:created xsi:type="dcterms:W3CDTF">2010-09-03T12:01:03Z</dcterms:created>
  <dcterms:modified xsi:type="dcterms:W3CDTF">2011-02-28T12:42:36Z</dcterms:modified>
</cp:coreProperties>
</file>