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3"/>
  </p:notesMasterIdLst>
  <p:sldIdLst>
    <p:sldId id="274" r:id="rId2"/>
    <p:sldId id="282" r:id="rId3"/>
    <p:sldId id="285" r:id="rId4"/>
    <p:sldId id="286" r:id="rId5"/>
    <p:sldId id="288" r:id="rId6"/>
    <p:sldId id="287" r:id="rId7"/>
    <p:sldId id="289" r:id="rId8"/>
    <p:sldId id="291" r:id="rId9"/>
    <p:sldId id="290" r:id="rId10"/>
    <p:sldId id="292" r:id="rId11"/>
    <p:sldId id="294" r:id="rId12"/>
    <p:sldId id="293" r:id="rId13"/>
    <p:sldId id="295" r:id="rId14"/>
    <p:sldId id="296" r:id="rId15"/>
    <p:sldId id="297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98" r:id="rId24"/>
    <p:sldId id="305" r:id="rId25"/>
    <p:sldId id="299" r:id="rId26"/>
    <p:sldId id="300" r:id="rId27"/>
    <p:sldId id="302" r:id="rId28"/>
    <p:sldId id="303" r:id="rId29"/>
    <p:sldId id="313" r:id="rId30"/>
    <p:sldId id="314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46"/>
    <a:srgbClr val="B5892D"/>
    <a:srgbClr val="75A5D8"/>
    <a:srgbClr val="E2E4EA"/>
    <a:srgbClr val="1D2F45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5" autoAdjust="0"/>
    <p:restoredTop sz="89324" autoAdjust="0"/>
  </p:normalViewPr>
  <p:slideViewPr>
    <p:cSldViewPr>
      <p:cViewPr>
        <p:scale>
          <a:sx n="70" d="100"/>
          <a:sy n="70" d="100"/>
        </p:scale>
        <p:origin x="-12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11786-97E6-1745-B451-9A9DA7829DA5}" type="doc">
      <dgm:prSet loTypeId="urn:microsoft.com/office/officeart/2005/8/layout/matrix3" loCatId="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DF276D9-CE3F-EA47-950B-649228930469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Services</a:t>
          </a:r>
        </a:p>
      </dgm:t>
    </dgm:pt>
    <dgm:pt modelId="{9EEC7313-188F-DB47-B8F7-0242EA0F8F81}" type="par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3913E1A0-79D9-514A-9BFB-F01FEDCF74CB}" type="sibTrans" cxnId="{5FC0D3CE-2555-0D44-8637-F7A74BE19A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0381438-BAE7-9341-A880-1591181A65B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Processes and policies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6348E178-F5B1-E249-B284-05B217F32FD1}" type="par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87F1584-9A78-7640-A450-6558BE929880}" type="sibTrans" cxnId="{11A1A6EA-1F5A-CC4E-8ED9-9F4FD2C579D4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7F61397-4432-1E41-A760-F87097A3231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Federated operations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5AD00106-A3B1-0A45-92AE-BF7566DC1D1C}" type="par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2B336E2A-9136-C647-96D2-12D9E4F28906}" type="sibTrans" cxnId="{02875348-7809-194C-BF34-03A23621252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DFB1272-C75E-3049-BC2D-1CACD9C58BE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Federation services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857AB123-B088-134A-9550-DC166FE8F771}" type="par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3408071-ECB3-D243-8A51-081D9AA919AC}" type="sibTrans" cxnId="{1E4B20BC-E8BF-2F46-9B77-DC4AE7D2EEE8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652373A9-1385-694D-9DAC-4AEC1200D463}" type="pres">
      <dgm:prSet presAssocID="{56611786-97E6-1745-B451-9A9DA7829DA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00DE0-BFC4-FA40-9AF4-2EE138EA238F}" type="pres">
      <dgm:prSet presAssocID="{56611786-97E6-1745-B451-9A9DA7829DA5}" presName="diamond" presStyleLbl="bgShp" presStyleIdx="0" presStyleCnt="1"/>
      <dgm:spPr/>
    </dgm:pt>
    <dgm:pt modelId="{42491728-7612-9248-AE86-7A7A863FE852}" type="pres">
      <dgm:prSet presAssocID="{56611786-97E6-1745-B451-9A9DA7829D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98F96-87A3-AB49-B07C-E1116E1CF6F3}" type="pres">
      <dgm:prSet presAssocID="{56611786-97E6-1745-B451-9A9DA7829D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BE1A0-CF73-4C4F-BF4D-48EC7D0770C7}" type="pres">
      <dgm:prSet presAssocID="{56611786-97E6-1745-B451-9A9DA7829D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459B7-4409-3941-847D-BDFBD4537097}" type="pres">
      <dgm:prSet presAssocID="{56611786-97E6-1745-B451-9A9DA7829D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432D0-0AB3-43BA-A7FA-BE9504915F73}" type="presOf" srcId="{57F61397-4432-1E41-A760-F87097A32311}" destId="{086BE1A0-CF73-4C4F-BF4D-48EC7D0770C7}" srcOrd="0" destOrd="0" presId="urn:microsoft.com/office/officeart/2005/8/layout/matrix3"/>
    <dgm:cxn modelId="{1E4B20BC-E8BF-2F46-9B77-DC4AE7D2EEE8}" srcId="{56611786-97E6-1745-B451-9A9DA7829DA5}" destId="{CDFB1272-C75E-3049-BC2D-1CACD9C58BE1}" srcOrd="1" destOrd="0" parTransId="{857AB123-B088-134A-9550-DC166FE8F771}" sibTransId="{63408071-ECB3-D243-8A51-081D9AA919AC}"/>
    <dgm:cxn modelId="{8489D6B1-7571-4B7B-9587-AA33FA77162E}" type="presOf" srcId="{6DF276D9-CE3F-EA47-950B-649228930469}" destId="{42491728-7612-9248-AE86-7A7A863FE852}" srcOrd="0" destOrd="0" presId="urn:microsoft.com/office/officeart/2005/8/layout/matrix3"/>
    <dgm:cxn modelId="{64F0BC1F-D285-402D-AAE5-481667C91D27}" type="presOf" srcId="{00381438-BAE7-9341-A880-1591181A65BC}" destId="{8C5459B7-4409-3941-847D-BDFBD4537097}" srcOrd="0" destOrd="0" presId="urn:microsoft.com/office/officeart/2005/8/layout/matrix3"/>
    <dgm:cxn modelId="{5FC0D3CE-2555-0D44-8637-F7A74BE19AE8}" srcId="{56611786-97E6-1745-B451-9A9DA7829DA5}" destId="{6DF276D9-CE3F-EA47-950B-649228930469}" srcOrd="0" destOrd="0" parTransId="{9EEC7313-188F-DB47-B8F7-0242EA0F8F81}" sibTransId="{3913E1A0-79D9-514A-9BFB-F01FEDCF74CB}"/>
    <dgm:cxn modelId="{6405799D-0A6A-48CB-BEAC-9F605A63A5C6}" type="presOf" srcId="{56611786-97E6-1745-B451-9A9DA7829DA5}" destId="{652373A9-1385-694D-9DAC-4AEC1200D463}" srcOrd="0" destOrd="0" presId="urn:microsoft.com/office/officeart/2005/8/layout/matrix3"/>
    <dgm:cxn modelId="{5523C77E-EEB5-4149-AB79-21D1B55CDF45}" type="presOf" srcId="{CDFB1272-C75E-3049-BC2D-1CACD9C58BE1}" destId="{80F98F96-87A3-AB49-B07C-E1116E1CF6F3}" srcOrd="0" destOrd="0" presId="urn:microsoft.com/office/officeart/2005/8/layout/matrix3"/>
    <dgm:cxn modelId="{02875348-7809-194C-BF34-03A236212521}" srcId="{56611786-97E6-1745-B451-9A9DA7829DA5}" destId="{57F61397-4432-1E41-A760-F87097A32311}" srcOrd="2" destOrd="0" parTransId="{5AD00106-A3B1-0A45-92AE-BF7566DC1D1C}" sibTransId="{2B336E2A-9136-C647-96D2-12D9E4F28906}"/>
    <dgm:cxn modelId="{11A1A6EA-1F5A-CC4E-8ED9-9F4FD2C579D4}" srcId="{56611786-97E6-1745-B451-9A9DA7829DA5}" destId="{00381438-BAE7-9341-A880-1591181A65BC}" srcOrd="3" destOrd="0" parTransId="{6348E178-F5B1-E249-B284-05B217F32FD1}" sibTransId="{F87F1584-9A78-7640-A450-6558BE929880}"/>
    <dgm:cxn modelId="{1540F879-ED61-4A9E-8B5F-7993E88AA181}" type="presParOf" srcId="{652373A9-1385-694D-9DAC-4AEC1200D463}" destId="{1A700DE0-BFC4-FA40-9AF4-2EE138EA238F}" srcOrd="0" destOrd="0" presId="urn:microsoft.com/office/officeart/2005/8/layout/matrix3"/>
    <dgm:cxn modelId="{AAF696A4-6C46-476B-9F4B-31B765B359E1}" type="presParOf" srcId="{652373A9-1385-694D-9DAC-4AEC1200D463}" destId="{42491728-7612-9248-AE86-7A7A863FE852}" srcOrd="1" destOrd="0" presId="urn:microsoft.com/office/officeart/2005/8/layout/matrix3"/>
    <dgm:cxn modelId="{837B600F-9E7D-4BC3-ABD9-FD880CA679F5}" type="presParOf" srcId="{652373A9-1385-694D-9DAC-4AEC1200D463}" destId="{80F98F96-87A3-AB49-B07C-E1116E1CF6F3}" srcOrd="2" destOrd="0" presId="urn:microsoft.com/office/officeart/2005/8/layout/matrix3"/>
    <dgm:cxn modelId="{6AA5EF19-F848-4660-8FA5-0476B8EC303B}" type="presParOf" srcId="{652373A9-1385-694D-9DAC-4AEC1200D463}" destId="{086BE1A0-CF73-4C4F-BF4D-48EC7D0770C7}" srcOrd="3" destOrd="0" presId="urn:microsoft.com/office/officeart/2005/8/layout/matrix3"/>
    <dgm:cxn modelId="{7D9D3D45-A39B-475C-B9BD-1DED5F3A055D}" type="presParOf" srcId="{652373A9-1385-694D-9DAC-4AEC1200D463}" destId="{8C5459B7-4409-3941-847D-BDFBD45370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0DE0-BFC4-FA40-9AF4-2EE138EA238F}">
      <dsp:nvSpPr>
        <dsp:cNvPr id="0" name=""/>
        <dsp:cNvSpPr/>
      </dsp:nvSpPr>
      <dsp:spPr>
        <a:xfrm>
          <a:off x="1127955" y="0"/>
          <a:ext cx="3816424" cy="38164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491728-7612-9248-AE86-7A7A863FE852}">
      <dsp:nvSpPr>
        <dsp:cNvPr id="0" name=""/>
        <dsp:cNvSpPr/>
      </dsp:nvSpPr>
      <dsp:spPr>
        <a:xfrm>
          <a:off x="1490516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Services</a:t>
          </a:r>
        </a:p>
      </dsp:txBody>
      <dsp:txXfrm>
        <a:off x="1563174" y="435218"/>
        <a:ext cx="1343089" cy="1343089"/>
      </dsp:txXfrm>
    </dsp:sp>
    <dsp:sp modelId="{80F98F96-87A3-AB49-B07C-E1116E1CF6F3}">
      <dsp:nvSpPr>
        <dsp:cNvPr id="0" name=""/>
        <dsp:cNvSpPr/>
      </dsp:nvSpPr>
      <dsp:spPr>
        <a:xfrm>
          <a:off x="3093414" y="362560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Federation services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166072" y="435218"/>
        <a:ext cx="1343089" cy="1343089"/>
      </dsp:txXfrm>
    </dsp:sp>
    <dsp:sp modelId="{086BE1A0-CF73-4C4F-BF4D-48EC7D0770C7}">
      <dsp:nvSpPr>
        <dsp:cNvPr id="0" name=""/>
        <dsp:cNvSpPr/>
      </dsp:nvSpPr>
      <dsp:spPr>
        <a:xfrm>
          <a:off x="1490516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Federated operations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563174" y="2038116"/>
        <a:ext cx="1343089" cy="1343089"/>
      </dsp:txXfrm>
    </dsp:sp>
    <dsp:sp modelId="{8C5459B7-4409-3941-847D-BDFBD4537097}">
      <dsp:nvSpPr>
        <dsp:cNvPr id="0" name=""/>
        <dsp:cNvSpPr/>
      </dsp:nvSpPr>
      <dsp:spPr>
        <a:xfrm>
          <a:off x="3093414" y="1965458"/>
          <a:ext cx="1488405" cy="148840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</a:schemeClr>
              </a:solidFill>
            </a:rPr>
            <a:t>Processes and policies</a:t>
          </a:r>
          <a:endParaRPr lang="en-US" sz="21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166072" y="2038116"/>
        <a:ext cx="1343089" cy="134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16/02/2018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52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108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7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CB501B-9145-384C-860E-E18BA7581B70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07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xmlns="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086" y="258975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xmlns="" id="{6C0029B1-78CE-4830-8FF0-21D78BC8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1">
            <a:extLst>
              <a:ext uri="{FF2B5EF4-FFF2-40B4-BE49-F238E27FC236}">
                <a16:creationId xmlns:a16="http://schemas.microsoft.com/office/drawing/2014/main" xmlns="" id="{BF4215B5-2BB9-43AE-ADD6-906E970BAD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086" y="258975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xmlns="" id="{54AC4FE2-C03C-4820-9BB3-E70A699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olo 1">
            <a:extLst>
              <a:ext uri="{FF2B5EF4-FFF2-40B4-BE49-F238E27FC236}">
                <a16:creationId xmlns:a16="http://schemas.microsoft.com/office/drawing/2014/main" xmlns="" id="{DBFCA5FF-7701-4163-A776-15C13687C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086" y="258975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xmlns="" id="{4D908B0E-071E-4160-8189-0ECA18F1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38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olo 1">
            <a:extLst>
              <a:ext uri="{FF2B5EF4-FFF2-40B4-BE49-F238E27FC236}">
                <a16:creationId xmlns:a16="http://schemas.microsoft.com/office/drawing/2014/main" xmlns="" id="{507C1E4B-1E2F-4551-B7C0-719268FBE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1086" y="258975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xmlns="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A173449-DF5F-424E-B8FC-10002A656D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4735971-D1E1-4830-92F5-80A04B34C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xmlns="" id="{A4715C6F-8A85-402A-AEA5-9247CDBA4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76871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81D0BF5-56A7-4B78-BC57-B47BBB6D7B9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0580AD9C-1581-4E17-818E-50AB0BD20B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27" y="3356992"/>
            <a:ext cx="1784961" cy="22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9054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5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4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7200" y="126876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053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0" r:id="rId5"/>
    <p:sldLayoutId id="2147483712" r:id="rId6"/>
    <p:sldLayoutId id="2147483711" r:id="rId7"/>
    <p:sldLayoutId id="2147483713" r:id="rId8"/>
    <p:sldLayoutId id="2147483714" r:id="rId9"/>
  </p:sldLayoutIdLst>
  <p:hf hdr="0" ftr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indico/event/361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10" Type="http://schemas.openxmlformats.org/officeDocument/2006/relationships/image" Target="../media/image32.tiff"/><Relationship Id="rId4" Type="http://schemas.openxmlformats.org/officeDocument/2006/relationships/image" Target="../media/image26.png"/><Relationship Id="rId9" Type="http://schemas.openxmlformats.org/officeDocument/2006/relationships/image" Target="../media/image31.tif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10" Type="http://schemas.openxmlformats.org/officeDocument/2006/relationships/image" Target="../media/image32.tiff"/><Relationship Id="rId4" Type="http://schemas.openxmlformats.org/officeDocument/2006/relationships/image" Target="../media/image26.png"/><Relationship Id="rId9" Type="http://schemas.openxmlformats.org/officeDocument/2006/relationships/image" Target="../media/image31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openaire.eu/contact-noad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259632" y="3039069"/>
            <a:ext cx="6984776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1C3046"/>
                </a:solidFill>
                <a:latin typeface="+mn-lt"/>
              </a:rPr>
              <a:t>EGI Engagement &amp; NILs meeting</a:t>
            </a:r>
            <a:endParaRPr lang="en-GB" sz="3600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xmlns="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259632" y="3717032"/>
            <a:ext cx="547260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b="0" dirty="0" smtClean="0">
                <a:solidFill>
                  <a:srgbClr val="B5892D"/>
                </a:solidFill>
                <a:latin typeface="+mn-lt"/>
              </a:rPr>
              <a:t>16 Feb 2018</a:t>
            </a:r>
            <a:endParaRPr lang="en-GB" b="0" dirty="0">
              <a:solidFill>
                <a:srgbClr val="B5892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1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Phased Approach</a:t>
            </a:r>
            <a:endParaRPr lang="en-US" dirty="0"/>
          </a:p>
        </p:txBody>
      </p:sp>
      <p:sp>
        <p:nvSpPr>
          <p:cNvPr id="7" name="Freccia a destra 6"/>
          <p:cNvSpPr/>
          <p:nvPr/>
        </p:nvSpPr>
        <p:spPr>
          <a:xfrm>
            <a:off x="1501602" y="972840"/>
            <a:ext cx="6140794" cy="4912320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o 7"/>
          <p:cNvGrpSpPr/>
          <p:nvPr/>
        </p:nvGrpSpPr>
        <p:grpSpPr>
          <a:xfrm>
            <a:off x="1204581" y="2446536"/>
            <a:ext cx="2167339" cy="1964928"/>
            <a:chOff x="244813" y="1473696"/>
            <a:chExt cx="2167339" cy="1964928"/>
          </a:xfrm>
        </p:grpSpPr>
        <p:sp>
          <p:nvSpPr>
            <p:cNvPr id="15" name="Rettangolo arrotondato 14"/>
            <p:cNvSpPr/>
            <p:nvPr/>
          </p:nvSpPr>
          <p:spPr>
            <a:xfrm>
              <a:off x="244813" y="1473696"/>
              <a:ext cx="2167339" cy="196492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340733" y="1569616"/>
              <a:ext cx="1975499" cy="1773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Integrate production-ready services</a:t>
              </a:r>
              <a:endParaRPr lang="en-US" sz="2700" kern="1200" dirty="0"/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3488330" y="2446536"/>
            <a:ext cx="2167339" cy="1964928"/>
            <a:chOff x="2528562" y="1473696"/>
            <a:chExt cx="2167339" cy="1964928"/>
          </a:xfrm>
        </p:grpSpPr>
        <p:sp>
          <p:nvSpPr>
            <p:cNvPr id="13" name="Rettangolo arrotondato 12"/>
            <p:cNvSpPr/>
            <p:nvPr/>
          </p:nvSpPr>
          <p:spPr>
            <a:xfrm>
              <a:off x="2528562" y="1473696"/>
              <a:ext cx="2167339" cy="196492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72719"/>
                <a:satOff val="-25386"/>
                <a:lumOff val="19570"/>
                <a:alphaOff val="0"/>
              </a:schemeClr>
            </a:fillRef>
            <a:effectRef idx="3">
              <a:schemeClr val="accent1">
                <a:shade val="80000"/>
                <a:hueOff val="72719"/>
                <a:satOff val="-25386"/>
                <a:lumOff val="1957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2624482" y="1569616"/>
              <a:ext cx="1975499" cy="1773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Operate and Provide</a:t>
              </a:r>
              <a:endParaRPr lang="en-US" sz="2700" kern="1200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772079" y="2446536"/>
            <a:ext cx="2167339" cy="1964928"/>
            <a:chOff x="4812311" y="1473696"/>
            <a:chExt cx="2167339" cy="1964928"/>
          </a:xfrm>
        </p:grpSpPr>
        <p:sp>
          <p:nvSpPr>
            <p:cNvPr id="11" name="Rettangolo arrotondato 10"/>
            <p:cNvSpPr/>
            <p:nvPr/>
          </p:nvSpPr>
          <p:spPr>
            <a:xfrm>
              <a:off x="4812311" y="1473696"/>
              <a:ext cx="2167339" cy="196492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45438"/>
                <a:satOff val="-50772"/>
                <a:lumOff val="39140"/>
                <a:alphaOff val="0"/>
              </a:schemeClr>
            </a:fillRef>
            <a:effectRef idx="3">
              <a:schemeClr val="accent1">
                <a:shade val="80000"/>
                <a:hueOff val="145438"/>
                <a:satOff val="-50772"/>
                <a:lumOff val="391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4908231" y="1569616"/>
              <a:ext cx="1975499" cy="1773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 smtClean="0"/>
                <a:t>Access and Consume</a:t>
              </a:r>
              <a:endParaRPr lang="en-US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96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EOSC-hub Work Packages</a:t>
            </a:r>
            <a:endParaRPr lang="en-US" dirty="0"/>
          </a:p>
        </p:txBody>
      </p:sp>
      <p:pic>
        <p:nvPicPr>
          <p:cNvPr id="7" name="Picture 5" descr="Screen Shot 2018-01-09 at 08.0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12776"/>
            <a:ext cx="87630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 – Service Architecture</a:t>
            </a:r>
            <a:endParaRPr lang="en-US" dirty="0"/>
          </a:p>
        </p:txBody>
      </p:sp>
      <p:sp>
        <p:nvSpPr>
          <p:cNvPr id="7" name="Rounded Rectangle 5"/>
          <p:cNvSpPr/>
          <p:nvPr/>
        </p:nvSpPr>
        <p:spPr>
          <a:xfrm>
            <a:off x="256319" y="3591929"/>
            <a:ext cx="1511999" cy="2408665"/>
          </a:xfrm>
          <a:prstGeom prst="roundRect">
            <a:avLst/>
          </a:prstGeom>
          <a:solidFill>
            <a:srgbClr val="BDF5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lte DIN 1451 Mittelschrift" panose="020B0603020202020204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lte DIN 1451 Mittelschrift" panose="020B0603020202020204" pitchFamily="34" charset="0"/>
              </a:rPr>
              <a:t>Federation Services</a:t>
            </a:r>
          </a:p>
          <a:p>
            <a:pPr algn="ctr"/>
            <a:endParaRPr lang="en-US" b="1" dirty="0">
              <a:solidFill>
                <a:schemeClr val="tx1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AAI,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Accounting,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Monitoring,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Operations, Security </a:t>
            </a:r>
            <a:r>
              <a:rPr lang="en-US" sz="1400" dirty="0" err="1">
                <a:solidFill>
                  <a:srgbClr val="000000"/>
                </a:solidFill>
                <a:latin typeface="Alte DIN 1451 Mittelschrift" panose="020B0603020202020204" pitchFamily="34" charset="0"/>
              </a:rPr>
              <a:t>Coord</a:t>
            </a:r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.</a:t>
            </a:r>
          </a:p>
          <a:p>
            <a:pPr algn="ctr"/>
            <a:endParaRPr lang="en-US" sz="1400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12083" y="4914151"/>
            <a:ext cx="5291656" cy="1079996"/>
          </a:xfrm>
          <a:prstGeom prst="roundRect">
            <a:avLst/>
          </a:prstGeom>
          <a:solidFill>
            <a:srgbClr val="BDF5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lte DIN 1451 Mittelschrift" panose="020B0603020202020204" pitchFamily="34" charset="0"/>
              </a:rPr>
              <a:t>Baseline services</a:t>
            </a:r>
            <a:endParaRPr lang="en-US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Compute and Storage</a:t>
            </a:r>
            <a:endParaRPr lang="en-US" sz="1400" dirty="0">
              <a:solidFill>
                <a:srgbClr val="FF0000"/>
              </a:solidFill>
              <a:latin typeface="Alte DIN 1451 Mittelschrift" panose="020B0603020202020204" pitchFamily="34" charset="0"/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7271529" y="3570647"/>
            <a:ext cx="1652015" cy="2408664"/>
          </a:xfrm>
          <a:prstGeom prst="roundRect">
            <a:avLst/>
          </a:prstGeom>
          <a:solidFill>
            <a:srgbClr val="BDF5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 Open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Collaboration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Platforms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Application Repository,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Configuration Management,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Marketplace</a:t>
            </a:r>
          </a:p>
        </p:txBody>
      </p:sp>
      <p:sp>
        <p:nvSpPr>
          <p:cNvPr id="10" name="Rounded Rectangle 2"/>
          <p:cNvSpPr/>
          <p:nvPr/>
        </p:nvSpPr>
        <p:spPr>
          <a:xfrm>
            <a:off x="107507" y="3445898"/>
            <a:ext cx="8918113" cy="2870221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/>
          <p:cNvSpPr txBox="1"/>
          <p:nvPr/>
        </p:nvSpPr>
        <p:spPr>
          <a:xfrm>
            <a:off x="3216487" y="5946787"/>
            <a:ext cx="286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lte DIN 1451 Mittelschrift" panose="020B0603020202020204" pitchFamily="34" charset="0"/>
              </a:rPr>
              <a:t>Common services</a:t>
            </a:r>
          </a:p>
        </p:txBody>
      </p:sp>
      <p:sp>
        <p:nvSpPr>
          <p:cNvPr id="12" name="Rounded Rectangle 14"/>
          <p:cNvSpPr/>
          <p:nvPr/>
        </p:nvSpPr>
        <p:spPr>
          <a:xfrm>
            <a:off x="1868605" y="1573347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3" name="Rounded Rectangle 15"/>
          <p:cNvSpPr/>
          <p:nvPr/>
        </p:nvSpPr>
        <p:spPr>
          <a:xfrm>
            <a:off x="3245445" y="1573347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4" name="Rounded Rectangle 16"/>
          <p:cNvSpPr/>
          <p:nvPr/>
        </p:nvSpPr>
        <p:spPr>
          <a:xfrm>
            <a:off x="4626009" y="1580531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5" name="Rounded Rectangle 17"/>
          <p:cNvSpPr/>
          <p:nvPr/>
        </p:nvSpPr>
        <p:spPr>
          <a:xfrm>
            <a:off x="6008495" y="1580531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6" name="Rounded Rectangle 18"/>
          <p:cNvSpPr/>
          <p:nvPr/>
        </p:nvSpPr>
        <p:spPr>
          <a:xfrm>
            <a:off x="476238" y="1559293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17" name="TextBox 19"/>
          <p:cNvSpPr txBox="1"/>
          <p:nvPr/>
        </p:nvSpPr>
        <p:spPr>
          <a:xfrm>
            <a:off x="2759477" y="1196752"/>
            <a:ext cx="354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lte DIN 1451 Mittelschrift" panose="020B0603020202020204" pitchFamily="34" charset="0"/>
              </a:rPr>
              <a:t>Community Support services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107506" y="1196752"/>
            <a:ext cx="8918113" cy="1449491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4"/>
          <p:cNvSpPr/>
          <p:nvPr/>
        </p:nvSpPr>
        <p:spPr>
          <a:xfrm>
            <a:off x="7398766" y="1566084"/>
            <a:ext cx="1219695" cy="937328"/>
          </a:xfrm>
          <a:prstGeom prst="roundRect">
            <a:avLst/>
          </a:prstGeom>
          <a:solidFill>
            <a:srgbClr val="FCF7B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Thematic</a:t>
            </a:r>
            <a:endParaRPr lang="en-US" sz="1400" b="1" dirty="0">
              <a:solidFill>
                <a:srgbClr val="000000"/>
              </a:solidFill>
              <a:latin typeface="Alte DIN 1451 Mittelschrift" panose="020B0603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Service</a:t>
            </a:r>
          </a:p>
        </p:txBody>
      </p:sp>
      <p:sp>
        <p:nvSpPr>
          <p:cNvPr id="20" name="Up-Down Arrow 4"/>
          <p:cNvSpPr/>
          <p:nvPr/>
        </p:nvSpPr>
        <p:spPr>
          <a:xfrm>
            <a:off x="749750" y="2579405"/>
            <a:ext cx="601579" cy="1028255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71B4"/>
              </a:solidFill>
            </a:endParaRPr>
          </a:p>
        </p:txBody>
      </p:sp>
      <p:sp>
        <p:nvSpPr>
          <p:cNvPr id="21" name="Up-Down Arrow 6"/>
          <p:cNvSpPr/>
          <p:nvPr/>
        </p:nvSpPr>
        <p:spPr>
          <a:xfrm>
            <a:off x="3423413" y="2575219"/>
            <a:ext cx="1001625" cy="2680763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2"/>
          <p:cNvSpPr/>
          <p:nvPr/>
        </p:nvSpPr>
        <p:spPr>
          <a:xfrm>
            <a:off x="1912086" y="3591357"/>
            <a:ext cx="5286509" cy="1078075"/>
          </a:xfrm>
          <a:prstGeom prst="roundRect">
            <a:avLst/>
          </a:prstGeom>
          <a:solidFill>
            <a:srgbClr val="BDF5F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Added Value Services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lte DIN 1451 Mittelschrift" panose="020B0603020202020204" pitchFamily="34" charset="0"/>
              </a:rPr>
              <a:t>Orchestration of Compute</a:t>
            </a:r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, Data, Software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lte DIN 1451 Mittelschrift" panose="020B0603020202020204" pitchFamily="34" charset="0"/>
              </a:rPr>
              <a:t>Curation and </a:t>
            </a:r>
            <a:r>
              <a:rPr lang="en-US" sz="1400" dirty="0">
                <a:solidFill>
                  <a:srgbClr val="000000"/>
                </a:solidFill>
                <a:latin typeface="Alte DIN 1451 Mittelschrift" panose="020B0603020202020204" pitchFamily="34" charset="0"/>
              </a:rPr>
              <a:t>Preservation </a:t>
            </a:r>
          </a:p>
        </p:txBody>
      </p:sp>
      <p:sp>
        <p:nvSpPr>
          <p:cNvPr id="23" name="Up-Down Arrow 25"/>
          <p:cNvSpPr/>
          <p:nvPr/>
        </p:nvSpPr>
        <p:spPr>
          <a:xfrm>
            <a:off x="3611218" y="2646245"/>
            <a:ext cx="601579" cy="1028255"/>
          </a:xfrm>
          <a:prstGeom prst="upDownArrow">
            <a:avLst/>
          </a:prstGeom>
          <a:solidFill>
            <a:srgbClr val="0E71B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6"/>
          <p:cNvSpPr/>
          <p:nvPr/>
        </p:nvSpPr>
        <p:spPr>
          <a:xfrm>
            <a:off x="7693308" y="2542394"/>
            <a:ext cx="601579" cy="1028255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7"/>
          <p:cNvSpPr/>
          <p:nvPr/>
        </p:nvSpPr>
        <p:spPr>
          <a:xfrm>
            <a:off x="6254866" y="4227727"/>
            <a:ext cx="601579" cy="1028255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8"/>
          <p:cNvSpPr/>
          <p:nvPr/>
        </p:nvSpPr>
        <p:spPr>
          <a:xfrm rot="5400000">
            <a:off x="4418780" y="2797948"/>
            <a:ext cx="289745" cy="6007939"/>
          </a:xfrm>
          <a:prstGeom prst="upDownArrow">
            <a:avLst/>
          </a:prstGeom>
          <a:solidFill>
            <a:srgbClr val="0E71B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27784" y="258975"/>
            <a:ext cx="6264696" cy="505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Thematic service providers and CCs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149080"/>
            <a:ext cx="2095500" cy="18383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66" y="5008190"/>
            <a:ext cx="1301130" cy="1301130"/>
          </a:xfrm>
          <a:prstGeom prst="rect">
            <a:avLst/>
          </a:prstGeom>
        </p:spPr>
      </p:pic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6553200" y="601620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75" b="0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Segnaposto contenuto 4"/>
          <p:cNvSpPr>
            <a:spLocks noGrp="1"/>
          </p:cNvSpPr>
          <p:nvPr>
            <p:ph idx="1"/>
          </p:nvPr>
        </p:nvSpPr>
        <p:spPr>
          <a:xfrm>
            <a:off x="561337" y="1020586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246889"/>
                </a:solidFill>
              </a:rPr>
              <a:t>Thematic service providers </a:t>
            </a:r>
            <a:r>
              <a:rPr lang="en-US" sz="1800" b="1" dirty="0" smtClean="0">
                <a:solidFill>
                  <a:srgbClr val="246889"/>
                </a:solidFill>
              </a:rPr>
              <a:t>(7)</a:t>
            </a:r>
            <a:endParaRPr lang="en-US" sz="1600" b="1" dirty="0">
              <a:solidFill>
                <a:srgbClr val="246889"/>
              </a:solidFill>
            </a:endParaRPr>
          </a:p>
          <a:p>
            <a:r>
              <a:rPr lang="en-US" sz="1800" dirty="0" smtClean="0"/>
              <a:t>CMS</a:t>
            </a:r>
            <a:r>
              <a:rPr lang="en-US" sz="1800" dirty="0"/>
              <a:t>, astronomy/</a:t>
            </a:r>
            <a:r>
              <a:rPr lang="en-US" sz="1800" dirty="0" err="1"/>
              <a:t>astro</a:t>
            </a:r>
            <a:r>
              <a:rPr lang="en-US" sz="1800" dirty="0"/>
              <a:t>-particle physics </a:t>
            </a:r>
          </a:p>
          <a:p>
            <a:r>
              <a:rPr lang="en-US" sz="1800" dirty="0"/>
              <a:t>Climate change/ENES</a:t>
            </a:r>
          </a:p>
          <a:p>
            <a:r>
              <a:rPr lang="en-US" sz="1800" dirty="0"/>
              <a:t>GEO/Global Earth Observation System of Systems</a:t>
            </a:r>
          </a:p>
          <a:p>
            <a:r>
              <a:rPr lang="en-US" sz="1800" dirty="0"/>
              <a:t>Costal protection/LNEC</a:t>
            </a:r>
          </a:p>
          <a:p>
            <a:r>
              <a:rPr lang="en-US" sz="1800" dirty="0"/>
              <a:t>Structural biology/</a:t>
            </a:r>
            <a:r>
              <a:rPr lang="en-US" sz="1800" dirty="0" err="1"/>
              <a:t>WeNMR</a:t>
            </a:r>
            <a:endParaRPr lang="en-US" sz="1800" dirty="0"/>
          </a:p>
          <a:p>
            <a:r>
              <a:rPr lang="en-US" sz="1800" dirty="0"/>
              <a:t>Earth Observation core data resources/ESA, Copernicus sentinel data, LANDSAT and other major EO data archives</a:t>
            </a:r>
          </a:p>
          <a:p>
            <a:r>
              <a:rPr lang="en-US" sz="1800" dirty="0"/>
              <a:t>Biodiversity / </a:t>
            </a:r>
            <a:r>
              <a:rPr lang="en-US" sz="1800" dirty="0" err="1"/>
              <a:t>Lifewatch</a:t>
            </a:r>
            <a:endParaRPr lang="en-US" sz="1800" dirty="0"/>
          </a:p>
          <a:p>
            <a:endParaRPr lang="it-IT" sz="1800" dirty="0"/>
          </a:p>
        </p:txBody>
      </p:sp>
      <p:sp>
        <p:nvSpPr>
          <p:cNvPr id="12" name="Segnaposto contenuto 4"/>
          <p:cNvSpPr txBox="1">
            <a:spLocks/>
          </p:cNvSpPr>
          <p:nvPr/>
        </p:nvSpPr>
        <p:spPr>
          <a:xfrm>
            <a:off x="4921696" y="980728"/>
            <a:ext cx="4114800" cy="3600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246889"/>
                </a:solidFill>
              </a:rPr>
              <a:t>Competence </a:t>
            </a:r>
            <a:r>
              <a:rPr lang="en-US" sz="1800" b="1" dirty="0" err="1" smtClean="0">
                <a:solidFill>
                  <a:srgbClr val="246889"/>
                </a:solidFill>
              </a:rPr>
              <a:t>Centres</a:t>
            </a:r>
            <a:r>
              <a:rPr lang="en-US" sz="1800" b="1" dirty="0" smtClean="0">
                <a:solidFill>
                  <a:srgbClr val="246889"/>
                </a:solidFill>
              </a:rPr>
              <a:t> (8)</a:t>
            </a:r>
            <a:endParaRPr lang="en-US" sz="1800" b="1" dirty="0">
              <a:solidFill>
                <a:srgbClr val="246889"/>
              </a:solidFill>
            </a:endParaRPr>
          </a:p>
          <a:p>
            <a:r>
              <a:rPr lang="en-US" sz="1800" dirty="0" smtClean="0"/>
              <a:t>Marine </a:t>
            </a:r>
            <a:r>
              <a:rPr lang="en-US" sz="1800" dirty="0"/>
              <a:t>research/Euro-Argo</a:t>
            </a:r>
          </a:p>
          <a:p>
            <a:r>
              <a:rPr lang="en-US" sz="1800" dirty="0"/>
              <a:t>LOFAR</a:t>
            </a:r>
          </a:p>
          <a:p>
            <a:r>
              <a:rPr lang="en-US" sz="1800" dirty="0" err="1"/>
              <a:t>EuroFusion</a:t>
            </a:r>
            <a:r>
              <a:rPr lang="en-US" sz="1800" dirty="0"/>
              <a:t>/ITER</a:t>
            </a:r>
          </a:p>
          <a:p>
            <a:r>
              <a:rPr lang="en-US" sz="1800" dirty="0"/>
              <a:t>EPOS/EIDA seismic data and computational seismology services</a:t>
            </a:r>
          </a:p>
          <a:p>
            <a:r>
              <a:rPr lang="en-US" sz="1800" dirty="0"/>
              <a:t>EISCAT-3D</a:t>
            </a:r>
          </a:p>
          <a:p>
            <a:r>
              <a:rPr lang="en-US" sz="1800" dirty="0"/>
              <a:t>ELIXIR/BBMRI/ECRIN</a:t>
            </a:r>
          </a:p>
          <a:p>
            <a:r>
              <a:rPr lang="en-US" sz="1800" dirty="0"/>
              <a:t>DARIAH </a:t>
            </a:r>
          </a:p>
          <a:p>
            <a:r>
              <a:rPr lang="en-US" sz="1800" dirty="0"/>
              <a:t>ICOS </a:t>
            </a:r>
            <a:endParaRPr lang="it-IT" sz="18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593166"/>
            <a:ext cx="2019310" cy="57213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52" y="3882868"/>
            <a:ext cx="1202316" cy="120231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4789638"/>
            <a:ext cx="2228945" cy="58357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3519"/>
            <a:ext cx="1161928" cy="501625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512497"/>
            <a:ext cx="1912585" cy="58079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4542"/>
            <a:ext cx="1979712" cy="83477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8" y="5467857"/>
            <a:ext cx="1695122" cy="84146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3" y="4942792"/>
            <a:ext cx="1460666" cy="5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EOSC-hub will:</a:t>
            </a:r>
          </a:p>
          <a:p>
            <a:pPr lvl="1"/>
            <a:r>
              <a:rPr lang="en-US" dirty="0" smtClean="0"/>
              <a:t>Create and providing the </a:t>
            </a:r>
            <a:r>
              <a:rPr lang="en-US" dirty="0">
                <a:solidFill>
                  <a:schemeClr val="tx2"/>
                </a:solidFill>
              </a:rPr>
              <a:t>Hub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rgbClr val="1F497D"/>
                </a:solidFill>
              </a:rPr>
              <a:t>federated</a:t>
            </a:r>
            <a:r>
              <a:rPr lang="en-US" dirty="0"/>
              <a:t> integration and management system for the future </a:t>
            </a:r>
            <a:r>
              <a:rPr lang="en-US" dirty="0" smtClean="0"/>
              <a:t>EOSC</a:t>
            </a:r>
            <a:endParaRPr lang="en-US" b="1" i="1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Implement the </a:t>
            </a:r>
            <a:r>
              <a:rPr lang="en-US" dirty="0" smtClean="0">
                <a:solidFill>
                  <a:srgbClr val="1F497D"/>
                </a:solidFill>
              </a:rPr>
              <a:t>Hub as open community-lead framework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Provide a wide range of services </a:t>
            </a:r>
            <a:r>
              <a:rPr lang="en-US" dirty="0" smtClean="0"/>
              <a:t>from many major digital infrastructures and research communities</a:t>
            </a:r>
          </a:p>
        </p:txBody>
      </p:sp>
    </p:spTree>
    <p:extLst>
      <p:ext uri="{BB962C8B-B14F-4D97-AF65-F5344CB8AC3E}">
        <p14:creationId xmlns:p14="http://schemas.microsoft.com/office/powerpoint/2010/main" val="20643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8650" y="2276871"/>
            <a:ext cx="7759774" cy="50572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Role of NILs in the new landscape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3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‘Engagement activity’ in EGI is responsible </a:t>
            </a:r>
            <a:r>
              <a:rPr lang="en-GB" dirty="0" smtClean="0"/>
              <a:t>for </a:t>
            </a:r>
            <a:r>
              <a:rPr lang="en-GB" b="1" dirty="0" smtClean="0"/>
              <a:t>identifying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/>
              <a:t>reaching</a:t>
            </a:r>
            <a:r>
              <a:rPr lang="en-GB" dirty="0"/>
              <a:t> potential </a:t>
            </a:r>
            <a:r>
              <a:rPr lang="en-GB" dirty="0" smtClean="0"/>
              <a:t>new customers </a:t>
            </a:r>
            <a:r>
              <a:rPr lang="en-GB" dirty="0"/>
              <a:t>and </a:t>
            </a:r>
            <a:r>
              <a:rPr lang="en-GB" dirty="0" smtClean="0"/>
              <a:t>support them in the uptake of EGI services</a:t>
            </a:r>
          </a:p>
          <a:p>
            <a:pPr lvl="1"/>
            <a:r>
              <a:rPr lang="en-GB" dirty="0" smtClean="0"/>
              <a:t>The </a:t>
            </a:r>
            <a:r>
              <a:rPr lang="en-GB" b="1" dirty="0" smtClean="0"/>
              <a:t>NGI International Liaisons (NILs)</a:t>
            </a:r>
            <a:r>
              <a:rPr lang="en-GB" dirty="0" smtClean="0"/>
              <a:t> are key enablers in the development and implementation of the EGI Engagement strategy.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During the last 2.5 years EGI engaged with RIs, international research collaborations (H2020 projects), SME/industry and NGIs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62BC-A1CD-4CEB-98DB-B668E3A403EA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bit of 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5"/>
            <a:ext cx="8640960" cy="1080116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err="1" smtClean="0"/>
              <a:t>EOSCpilot</a:t>
            </a:r>
            <a:r>
              <a:rPr lang="en-GB" dirty="0" smtClean="0"/>
              <a:t> and EOSC-hub projects introduce new challenges in running the engagement activities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588D-6DF3-414C-A0E6-404973F258EA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Action plan for the next period</a:t>
            </a:r>
            <a:endParaRPr lang="en-GB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51520" y="2996956"/>
            <a:ext cx="8640960" cy="72007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/>
              <a:t>&gt;&gt; New roles and priorities for NILs &lt;&lt;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3995936" y="2348880"/>
            <a:ext cx="936104" cy="6480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51520" y="4509124"/>
            <a:ext cx="8640960" cy="108011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GB" dirty="0" smtClean="0"/>
              <a:t>1.) Not all the NGIs are represented in these projects</a:t>
            </a:r>
          </a:p>
          <a:p>
            <a:pPr marL="0" indent="0" algn="just">
              <a:buFontTx/>
              <a:buNone/>
            </a:pPr>
            <a:r>
              <a:rPr lang="en-GB" dirty="0" smtClean="0"/>
              <a:t>2.) EGI.eu is keen to keep them updated on regular basis about  </a:t>
            </a:r>
            <a:r>
              <a:rPr lang="en-GB" dirty="0" err="1" smtClean="0"/>
              <a:t>EOSCpilot</a:t>
            </a:r>
            <a:r>
              <a:rPr lang="en-GB" dirty="0" smtClean="0"/>
              <a:t> and EOSC-hub projects</a:t>
            </a:r>
          </a:p>
        </p:txBody>
      </p:sp>
      <p:sp>
        <p:nvSpPr>
          <p:cNvPr id="9" name="Freccia in giù 8"/>
          <p:cNvSpPr/>
          <p:nvPr/>
        </p:nvSpPr>
        <p:spPr>
          <a:xfrm>
            <a:off x="3995936" y="3645020"/>
            <a:ext cx="936104" cy="6480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WP3 (T3.2) – Stakeholder Engagement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  <a:r>
              <a:rPr lang="en-GB" dirty="0" smtClean="0"/>
              <a:t> Identify stakeholders and engage them into the EOSC-hub ecosystem (EGI.eu, CINECA and CSIC)</a:t>
            </a:r>
          </a:p>
          <a:p>
            <a:r>
              <a:rPr lang="en-GB" b="1" dirty="0" smtClean="0"/>
              <a:t>WP4 (T4.2) – Customer Relationship Management</a:t>
            </a:r>
            <a:r>
              <a:rPr lang="en-GB" dirty="0" smtClean="0"/>
              <a:t>: Handle requests from customers and communities submitted via the EOSC-hub marketplace</a:t>
            </a:r>
          </a:p>
          <a:p>
            <a:r>
              <a:rPr lang="en-GB" b="1" dirty="0" smtClean="0"/>
              <a:t>WP7 Thematic services</a:t>
            </a:r>
            <a:r>
              <a:rPr lang="en-GB" dirty="0" smtClean="0"/>
              <a:t>: Operating community-specific services together with the communities. These services will help EGI to reach ‘end users’</a:t>
            </a:r>
          </a:p>
          <a:p>
            <a:r>
              <a:rPr lang="en-GB" b="1" dirty="0" smtClean="0"/>
              <a:t>WP8 Competence Centre</a:t>
            </a:r>
            <a:r>
              <a:rPr lang="en-GB" dirty="0" smtClean="0"/>
              <a:t>: Prototyping, piloting community-specific applications and tools on top of EGI/EUDAT infrastructures.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5C2B-CD89-4A8F-B620-E805F21C52DD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053402" cy="505729"/>
          </a:xfrm>
        </p:spPr>
        <p:txBody>
          <a:bodyPr>
            <a:noAutofit/>
          </a:bodyPr>
          <a:lstStyle/>
          <a:p>
            <a:r>
              <a:rPr lang="en-GB" sz="2800" dirty="0" smtClean="0"/>
              <a:t>EGI Engagement in EOSC-hub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74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WP9 Joint Digital Innovation Hub</a:t>
            </a:r>
            <a:r>
              <a:rPr lang="en-GB" dirty="0" smtClean="0"/>
              <a:t>: Work with 6 business pilots and SMEs to setup technical collaboration, share business plans and facilitate market uptake</a:t>
            </a:r>
          </a:p>
          <a:p>
            <a:r>
              <a:rPr lang="en-GB" b="1" dirty="0" smtClean="0"/>
              <a:t>WP10 Technical coordination</a:t>
            </a:r>
            <a:r>
              <a:rPr lang="en-GB" dirty="0" smtClean="0"/>
              <a:t>: Provide technical support to new communities for the update of EOSC-hub services and analyses new requirements</a:t>
            </a:r>
          </a:p>
          <a:p>
            <a:r>
              <a:rPr lang="en-GB" b="1" dirty="0" smtClean="0"/>
              <a:t>WP11 Training</a:t>
            </a:r>
            <a:r>
              <a:rPr lang="en-GB" dirty="0" smtClean="0"/>
              <a:t>: Operated a training framework to maintain and develop training events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5C2B-CD89-4A8F-B620-E805F21C52DD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053402" cy="505729"/>
          </a:xfrm>
        </p:spPr>
        <p:txBody>
          <a:bodyPr>
            <a:noAutofit/>
          </a:bodyPr>
          <a:lstStyle/>
          <a:p>
            <a:r>
              <a:rPr lang="en-GB" sz="2800" dirty="0" smtClean="0"/>
              <a:t>EGI Engagement in EOSC-hub (cont.)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82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2590A314-C5A1-482F-A235-BA7BF27A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CF30384-3BED-42C2-80FF-47E16F0A1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327-2E16-4147-A95F-1CDAE1F10954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7330DA14-A943-4AA9-AA95-DB466FF2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55182" cy="280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878245"/>
            <a:ext cx="8640960" cy="534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Indico</a:t>
            </a:r>
            <a:r>
              <a:rPr lang="en-US" sz="2400" dirty="0"/>
              <a:t> Agenda: </a:t>
            </a:r>
            <a:r>
              <a:rPr lang="en-US" sz="2400" dirty="0">
                <a:hlinkClick r:id="rId3"/>
              </a:rPr>
              <a:t>https://indico.egi.eu/indico/event/3618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1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EOSCpilot</a:t>
            </a:r>
            <a:r>
              <a:rPr lang="en-GB" b="1" dirty="0" smtClean="0"/>
              <a:t> </a:t>
            </a:r>
            <a:r>
              <a:rPr lang="en-GB" dirty="0" smtClean="0"/>
              <a:t>(2017-2018) supports the first phase of EOSC</a:t>
            </a:r>
          </a:p>
          <a:p>
            <a:r>
              <a:rPr lang="en-GB" b="1" dirty="0" smtClean="0"/>
              <a:t>15 </a:t>
            </a:r>
            <a:r>
              <a:rPr lang="en-GB" dirty="0" smtClean="0"/>
              <a:t>Science Demonstrators selected from different scientific domains</a:t>
            </a:r>
          </a:p>
          <a:p>
            <a:pPr lvl="1"/>
            <a:r>
              <a:rPr lang="en-GB" dirty="0" smtClean="0"/>
              <a:t>EOSC-hub (T3.2) is tasked to evolve the </a:t>
            </a:r>
            <a:r>
              <a:rPr lang="en-GB" dirty="0" err="1" smtClean="0"/>
              <a:t>EOSCpilot</a:t>
            </a:r>
            <a:r>
              <a:rPr lang="en-GB" dirty="0" smtClean="0"/>
              <a:t> demonstrators into Thematic Services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EGI will update not involved NILs on a regular basis about the status of these pilots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5C2B-CD89-4A8F-B620-E805F21C52DD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053402" cy="505729"/>
          </a:xfrm>
        </p:spPr>
        <p:txBody>
          <a:bodyPr>
            <a:noAutofit/>
          </a:bodyPr>
          <a:lstStyle/>
          <a:p>
            <a:r>
              <a:rPr lang="en-GB" sz="2800" dirty="0" smtClean="0"/>
              <a:t>EGI Engagement in </a:t>
            </a:r>
            <a:r>
              <a:rPr lang="en-GB" sz="2800" dirty="0" err="1" smtClean="0"/>
              <a:t>EOSCpilot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7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18 </a:t>
            </a:r>
            <a:r>
              <a:rPr lang="en-GB" dirty="0" smtClean="0"/>
              <a:t>RIs will be supported in EOSC-hub</a:t>
            </a:r>
          </a:p>
          <a:p>
            <a:r>
              <a:rPr lang="en-GB" dirty="0" smtClean="0"/>
              <a:t>RIs are expected to create cluster projects and bid in the INFRAEOSC-04-2018 call</a:t>
            </a:r>
          </a:p>
          <a:p>
            <a:pPr lvl="1"/>
            <a:r>
              <a:rPr lang="en-GB" dirty="0" smtClean="0"/>
              <a:t>The EGI community should be involved as partners in each cluster project</a:t>
            </a:r>
          </a:p>
          <a:p>
            <a:pPr lvl="2"/>
            <a:r>
              <a:rPr lang="en-GB" dirty="0" smtClean="0"/>
              <a:t>Already established links Environment Sciences, Astrophysics Laser, Neutron and Photon Physics and Life Sciences communities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5C2B-CD89-4A8F-B620-E805F21C52DD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053402" cy="505729"/>
          </a:xfrm>
        </p:spPr>
        <p:txBody>
          <a:bodyPr>
            <a:noAutofit/>
          </a:bodyPr>
          <a:lstStyle/>
          <a:p>
            <a:r>
              <a:rPr lang="en-GB" sz="2800" dirty="0" smtClean="0"/>
              <a:t>Research Infrastructures (RIs)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7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WP9 will continue the engagement in EOSC-hub</a:t>
            </a:r>
            <a:endParaRPr lang="en-GB" dirty="0" smtClean="0"/>
          </a:p>
          <a:p>
            <a:r>
              <a:rPr lang="en-GB" dirty="0" smtClean="0"/>
              <a:t>Identify the services to target SMs and industry</a:t>
            </a:r>
          </a:p>
          <a:p>
            <a:r>
              <a:rPr lang="en-GB" dirty="0" smtClean="0"/>
              <a:t>Define access fees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5C2B-CD89-4A8F-B620-E805F21C52DD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6053402" cy="505729"/>
          </a:xfrm>
        </p:spPr>
        <p:txBody>
          <a:bodyPr>
            <a:noAutofit/>
          </a:bodyPr>
          <a:lstStyle/>
          <a:p>
            <a:r>
              <a:rPr lang="en-GB" sz="2800" dirty="0" smtClean="0"/>
              <a:t>SMEs and industry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72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8650" y="2276871"/>
            <a:ext cx="7759774" cy="50572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Collaboration with </a:t>
            </a:r>
            <a:r>
              <a:rPr lang="en-GB" dirty="0" err="1" smtClean="0"/>
              <a:t>OpenAIRE</a:t>
            </a:r>
            <a:r>
              <a:rPr lang="en-GB" dirty="0" smtClean="0"/>
              <a:t>-Advance and the National Open Access Desks (NOADs)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4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2087-D8CD-47F2-BB81-9B378D660695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</a:t>
            </a:r>
            <a:r>
              <a:rPr lang="en-GB" dirty="0" err="1" smtClean="0"/>
              <a:t>OpenAIRE</a:t>
            </a:r>
            <a:r>
              <a:rPr lang="en-GB" dirty="0" smtClean="0"/>
              <a:t>-Advance project</a:t>
            </a:r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6876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Both in EINFRA-12 (topic A and B)</a:t>
            </a:r>
          </a:p>
          <a:p>
            <a:r>
              <a:rPr lang="en-US" dirty="0" smtClean="0"/>
              <a:t>Let’s support Open Science together!</a:t>
            </a:r>
          </a:p>
          <a:p>
            <a:pPr lvl="1"/>
            <a:r>
              <a:rPr lang="en-US" dirty="0" smtClean="0"/>
              <a:t>Joint </a:t>
            </a:r>
            <a:r>
              <a:rPr lang="en-US" dirty="0" err="1" smtClean="0"/>
              <a:t>workplan</a:t>
            </a:r>
            <a:r>
              <a:rPr lang="en-US" dirty="0" smtClean="0"/>
              <a:t> plan</a:t>
            </a:r>
          </a:p>
          <a:p>
            <a:pPr lvl="2"/>
            <a:r>
              <a:rPr lang="en-US" dirty="0" smtClean="0"/>
              <a:t>Technical integration </a:t>
            </a:r>
            <a:r>
              <a:rPr lang="mr-IN" dirty="0" smtClean="0"/>
              <a:t>–</a:t>
            </a:r>
            <a:r>
              <a:rPr lang="en-US" dirty="0" smtClean="0"/>
              <a:t> Based on driver use cases</a:t>
            </a:r>
          </a:p>
          <a:p>
            <a:pPr lvl="2"/>
            <a:r>
              <a:rPr lang="en-US" dirty="0" smtClean="0"/>
              <a:t>Dissemination, support, training</a:t>
            </a:r>
          </a:p>
          <a:p>
            <a:pPr lvl="2"/>
            <a:r>
              <a:rPr lang="en-US" dirty="0" smtClean="0"/>
              <a:t>Governance</a:t>
            </a:r>
            <a:endParaRPr lang="en-US" dirty="0"/>
          </a:p>
          <a:p>
            <a:pPr lvl="1"/>
            <a:r>
              <a:rPr lang="en-US" dirty="0" smtClean="0"/>
              <a:t>Early adopter communities: DARIAH, ELIXIR, EPOS</a:t>
            </a:r>
          </a:p>
        </p:txBody>
      </p:sp>
    </p:spTree>
    <p:extLst>
      <p:ext uri="{BB962C8B-B14F-4D97-AF65-F5344CB8AC3E}">
        <p14:creationId xmlns:p14="http://schemas.microsoft.com/office/powerpoint/2010/main" val="26840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145" y="2492896"/>
            <a:ext cx="609903" cy="55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59" y="4725282"/>
            <a:ext cx="609903" cy="5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382705" y="154219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8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155889" y="5718099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5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61135" y="22416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80886" y="6014852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0000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3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590" y="1074664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0</a:t>
            </a:r>
          </a:p>
        </p:txBody>
      </p:sp>
      <p:cxnSp>
        <p:nvCxnSpPr>
          <p:cNvPr id="13" name="Curved Connector 12"/>
          <p:cNvCxnSpPr>
            <a:stCxn id="8" idx="4"/>
            <a:endCxn id="95" idx="0"/>
          </p:cNvCxnSpPr>
          <p:nvPr/>
        </p:nvCxnSpPr>
        <p:spPr bwMode="auto">
          <a:xfrm rot="16200000" flipH="1">
            <a:off x="555366" y="2343919"/>
            <a:ext cx="1663601" cy="27708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86" y="3055896"/>
            <a:ext cx="14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Plan (DMP)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5" name="Curved Connector 24"/>
          <p:cNvCxnSpPr>
            <a:stCxn id="5" idx="6"/>
            <a:endCxn id="93" idx="4"/>
          </p:cNvCxnSpPr>
          <p:nvPr/>
        </p:nvCxnSpPr>
        <p:spPr bwMode="auto">
          <a:xfrm flipV="1">
            <a:off x="7731953" y="4826853"/>
            <a:ext cx="263895" cy="1179246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234" y="3296298"/>
            <a:ext cx="1767462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sz="1200" b="1" dirty="0" smtClean="0"/>
              <a:t>Data</a:t>
            </a:r>
          </a:p>
          <a:p>
            <a:pPr algn="l"/>
            <a:r>
              <a:rPr lang="en-US" sz="1200" b="1" dirty="0" smtClean="0"/>
              <a:t>DMP templates, examples, training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7584" y="6171526"/>
            <a:ext cx="1800200" cy="10018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Curation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Co-located</a:t>
            </a:r>
            <a:b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compute&amp;storage</a:t>
            </a:r>
            <a:endParaRPr lang="en-US" sz="1400" b="1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1" name="Curved Connector 40"/>
          <p:cNvCxnSpPr>
            <a:stCxn id="4" idx="2"/>
            <a:endCxn id="6" idx="0"/>
          </p:cNvCxnSpPr>
          <p:nvPr/>
        </p:nvCxnSpPr>
        <p:spPr bwMode="auto">
          <a:xfrm rot="10800000" flipV="1">
            <a:off x="5249167" y="1830194"/>
            <a:ext cx="2133538" cy="411425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47" y="6314111"/>
            <a:ext cx="609903" cy="5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12722" y="2113599"/>
            <a:ext cx="2227943" cy="595734"/>
            <a:chOff x="1646927" y="1416393"/>
            <a:chExt cx="2188268" cy="693172"/>
          </a:xfrm>
        </p:grpSpPr>
        <p:sp>
          <p:nvSpPr>
            <p:cNvPr id="47" name="TextBox 46"/>
            <p:cNvSpPr txBox="1"/>
            <p:nvPr/>
          </p:nvSpPr>
          <p:spPr>
            <a:xfrm>
              <a:off x="1646927" y="1416393"/>
              <a:ext cx="2188268" cy="61107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Who works on similar topics?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Who can I collaborate with?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8439" y="1804765"/>
              <a:ext cx="304800" cy="304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50351" y="3144832"/>
            <a:ext cx="2500908" cy="665168"/>
            <a:chOff x="1963239" y="2890285"/>
            <a:chExt cx="2500908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1976884" y="2890285"/>
              <a:ext cx="2487263" cy="73866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What data created? How shared with colleagues? What policies for use and re-use?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3239" y="3313363"/>
              <a:ext cx="304800" cy="304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060995" y="364072"/>
            <a:ext cx="1975501" cy="688664"/>
            <a:chOff x="6633349" y="484971"/>
            <a:chExt cx="2194423" cy="738664"/>
          </a:xfrm>
        </p:grpSpPr>
        <p:sp>
          <p:nvSpPr>
            <p:cNvPr id="65" name="TextBox 64"/>
            <p:cNvSpPr txBox="1"/>
            <p:nvPr/>
          </p:nvSpPr>
          <p:spPr>
            <a:xfrm>
              <a:off x="6633349" y="484971"/>
              <a:ext cx="2194423" cy="73866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How, what, when, where?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Open Peer Review?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 to enhance Impact?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8101" y="682982"/>
              <a:ext cx="304800" cy="304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812360" y="5373216"/>
            <a:ext cx="1281666" cy="936104"/>
            <a:chOff x="7271153" y="4169359"/>
            <a:chExt cx="1425682" cy="985848"/>
          </a:xfrm>
        </p:grpSpPr>
        <p:sp>
          <p:nvSpPr>
            <p:cNvPr id="80" name="TextBox 79"/>
            <p:cNvSpPr txBox="1"/>
            <p:nvPr/>
          </p:nvSpPr>
          <p:spPr>
            <a:xfrm>
              <a:off x="7271153" y="4169359"/>
              <a:ext cx="1425682" cy="95410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Where to run? What facilities? How to prepare and transfer? </a:t>
              </a: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6270" y="4850407"/>
              <a:ext cx="304800" cy="304800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4148666" y="1859368"/>
            <a:ext cx="16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Post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48064" y="836712"/>
            <a:ext cx="1763688" cy="95410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Research Object = </a:t>
            </a:r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Workflow+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Data+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Provenance+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Publication</a:t>
            </a:r>
            <a:endParaRPr lang="is-IS" sz="1400" b="1" i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237679" y="331426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1</a:t>
            </a:r>
          </a:p>
        </p:txBody>
      </p:sp>
      <p:cxnSp>
        <p:nvCxnSpPr>
          <p:cNvPr id="97" name="Curved Connector 96"/>
          <p:cNvCxnSpPr>
            <a:stCxn id="103" idx="0"/>
            <a:endCxn id="95" idx="4"/>
          </p:cNvCxnSpPr>
          <p:nvPr/>
        </p:nvCxnSpPr>
        <p:spPr bwMode="auto">
          <a:xfrm rot="16200000" flipV="1">
            <a:off x="1099236" y="4316741"/>
            <a:ext cx="863255" cy="1030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5" y="548516"/>
            <a:ext cx="766703" cy="76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1" y="136137"/>
            <a:ext cx="482680" cy="55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TextBox 66"/>
          <p:cNvSpPr txBox="1"/>
          <p:nvPr/>
        </p:nvSpPr>
        <p:spPr>
          <a:xfrm>
            <a:off x="6804248" y="1187460"/>
            <a:ext cx="222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Publish + Share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3525" y="785319"/>
            <a:ext cx="207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Research idea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1" name="Curved Connector 20"/>
          <p:cNvCxnSpPr>
            <a:stCxn id="6" idx="6"/>
            <a:endCxn id="93" idx="6"/>
          </p:cNvCxnSpPr>
          <p:nvPr/>
        </p:nvCxnSpPr>
        <p:spPr bwMode="auto">
          <a:xfrm>
            <a:off x="5537199" y="2529620"/>
            <a:ext cx="2746681" cy="2009233"/>
          </a:xfrm>
          <a:prstGeom prst="curvedConnector3">
            <a:avLst>
              <a:gd name="adj1" fmla="val 10832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42" y="4861500"/>
            <a:ext cx="609903" cy="558000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 bwMode="auto">
          <a:xfrm>
            <a:off x="7707816" y="4250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6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64288" y="3717032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Select Results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98" name="Curved Connector 97"/>
          <p:cNvCxnSpPr>
            <a:stCxn id="93" idx="2"/>
            <a:endCxn id="6" idx="4"/>
          </p:cNvCxnSpPr>
          <p:nvPr/>
        </p:nvCxnSpPr>
        <p:spPr bwMode="auto">
          <a:xfrm rot="10800000">
            <a:off x="5249168" y="2817621"/>
            <a:ext cx="2458649" cy="1721233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3" idx="3"/>
            <a:endCxn id="7" idx="0"/>
          </p:cNvCxnSpPr>
          <p:nvPr/>
        </p:nvCxnSpPr>
        <p:spPr bwMode="auto">
          <a:xfrm rot="5400000">
            <a:off x="4894373" y="3117046"/>
            <a:ext cx="1272352" cy="452326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 bwMode="auto">
          <a:xfrm>
            <a:off x="1247982" y="47535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6447" y="4327936"/>
            <a:ext cx="1354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Find Re-usable Datasets and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 Services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107" name="Curved Connector 106"/>
          <p:cNvCxnSpPr>
            <a:stCxn id="7" idx="2"/>
            <a:endCxn id="103" idx="4"/>
          </p:cNvCxnSpPr>
          <p:nvPr/>
        </p:nvCxnSpPr>
        <p:spPr bwMode="auto">
          <a:xfrm rot="10800000">
            <a:off x="1536014" y="5329520"/>
            <a:ext cx="1444872" cy="973332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-9160" y="5775638"/>
            <a:ext cx="1696429" cy="461665"/>
            <a:chOff x="4706402" y="6295530"/>
            <a:chExt cx="1866095" cy="377975"/>
          </a:xfrm>
        </p:grpSpPr>
        <p:sp>
          <p:nvSpPr>
            <p:cNvPr id="113" name="TextBox 112"/>
            <p:cNvSpPr txBox="1"/>
            <p:nvPr/>
          </p:nvSpPr>
          <p:spPr>
            <a:xfrm>
              <a:off x="4716479" y="6295530"/>
              <a:ext cx="1856018" cy="37797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Established data? Services? Protocols?</a:t>
              </a: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6402" y="6309752"/>
              <a:ext cx="409249" cy="304800"/>
            </a:xfrm>
            <a:prstGeom prst="rect">
              <a:avLst/>
            </a:prstGeom>
          </p:spPr>
        </p:pic>
      </p:grpSp>
      <p:sp>
        <p:nvSpPr>
          <p:cNvPr id="116" name="Oval 115"/>
          <p:cNvSpPr/>
          <p:nvPr/>
        </p:nvSpPr>
        <p:spPr bwMode="auto">
          <a:xfrm>
            <a:off x="4869220" y="5887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rgbClr val="FF0000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4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cxnSp>
        <p:nvCxnSpPr>
          <p:cNvPr id="118" name="Curved Connector 117"/>
          <p:cNvCxnSpPr>
            <a:stCxn id="116" idx="6"/>
            <a:endCxn id="5" idx="2"/>
          </p:cNvCxnSpPr>
          <p:nvPr/>
        </p:nvCxnSpPr>
        <p:spPr bwMode="auto">
          <a:xfrm flipV="1">
            <a:off x="5445284" y="6006099"/>
            <a:ext cx="1710605" cy="16975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487331" y="5293193"/>
            <a:ext cx="125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Create Workflow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85029" y="6364291"/>
            <a:ext cx="1323075" cy="593101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Portals, Applications, </a:t>
            </a:r>
            <a:r>
              <a:rPr lang="mr-IN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8"/>
          <a:srcRect l="6284" t="6727" r="40984" b="57637"/>
          <a:stretch/>
        </p:blipFill>
        <p:spPr>
          <a:xfrm>
            <a:off x="566544" y="581764"/>
            <a:ext cx="567184" cy="5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9"/>
          <a:srcRect r="9081" b="16481"/>
          <a:stretch/>
        </p:blipFill>
        <p:spPr>
          <a:xfrm>
            <a:off x="824202" y="138834"/>
            <a:ext cx="500514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3051" y="6076765"/>
            <a:ext cx="491262" cy="49126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7" idx="6"/>
            <a:endCxn id="116" idx="2"/>
          </p:cNvCxnSpPr>
          <p:nvPr/>
        </p:nvCxnSpPr>
        <p:spPr bwMode="auto">
          <a:xfrm flipV="1">
            <a:off x="3556950" y="6175853"/>
            <a:ext cx="1312270" cy="12699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0" name="Title 4"/>
          <p:cNvSpPr txBox="1">
            <a:spLocks/>
          </p:cNvSpPr>
          <p:nvPr/>
        </p:nvSpPr>
        <p:spPr>
          <a:xfrm>
            <a:off x="1403648" y="-27384"/>
            <a:ext cx="5472608" cy="5760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E71B4"/>
                </a:solidFill>
                <a:latin typeface="Alte"/>
                <a:cs typeface="Alte"/>
              </a:rPr>
              <a:t>Motivation </a:t>
            </a:r>
            <a:r>
              <a:rPr lang="en-US" sz="2000" b="1" dirty="0" smtClean="0">
                <a:solidFill>
                  <a:srgbClr val="0E71B4"/>
                </a:solidFill>
                <a:latin typeface="Alte"/>
                <a:cs typeface="Alte"/>
              </a:rPr>
              <a:t>(Slide from Natalia </a:t>
            </a:r>
            <a:r>
              <a:rPr lang="en-US" sz="2000" b="1" dirty="0" err="1" smtClean="0">
                <a:solidFill>
                  <a:srgbClr val="0E71B4"/>
                </a:solidFill>
                <a:latin typeface="Alte"/>
                <a:cs typeface="Alte"/>
              </a:rPr>
              <a:t>Manola</a:t>
            </a:r>
            <a:r>
              <a:rPr lang="en-US" sz="2000" b="1" dirty="0" smtClean="0">
                <a:solidFill>
                  <a:srgbClr val="0E71B4"/>
                </a:solidFill>
                <a:latin typeface="Alte"/>
                <a:cs typeface="Alte"/>
              </a:rPr>
              <a:t>)</a:t>
            </a:r>
            <a:endParaRPr lang="en-US" sz="2800" b="1" dirty="0">
              <a:solidFill>
                <a:srgbClr val="0E71B4"/>
              </a:solidFill>
              <a:latin typeface="Alte"/>
              <a:cs typeface="Alte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47664" y="4293096"/>
            <a:ext cx="2952328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sz="1200" b="1" dirty="0" smtClean="0"/>
              <a:t>Online in EOSC-hub</a:t>
            </a:r>
            <a:br>
              <a:rPr lang="en-US" sz="1200" b="1" dirty="0" smtClean="0"/>
            </a:br>
            <a:r>
              <a:rPr lang="en-US" sz="1200" b="1" dirty="0" smtClean="0"/>
              <a:t>(from e- and Research </a:t>
            </a:r>
            <a:r>
              <a:rPr lang="en-US" sz="1200" b="1" dirty="0" err="1" smtClean="0"/>
              <a:t>infras</a:t>
            </a:r>
            <a:r>
              <a:rPr lang="en-US" sz="1200" b="1" dirty="0" smtClean="0"/>
              <a:t>.)</a:t>
            </a:r>
            <a:endParaRPr lang="en-US" sz="12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8001936" y="1700808"/>
            <a:ext cx="114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err="1" smtClean="0"/>
              <a:t>OpenAIRE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43808" y="1052736"/>
            <a:ext cx="23042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5307" y="982469"/>
            <a:ext cx="185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Monitor &amp; report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impact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8226" y="5492792"/>
            <a:ext cx="125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Process + Analyze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84876" y="5589240"/>
            <a:ext cx="275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Prepare data for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52120" y="2276872"/>
            <a:ext cx="1063468" cy="548272"/>
            <a:chOff x="4071582" y="1327608"/>
            <a:chExt cx="1581180" cy="548272"/>
          </a:xfrm>
        </p:grpSpPr>
        <p:sp>
          <p:nvSpPr>
            <p:cNvPr id="89" name="TextBox 88"/>
            <p:cNvSpPr txBox="1"/>
            <p:nvPr/>
          </p:nvSpPr>
          <p:spPr>
            <a:xfrm>
              <a:off x="4071582" y="1327608"/>
              <a:ext cx="1581180" cy="52322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Extract more knowledge</a:t>
              </a: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84" y="1571080"/>
              <a:ext cx="304800" cy="304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356559" y="4727224"/>
            <a:ext cx="1961442" cy="909461"/>
            <a:chOff x="3279889" y="4367245"/>
            <a:chExt cx="2326919" cy="954107"/>
          </a:xfrm>
        </p:grpSpPr>
        <p:sp>
          <p:nvSpPr>
            <p:cNvPr id="63" name="TextBox 62"/>
            <p:cNvSpPr txBox="1"/>
            <p:nvPr/>
          </p:nvSpPr>
          <p:spPr>
            <a:xfrm>
              <a:off x="3279889" y="4367245"/>
              <a:ext cx="2326919" cy="95410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 described?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Where stored?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Temporary? How made accessible? What policies? How preserved?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7470" y="4408042"/>
              <a:ext cx="304800" cy="3048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228185" y="4725149"/>
            <a:ext cx="1456346" cy="461673"/>
            <a:chOff x="4769928" y="5306273"/>
            <a:chExt cx="1319115" cy="363562"/>
          </a:xfrm>
        </p:grpSpPr>
        <p:sp>
          <p:nvSpPr>
            <p:cNvPr id="83" name="TextBox 82"/>
            <p:cNvSpPr txBox="1"/>
            <p:nvPr/>
          </p:nvSpPr>
          <p:spPr>
            <a:xfrm>
              <a:off x="4776713" y="5306279"/>
              <a:ext cx="1312330" cy="36355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Tools 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used? Big  data?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Software?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9928" y="5306273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077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5" grpId="0"/>
      <p:bldP spid="35" grpId="0"/>
      <p:bldP spid="36" grpId="0"/>
      <p:bldP spid="82" grpId="0"/>
      <p:bldP spid="94" grpId="0"/>
      <p:bldP spid="95" grpId="0" animBg="1"/>
      <p:bldP spid="67" grpId="0"/>
      <p:bldP spid="68" grpId="0"/>
      <p:bldP spid="93" grpId="0" animBg="1"/>
      <p:bldP spid="96" grpId="0"/>
      <p:bldP spid="103" grpId="0" animBg="1"/>
      <p:bldP spid="104" grpId="0"/>
      <p:bldP spid="116" grpId="0" animBg="1"/>
      <p:bldP spid="121" grpId="0"/>
      <p:bldP spid="126" grpId="0"/>
      <p:bldP spid="101" grpId="0"/>
      <p:bldP spid="108" grpId="0"/>
      <p:bldP spid="10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145" y="2492896"/>
            <a:ext cx="609903" cy="558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759" y="4725282"/>
            <a:ext cx="609903" cy="5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7382705" y="154219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8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155889" y="5718099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5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961135" y="22416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7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80886" y="6014852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3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60590" y="1074664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0</a:t>
            </a:r>
          </a:p>
        </p:txBody>
      </p:sp>
      <p:cxnSp>
        <p:nvCxnSpPr>
          <p:cNvPr id="13" name="Curved Connector 12"/>
          <p:cNvCxnSpPr>
            <a:stCxn id="8" idx="4"/>
            <a:endCxn id="95" idx="0"/>
          </p:cNvCxnSpPr>
          <p:nvPr/>
        </p:nvCxnSpPr>
        <p:spPr bwMode="auto">
          <a:xfrm rot="16200000" flipH="1">
            <a:off x="555366" y="2343919"/>
            <a:ext cx="1663601" cy="27708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86" y="3055896"/>
            <a:ext cx="149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Plan (DMP)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5" name="Curved Connector 24"/>
          <p:cNvCxnSpPr>
            <a:stCxn id="5" idx="6"/>
            <a:endCxn id="93" idx="4"/>
          </p:cNvCxnSpPr>
          <p:nvPr/>
        </p:nvCxnSpPr>
        <p:spPr bwMode="auto">
          <a:xfrm flipV="1">
            <a:off x="7731953" y="4826853"/>
            <a:ext cx="263895" cy="1179246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234" y="3296298"/>
            <a:ext cx="1767462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sz="1200" b="1" dirty="0" smtClean="0"/>
              <a:t>Data</a:t>
            </a:r>
          </a:p>
          <a:p>
            <a:pPr algn="l"/>
            <a:r>
              <a:rPr lang="en-US" sz="1200" b="1" dirty="0" smtClean="0"/>
              <a:t>DMP templates, examples, training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7584" y="6171526"/>
            <a:ext cx="1800200" cy="10018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Curation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Co-located</a:t>
            </a:r>
            <a:b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</a:br>
            <a:r>
              <a:rPr lang="en-US" sz="1400" b="1" dirty="0" err="1" smtClean="0">
                <a:latin typeface="Roboto Condensed Light" charset="0"/>
                <a:ea typeface="Roboto Condensed Light" charset="0"/>
                <a:cs typeface="Roboto Condensed Light" charset="0"/>
              </a:rPr>
              <a:t>compute&amp;storage</a:t>
            </a:r>
            <a:endParaRPr lang="en-US" sz="1400" b="1" dirty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cxnSp>
        <p:nvCxnSpPr>
          <p:cNvPr id="41" name="Curved Connector 40"/>
          <p:cNvCxnSpPr>
            <a:stCxn id="4" idx="2"/>
            <a:endCxn id="6" idx="0"/>
          </p:cNvCxnSpPr>
          <p:nvPr/>
        </p:nvCxnSpPr>
        <p:spPr bwMode="auto">
          <a:xfrm rot="10800000" flipV="1">
            <a:off x="5249167" y="1830194"/>
            <a:ext cx="2133538" cy="411425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47" y="6314111"/>
            <a:ext cx="609903" cy="5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12722" y="2113599"/>
            <a:ext cx="2227943" cy="595734"/>
            <a:chOff x="1646927" y="1416393"/>
            <a:chExt cx="2188268" cy="693172"/>
          </a:xfrm>
        </p:grpSpPr>
        <p:sp>
          <p:nvSpPr>
            <p:cNvPr id="47" name="TextBox 46"/>
            <p:cNvSpPr txBox="1"/>
            <p:nvPr/>
          </p:nvSpPr>
          <p:spPr>
            <a:xfrm>
              <a:off x="1646927" y="1416393"/>
              <a:ext cx="2188268" cy="61107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Who works on similar topics?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Who can I collaborate with?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8439" y="1804765"/>
              <a:ext cx="304800" cy="304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50351" y="3144832"/>
            <a:ext cx="2500908" cy="665168"/>
            <a:chOff x="1963239" y="2890285"/>
            <a:chExt cx="2500908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1976884" y="2890285"/>
              <a:ext cx="2487263" cy="73866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What data created? How shared with colleagues? What policies for use and re-use?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3239" y="3313363"/>
              <a:ext cx="304800" cy="304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060995" y="364072"/>
            <a:ext cx="1975501" cy="688664"/>
            <a:chOff x="6633349" y="484971"/>
            <a:chExt cx="2194423" cy="738664"/>
          </a:xfrm>
        </p:grpSpPr>
        <p:sp>
          <p:nvSpPr>
            <p:cNvPr id="65" name="TextBox 64"/>
            <p:cNvSpPr txBox="1"/>
            <p:nvPr/>
          </p:nvSpPr>
          <p:spPr>
            <a:xfrm>
              <a:off x="6633349" y="484971"/>
              <a:ext cx="2194423" cy="738664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How, what, when, where?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Open Peer Review?</a:t>
              </a:r>
            </a:p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 to enhance Impact?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8101" y="682982"/>
              <a:ext cx="304800" cy="304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812360" y="5373216"/>
            <a:ext cx="1281666" cy="936104"/>
            <a:chOff x="7271153" y="4169359"/>
            <a:chExt cx="1425682" cy="985848"/>
          </a:xfrm>
        </p:grpSpPr>
        <p:sp>
          <p:nvSpPr>
            <p:cNvPr id="80" name="TextBox 79"/>
            <p:cNvSpPr txBox="1"/>
            <p:nvPr/>
          </p:nvSpPr>
          <p:spPr>
            <a:xfrm>
              <a:off x="7271153" y="4169359"/>
              <a:ext cx="1425682" cy="95410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Where to run? What facilities? How to prepare and transfer? </a:t>
              </a: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6270" y="4850407"/>
              <a:ext cx="304800" cy="304800"/>
            </a:xfrm>
            <a:prstGeom prst="rect">
              <a:avLst/>
            </a:prstGeom>
          </p:spPr>
        </p:pic>
      </p:grpSp>
      <p:sp>
        <p:nvSpPr>
          <p:cNvPr id="82" name="TextBox 81"/>
          <p:cNvSpPr txBox="1"/>
          <p:nvPr/>
        </p:nvSpPr>
        <p:spPr>
          <a:xfrm>
            <a:off x="4148666" y="1859368"/>
            <a:ext cx="16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Post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48064" y="836712"/>
            <a:ext cx="1763688" cy="95410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Research Object = </a:t>
            </a:r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Workflow+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Data+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Provenance+</a:t>
            </a:r>
          </a:p>
          <a:p>
            <a:pPr algn="r"/>
            <a:r>
              <a:rPr lang="en-US" sz="1400" b="1" i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Publication</a:t>
            </a:r>
            <a:endParaRPr lang="is-IS" sz="1400" b="1" i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237679" y="3314265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1</a:t>
            </a:r>
          </a:p>
        </p:txBody>
      </p:sp>
      <p:cxnSp>
        <p:nvCxnSpPr>
          <p:cNvPr id="97" name="Curved Connector 96"/>
          <p:cNvCxnSpPr>
            <a:stCxn id="103" idx="0"/>
            <a:endCxn id="95" idx="4"/>
          </p:cNvCxnSpPr>
          <p:nvPr/>
        </p:nvCxnSpPr>
        <p:spPr bwMode="auto">
          <a:xfrm rot="16200000" flipV="1">
            <a:off x="1099236" y="4316741"/>
            <a:ext cx="863255" cy="1030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5" y="548516"/>
            <a:ext cx="766703" cy="760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71" y="136137"/>
            <a:ext cx="482680" cy="55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" name="TextBox 66"/>
          <p:cNvSpPr txBox="1"/>
          <p:nvPr/>
        </p:nvSpPr>
        <p:spPr>
          <a:xfrm>
            <a:off x="6804248" y="1187460"/>
            <a:ext cx="222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Publish + Share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13525" y="785319"/>
            <a:ext cx="207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Research idea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21" name="Curved Connector 20"/>
          <p:cNvCxnSpPr>
            <a:stCxn id="6" idx="6"/>
            <a:endCxn id="93" idx="6"/>
          </p:cNvCxnSpPr>
          <p:nvPr/>
        </p:nvCxnSpPr>
        <p:spPr bwMode="auto">
          <a:xfrm>
            <a:off x="5537199" y="2529620"/>
            <a:ext cx="2746681" cy="2009233"/>
          </a:xfrm>
          <a:prstGeom prst="curvedConnector3">
            <a:avLst>
              <a:gd name="adj1" fmla="val 108323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3542" y="4861500"/>
            <a:ext cx="609903" cy="558000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 bwMode="auto">
          <a:xfrm>
            <a:off x="7707816" y="4250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6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64288" y="3717032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Select Results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98" name="Curved Connector 97"/>
          <p:cNvCxnSpPr>
            <a:stCxn id="93" idx="2"/>
            <a:endCxn id="6" idx="4"/>
          </p:cNvCxnSpPr>
          <p:nvPr/>
        </p:nvCxnSpPr>
        <p:spPr bwMode="auto">
          <a:xfrm rot="10800000">
            <a:off x="5249168" y="2817621"/>
            <a:ext cx="2458649" cy="1721233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Curved Connector 98"/>
          <p:cNvCxnSpPr>
            <a:stCxn id="93" idx="3"/>
            <a:endCxn id="7" idx="0"/>
          </p:cNvCxnSpPr>
          <p:nvPr/>
        </p:nvCxnSpPr>
        <p:spPr bwMode="auto">
          <a:xfrm rot="5400000">
            <a:off x="4894373" y="3117046"/>
            <a:ext cx="1272352" cy="452326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 bwMode="auto">
          <a:xfrm>
            <a:off x="1247982" y="4753520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PF Paperback Medium" charset="0"/>
                <a:ea typeface="PF Paperback Medium" charset="0"/>
                <a:cs typeface="PF Paperback Medium" charset="0"/>
                <a:sym typeface="Gill Sans" charset="0"/>
              </a:rPr>
              <a:t>2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47" y="4327936"/>
            <a:ext cx="1354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Find Re-usable Datasets and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 Services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cxnSp>
        <p:nvCxnSpPr>
          <p:cNvPr id="107" name="Curved Connector 106"/>
          <p:cNvCxnSpPr>
            <a:stCxn id="7" idx="2"/>
            <a:endCxn id="103" idx="4"/>
          </p:cNvCxnSpPr>
          <p:nvPr/>
        </p:nvCxnSpPr>
        <p:spPr bwMode="auto">
          <a:xfrm rot="10800000">
            <a:off x="1536014" y="5329520"/>
            <a:ext cx="1444872" cy="973332"/>
          </a:xfrm>
          <a:prstGeom prst="curved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-9160" y="5775638"/>
            <a:ext cx="1696429" cy="461665"/>
            <a:chOff x="4706402" y="6295530"/>
            <a:chExt cx="1866095" cy="377975"/>
          </a:xfrm>
        </p:grpSpPr>
        <p:sp>
          <p:nvSpPr>
            <p:cNvPr id="113" name="TextBox 112"/>
            <p:cNvSpPr txBox="1"/>
            <p:nvPr/>
          </p:nvSpPr>
          <p:spPr>
            <a:xfrm>
              <a:off x="4716479" y="6295530"/>
              <a:ext cx="1856018" cy="37797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Established data? Services? Protocols?</a:t>
              </a: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6402" y="6309752"/>
              <a:ext cx="409249" cy="304800"/>
            </a:xfrm>
            <a:prstGeom prst="rect">
              <a:avLst/>
            </a:prstGeom>
          </p:spPr>
        </p:pic>
      </p:grpSp>
      <p:sp>
        <p:nvSpPr>
          <p:cNvPr id="116" name="Oval 115"/>
          <p:cNvSpPr/>
          <p:nvPr/>
        </p:nvSpPr>
        <p:spPr bwMode="auto">
          <a:xfrm>
            <a:off x="4869220" y="5887853"/>
            <a:ext cx="576064" cy="576000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bg1"/>
                </a:solidFill>
                <a:latin typeface="PF Paperback Medium" charset="0"/>
                <a:ea typeface="PF Paperback Medium" charset="0"/>
                <a:cs typeface="PF Paperback Medium" charset="0"/>
              </a:rPr>
              <a:t>4</a:t>
            </a:r>
            <a:endParaRPr kumimoji="0" lang="en-US" sz="32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F Paperback Medium" charset="0"/>
              <a:ea typeface="PF Paperback Medium" charset="0"/>
              <a:cs typeface="PF Paperback Medium" charset="0"/>
              <a:sym typeface="Gill Sans" charset="0"/>
            </a:endParaRPr>
          </a:p>
        </p:txBody>
      </p:sp>
      <p:cxnSp>
        <p:nvCxnSpPr>
          <p:cNvPr id="118" name="Curved Connector 117"/>
          <p:cNvCxnSpPr>
            <a:stCxn id="116" idx="6"/>
            <a:endCxn id="5" idx="2"/>
          </p:cNvCxnSpPr>
          <p:nvPr/>
        </p:nvCxnSpPr>
        <p:spPr bwMode="auto">
          <a:xfrm flipV="1">
            <a:off x="5445284" y="6006099"/>
            <a:ext cx="1710605" cy="16975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4487331" y="5293193"/>
            <a:ext cx="1255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Create Workflow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85029" y="6364291"/>
            <a:ext cx="1323075" cy="593101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ctr"/>
            <a:r>
              <a:rPr lang="en-US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Portals, Applications, </a:t>
            </a:r>
            <a:r>
              <a:rPr lang="mr-IN" sz="1400" b="1" dirty="0" smtClean="0">
                <a:latin typeface="Roboto Condensed Light" charset="0"/>
                <a:ea typeface="Roboto Condensed Light" charset="0"/>
                <a:cs typeface="Roboto Condensed Light" charset="0"/>
              </a:rPr>
              <a:t>…</a:t>
            </a:r>
            <a:endParaRPr lang="en-US" sz="1400" b="1" dirty="0" smtClean="0"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8"/>
          <a:srcRect l="6284" t="6727" r="40984" b="57637"/>
          <a:stretch/>
        </p:blipFill>
        <p:spPr>
          <a:xfrm>
            <a:off x="566544" y="581764"/>
            <a:ext cx="567184" cy="5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9"/>
          <a:srcRect r="9081" b="16481"/>
          <a:stretch/>
        </p:blipFill>
        <p:spPr>
          <a:xfrm>
            <a:off x="824202" y="138834"/>
            <a:ext cx="500514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3051" y="6076765"/>
            <a:ext cx="491262" cy="491262"/>
          </a:xfrm>
          <a:prstGeom prst="rect">
            <a:avLst/>
          </a:prstGeom>
        </p:spPr>
      </p:pic>
      <p:cxnSp>
        <p:nvCxnSpPr>
          <p:cNvPr id="22" name="Curved Connector 21"/>
          <p:cNvCxnSpPr>
            <a:stCxn id="7" idx="6"/>
            <a:endCxn id="116" idx="2"/>
          </p:cNvCxnSpPr>
          <p:nvPr/>
        </p:nvCxnSpPr>
        <p:spPr bwMode="auto">
          <a:xfrm flipV="1">
            <a:off x="3556950" y="6175853"/>
            <a:ext cx="1312270" cy="12699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547664" y="4293096"/>
            <a:ext cx="2952328" cy="7386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sz="1200" b="1" dirty="0" smtClean="0"/>
              <a:t>Online in EOSC-hub</a:t>
            </a:r>
            <a:br>
              <a:rPr lang="en-US" sz="1200" b="1" dirty="0" smtClean="0"/>
            </a:br>
            <a:r>
              <a:rPr lang="en-US" sz="1200" b="1" dirty="0" smtClean="0"/>
              <a:t>(from e- and Research </a:t>
            </a:r>
            <a:r>
              <a:rPr lang="en-US" sz="1200" b="1" dirty="0" err="1" smtClean="0"/>
              <a:t>infras</a:t>
            </a:r>
            <a:r>
              <a:rPr lang="en-US" sz="1200" b="1" dirty="0" smtClean="0"/>
              <a:t>.)</a:t>
            </a:r>
            <a:endParaRPr lang="en-US" sz="12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8001936" y="1700808"/>
            <a:ext cx="114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algn="l"/>
            <a:r>
              <a:rPr lang="en-US" b="1" dirty="0" err="1" smtClean="0"/>
              <a:t>OpenAIRE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43808" y="1052736"/>
            <a:ext cx="230425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85307" y="982469"/>
            <a:ext cx="185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Monitor &amp; report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impact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8226" y="5492792"/>
            <a:ext cx="125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Process + Analyze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84876" y="5589240"/>
            <a:ext cx="275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PF Paperback" charset="0"/>
                <a:ea typeface="PF Paperback" charset="0"/>
                <a:cs typeface="PF Paperback" charset="0"/>
              </a:rPr>
              <a:t>Prepare data for analysis</a:t>
            </a:r>
            <a:endParaRPr lang="en-US" sz="1800" b="1" dirty="0">
              <a:solidFill>
                <a:srgbClr val="C00000"/>
              </a:solidFill>
              <a:latin typeface="PF Paperback" charset="0"/>
              <a:ea typeface="PF Paperback" charset="0"/>
              <a:cs typeface="PF Paperback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52120" y="2276872"/>
            <a:ext cx="1063468" cy="548272"/>
            <a:chOff x="4071582" y="1327608"/>
            <a:chExt cx="1581180" cy="548272"/>
          </a:xfrm>
        </p:grpSpPr>
        <p:sp>
          <p:nvSpPr>
            <p:cNvPr id="89" name="TextBox 88"/>
            <p:cNvSpPr txBox="1"/>
            <p:nvPr/>
          </p:nvSpPr>
          <p:spPr>
            <a:xfrm>
              <a:off x="4071582" y="1327608"/>
              <a:ext cx="1581180" cy="523220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Extract more knowledge</a:t>
              </a: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84" y="1571080"/>
              <a:ext cx="304800" cy="304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356559" y="4727224"/>
            <a:ext cx="1961442" cy="909461"/>
            <a:chOff x="3279889" y="4367245"/>
            <a:chExt cx="2326919" cy="954107"/>
          </a:xfrm>
        </p:grpSpPr>
        <p:sp>
          <p:nvSpPr>
            <p:cNvPr id="63" name="TextBox 62"/>
            <p:cNvSpPr txBox="1"/>
            <p:nvPr/>
          </p:nvSpPr>
          <p:spPr>
            <a:xfrm>
              <a:off x="3279889" y="4367245"/>
              <a:ext cx="2326919" cy="954107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How described?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Where stored?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Temporary? How made accessible? What policies? How preserved?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7470" y="4408042"/>
              <a:ext cx="304800" cy="3048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228185" y="4725149"/>
            <a:ext cx="1456346" cy="461673"/>
            <a:chOff x="4769928" y="5306273"/>
            <a:chExt cx="1319115" cy="363562"/>
          </a:xfrm>
        </p:grpSpPr>
        <p:sp>
          <p:nvSpPr>
            <p:cNvPr id="83" name="TextBox 82"/>
            <p:cNvSpPr txBox="1"/>
            <p:nvPr/>
          </p:nvSpPr>
          <p:spPr>
            <a:xfrm>
              <a:off x="4776713" y="5306279"/>
              <a:ext cx="1312330" cy="363556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b">
              <a:spAutoFit/>
            </a:bodyPr>
            <a:lstStyle/>
            <a:p>
              <a:pPr algn="r"/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Tools </a:t>
              </a:r>
              <a:r>
                <a:rPr lang="en-US" sz="1200" dirty="0">
                  <a:latin typeface="Roboto Condensed Light" charset="0"/>
                  <a:ea typeface="Roboto Condensed Light" charset="0"/>
                  <a:cs typeface="Roboto Condensed Light" charset="0"/>
                </a:rPr>
                <a:t>used? Big  data? </a:t>
              </a:r>
              <a:r>
                <a:rPr lang="en-US" sz="1200" dirty="0" smtClean="0">
                  <a:latin typeface="Roboto Condensed Light" charset="0"/>
                  <a:ea typeface="Roboto Condensed Light" charset="0"/>
                  <a:cs typeface="Roboto Condensed Light" charset="0"/>
                </a:rPr>
                <a:t>Software?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9928" y="5306273"/>
              <a:ext cx="304800" cy="304800"/>
            </a:xfrm>
            <a:prstGeom prst="rect">
              <a:avLst/>
            </a:prstGeom>
          </p:spPr>
        </p:pic>
      </p:grpSp>
      <p:sp>
        <p:nvSpPr>
          <p:cNvPr id="74" name="Rounded Rectangle 73"/>
          <p:cNvSpPr/>
          <p:nvPr/>
        </p:nvSpPr>
        <p:spPr bwMode="auto">
          <a:xfrm>
            <a:off x="179512" y="2996952"/>
            <a:ext cx="4536504" cy="7761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OAA &amp; EOSC-hub</a:t>
            </a:r>
          </a:p>
        </p:txBody>
      </p:sp>
      <p:sp>
        <p:nvSpPr>
          <p:cNvPr id="76" name="Rounded Rectangle 75"/>
          <p:cNvSpPr/>
          <p:nvPr/>
        </p:nvSpPr>
        <p:spPr bwMode="auto">
          <a:xfrm>
            <a:off x="4211960" y="764704"/>
            <a:ext cx="4906226" cy="7761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OpenAIRE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-Advance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(O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AA)</a:t>
            </a:r>
          </a:p>
        </p:txBody>
      </p:sp>
      <p:sp>
        <p:nvSpPr>
          <p:cNvPr id="2" name="Pie 1"/>
          <p:cNvSpPr/>
          <p:nvPr/>
        </p:nvSpPr>
        <p:spPr>
          <a:xfrm>
            <a:off x="971600" y="1988840"/>
            <a:ext cx="7992888" cy="4752528"/>
          </a:xfrm>
          <a:prstGeom prst="pie">
            <a:avLst>
              <a:gd name="adj1" fmla="val 16242113"/>
              <a:gd name="adj2" fmla="val 10872049"/>
            </a:avLst>
          </a:prstGeom>
          <a:solidFill>
            <a:srgbClr val="0F167A">
              <a:alpha val="50000"/>
            </a:srgbClr>
          </a:solidFill>
          <a:ln w="25400" cmpd="sng">
            <a:solidFill>
              <a:schemeClr val="accent6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Gill Sans"/>
              <a:cs typeface="Gill Sans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ill Sans"/>
                <a:cs typeface="Gill Sans"/>
              </a:rPr>
              <a:t>EOSC-hub</a:t>
            </a:r>
          </a:p>
        </p:txBody>
      </p:sp>
      <p:sp>
        <p:nvSpPr>
          <p:cNvPr id="78" name="Title 4"/>
          <p:cNvSpPr txBox="1">
            <a:spLocks/>
          </p:cNvSpPr>
          <p:nvPr/>
        </p:nvSpPr>
        <p:spPr>
          <a:xfrm>
            <a:off x="-180528" y="-27384"/>
            <a:ext cx="6912768" cy="5760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E71B4"/>
                </a:solidFill>
                <a:latin typeface="Alte"/>
                <a:cs typeface="Alte"/>
              </a:rPr>
              <a:t>Integrated services</a:t>
            </a:r>
            <a:endParaRPr lang="en-US" sz="2800" b="1" dirty="0">
              <a:solidFill>
                <a:srgbClr val="0E71B4"/>
              </a:solidFill>
              <a:latin typeface="Alte"/>
              <a:cs typeface="Alte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699792" y="3717032"/>
            <a:ext cx="504056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496" y="3789040"/>
            <a:ext cx="271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E71B4"/>
                </a:solidFill>
              </a:rPr>
              <a:t>Import research objects</a:t>
            </a:r>
            <a:endParaRPr lang="en-US" sz="2000" b="1" dirty="0">
              <a:solidFill>
                <a:srgbClr val="0E71B4"/>
              </a:solidFill>
            </a:endParaRPr>
          </a:p>
        </p:txBody>
      </p:sp>
      <p:sp>
        <p:nvSpPr>
          <p:cNvPr id="85" name="Down Arrow 84"/>
          <p:cNvSpPr/>
          <p:nvPr/>
        </p:nvSpPr>
        <p:spPr>
          <a:xfrm rot="10800000">
            <a:off x="5292080" y="1340768"/>
            <a:ext cx="504056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652120" y="1556792"/>
            <a:ext cx="2853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E71B4"/>
                </a:solidFill>
              </a:rPr>
              <a:t>Register research objects</a:t>
            </a:r>
            <a:endParaRPr lang="en-US" sz="2000" b="1" dirty="0">
              <a:solidFill>
                <a:srgbClr val="0E71B4"/>
              </a:solidFill>
            </a:endParaRPr>
          </a:p>
        </p:txBody>
      </p:sp>
      <p:sp>
        <p:nvSpPr>
          <p:cNvPr id="87" name="Down Arrow 86"/>
          <p:cNvSpPr/>
          <p:nvPr/>
        </p:nvSpPr>
        <p:spPr>
          <a:xfrm rot="5400000">
            <a:off x="2627784" y="-315416"/>
            <a:ext cx="504056" cy="28083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060833" y="1196752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E71B4"/>
                </a:solidFill>
              </a:rPr>
              <a:t>Report impact</a:t>
            </a:r>
            <a:endParaRPr lang="en-US" sz="2000" b="1" dirty="0">
              <a:solidFill>
                <a:srgbClr val="0E71B4"/>
              </a:solidFill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179512" y="1844824"/>
            <a:ext cx="4510690" cy="7761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OAA &amp; EOSC-hub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32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15151">
                    <a:lumMod val="75000"/>
                  </a:srgbClr>
                </a:solidFill>
              </a:rPr>
              <a:pPr/>
              <a:t>2/16/2018</a:t>
            </a:fld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15151">
                    <a:lumMod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576064"/>
          </a:xfrm>
        </p:spPr>
        <p:txBody>
          <a:bodyPr/>
          <a:lstStyle/>
          <a:p>
            <a:r>
              <a:rPr lang="en-US" dirty="0" smtClean="0"/>
              <a:t>Collaboration Agreement </a:t>
            </a:r>
            <a:r>
              <a:rPr lang="mr-IN" dirty="0" smtClean="0"/>
              <a:t>–</a:t>
            </a:r>
            <a:r>
              <a:rPr lang="en-US" dirty="0" smtClean="0"/>
              <a:t> Areas of joint 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268763"/>
            <a:ext cx="8435280" cy="4525963"/>
          </a:xfrm>
        </p:spPr>
        <p:txBody>
          <a:bodyPr/>
          <a:lstStyle/>
          <a:p>
            <a:pPr marL="514350" indent="-317500">
              <a:spcBef>
                <a:spcPts val="0"/>
              </a:spcBef>
              <a:buSzPts val="1400"/>
              <a:buChar char="○"/>
            </a:pPr>
            <a:r>
              <a:rPr lang="en-GB" dirty="0" smtClean="0">
                <a:solidFill>
                  <a:srgbClr val="FF0000"/>
                </a:solidFill>
              </a:rPr>
              <a:t>Communication, Engagement, Support and Training</a:t>
            </a:r>
          </a:p>
          <a:p>
            <a:pPr marL="914400" lvl="1" indent="-200025">
              <a:spcBef>
                <a:spcPts val="0"/>
              </a:spcBef>
              <a:buSzPts val="1400"/>
              <a:buChar char="○"/>
            </a:pPr>
            <a:r>
              <a:rPr lang="en-GB" sz="2000" dirty="0" smtClean="0"/>
              <a:t>Support early adopter communities (DARIAH, ELIXIR, EPOS)</a:t>
            </a:r>
          </a:p>
          <a:p>
            <a:pPr marL="914400" lvl="1" indent="-200025">
              <a:spcBef>
                <a:spcPts val="0"/>
              </a:spcBef>
              <a:buSzPts val="1400"/>
              <a:buChar char="○"/>
            </a:pPr>
            <a:r>
              <a:rPr lang="en-GB" sz="2000" dirty="0" smtClean="0"/>
              <a:t>Reach out to and support researchers</a:t>
            </a:r>
          </a:p>
          <a:p>
            <a:pPr marL="1314450" lvl="2" indent="-146050">
              <a:spcBef>
                <a:spcPts val="0"/>
              </a:spcBef>
              <a:buSzPts val="1400"/>
              <a:buChar char="○"/>
            </a:pPr>
            <a:r>
              <a:rPr lang="en-GB" sz="1600" b="1" u="sng" dirty="0" smtClean="0"/>
              <a:t>N</a:t>
            </a:r>
            <a:r>
              <a:rPr lang="en-GB" sz="1600" b="1" u="sng" dirty="0" smtClean="0">
                <a:sym typeface="Wingdings"/>
              </a:rPr>
              <a:t>OAD</a:t>
            </a:r>
            <a:r>
              <a:rPr lang="mr-IN" sz="1600" b="1" u="sng" dirty="0" smtClean="0">
                <a:sym typeface="Wingdings"/>
              </a:rPr>
              <a:t>–</a:t>
            </a:r>
            <a:r>
              <a:rPr lang="en-GB" sz="1600" b="1" u="sng" dirty="0" smtClean="0">
                <a:sym typeface="Wingdings"/>
              </a:rPr>
              <a:t>NIL workshops  Organise these together</a:t>
            </a:r>
            <a:endParaRPr lang="en-GB" sz="1600" b="1" u="sng" dirty="0">
              <a:sym typeface="Wingdings"/>
            </a:endParaRPr>
          </a:p>
          <a:p>
            <a:pPr marL="1314450" lvl="2" indent="-146050">
              <a:spcBef>
                <a:spcPts val="0"/>
              </a:spcBef>
              <a:buSzPts val="1400"/>
              <a:buChar char="○"/>
            </a:pPr>
            <a:r>
              <a:rPr lang="en-GB" sz="1600" b="1" u="sng" dirty="0" smtClean="0">
                <a:sym typeface="Wingdings"/>
              </a:rPr>
              <a:t>We will facilitate this and organise ‘train the trainer’ events for NILs and NOADs</a:t>
            </a:r>
          </a:p>
          <a:p>
            <a:pPr marL="1771650" lvl="3" indent="-146050">
              <a:spcBef>
                <a:spcPts val="0"/>
              </a:spcBef>
              <a:buSzPts val="1400"/>
              <a:buChar char="○"/>
            </a:pPr>
            <a:r>
              <a:rPr lang="en-GB" sz="1600" b="1" dirty="0" smtClean="0">
                <a:sym typeface="Wingdings"/>
              </a:rPr>
              <a:t>Start with a webinar  Doodle to come about last week of March</a:t>
            </a:r>
            <a:endParaRPr lang="en-GB" sz="1600" dirty="0" smtClean="0"/>
          </a:p>
          <a:p>
            <a:pPr marL="914400" lvl="1" indent="-200025">
              <a:spcBef>
                <a:spcPts val="0"/>
              </a:spcBef>
              <a:buSzPts val="1400"/>
              <a:buChar char="○"/>
            </a:pPr>
            <a:r>
              <a:rPr lang="en-GB" sz="2000" dirty="0" smtClean="0"/>
              <a:t>Harmonised, aligned communication</a:t>
            </a:r>
          </a:p>
          <a:p>
            <a:pPr marL="514350" indent="-317500">
              <a:spcBef>
                <a:spcPts val="0"/>
              </a:spcBef>
              <a:buSzPts val="1400"/>
              <a:buFont typeface="Arial"/>
              <a:buChar char="○"/>
            </a:pPr>
            <a:r>
              <a:rPr lang="en-GB" dirty="0" smtClean="0"/>
              <a:t>Service Integration</a:t>
            </a:r>
          </a:p>
          <a:p>
            <a:pPr marL="914400" lvl="1" indent="-200025">
              <a:spcBef>
                <a:spcPts val="0"/>
              </a:spcBef>
              <a:buSzPts val="1400"/>
              <a:buChar char="○"/>
            </a:pPr>
            <a:r>
              <a:rPr lang="en-GB" sz="2000" dirty="0" smtClean="0"/>
              <a:t>Staging research objects from </a:t>
            </a:r>
            <a:r>
              <a:rPr lang="en-GB" sz="2000" dirty="0" err="1" smtClean="0"/>
              <a:t>OpenAIRE</a:t>
            </a:r>
            <a:r>
              <a:rPr lang="en-GB" sz="2000" dirty="0" smtClean="0"/>
              <a:t> to EOSC-hub (input)</a:t>
            </a:r>
          </a:p>
          <a:p>
            <a:pPr marL="914400" lvl="1" indent="-200025">
              <a:spcBef>
                <a:spcPts val="0"/>
              </a:spcBef>
              <a:buSzPts val="1400"/>
              <a:buChar char="○"/>
            </a:pPr>
            <a:r>
              <a:rPr lang="en-GB" sz="2000" dirty="0" smtClean="0"/>
              <a:t>Registering new research objects from EOSC-hub to </a:t>
            </a:r>
            <a:r>
              <a:rPr lang="en-GB" sz="2000" dirty="0" err="1" smtClean="0"/>
              <a:t>OpenAIRE</a:t>
            </a:r>
            <a:r>
              <a:rPr lang="en-GB" sz="2000" dirty="0" smtClean="0"/>
              <a:t> (results)</a:t>
            </a:r>
          </a:p>
          <a:p>
            <a:pPr marL="914400" lvl="1" indent="-200025">
              <a:spcBef>
                <a:spcPts val="0"/>
              </a:spcBef>
              <a:buSzPts val="1400"/>
              <a:buChar char="○"/>
            </a:pPr>
            <a:r>
              <a:rPr lang="en-GB" sz="2000" dirty="0" smtClean="0"/>
              <a:t>Gather research impact data about EOSC-hub research objects</a:t>
            </a:r>
            <a:endParaRPr lang="en-GB" dirty="0"/>
          </a:p>
          <a:p>
            <a:pPr marL="514350" indent="-317500">
              <a:spcBef>
                <a:spcPts val="0"/>
              </a:spcBef>
              <a:buSzPts val="1400"/>
              <a:buChar char="○"/>
            </a:pPr>
            <a:r>
              <a:rPr lang="en-GB" dirty="0" smtClean="0"/>
              <a:t>Governance</a:t>
            </a:r>
          </a:p>
          <a:p>
            <a:pPr marL="914400" lvl="1" indent="-317500">
              <a:spcBef>
                <a:spcPts val="0"/>
              </a:spcBef>
              <a:buSzPts val="1400"/>
              <a:buFont typeface="Arial"/>
              <a:buChar char="○"/>
            </a:pPr>
            <a:r>
              <a:rPr lang="en-GB" sz="2000" dirty="0" smtClean="0"/>
              <a:t>Looking forward into EOSC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8562"/>
            <a:ext cx="4364182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450773" cy="519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36904" cy="576064"/>
          </a:xfrm>
        </p:spPr>
        <p:txBody>
          <a:bodyPr/>
          <a:lstStyle/>
          <a:p>
            <a:r>
              <a:rPr lang="en-US" dirty="0" smtClean="0"/>
              <a:t>NOADs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2000" dirty="0">
                <a:solidFill>
                  <a:schemeClr val="accent2"/>
                </a:solidFill>
                <a:hlinkClick r:id="rId4"/>
              </a:rPr>
              <a:t>https://</a:t>
            </a:r>
            <a:r>
              <a:rPr lang="en-US" sz="2000" dirty="0" smtClean="0">
                <a:solidFill>
                  <a:schemeClr val="accent2"/>
                </a:solidFill>
                <a:hlinkClick r:id="rId4"/>
              </a:rPr>
              <a:t>www.openaire.eu/contact-noads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28650" y="2276871"/>
            <a:ext cx="7759774" cy="50572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Upcoming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4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086" y="258975"/>
            <a:ext cx="5981394" cy="5057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EOSC-hub Project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>
                <a:solidFill>
                  <a:srgbClr val="4F81BD"/>
                </a:solidFill>
              </a:rPr>
              <a:t>EOSC-hub</a:t>
            </a:r>
            <a:r>
              <a:rPr lang="en-GB" sz="3600" dirty="0"/>
              <a:t> mobilises providers from </a:t>
            </a:r>
            <a:r>
              <a:rPr lang="en-GB" sz="3600" dirty="0" smtClean="0">
                <a:solidFill>
                  <a:srgbClr val="1F497D"/>
                </a:solidFill>
              </a:rPr>
              <a:t>20</a:t>
            </a:r>
            <a:r>
              <a:rPr lang="en-GB" sz="3600" dirty="0" smtClean="0"/>
              <a:t> major digital infrastructures, EGI*, EUDAT CDI** and INDIGO-</a:t>
            </a:r>
            <a:r>
              <a:rPr lang="en-GB" sz="3600" dirty="0" err="1" smtClean="0"/>
              <a:t>DataCloud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4F81BD"/>
                </a:solidFill>
              </a:rPr>
              <a:t>jointly </a:t>
            </a:r>
            <a:r>
              <a:rPr lang="en-GB" sz="3600" dirty="0" smtClean="0"/>
              <a:t>offering </a:t>
            </a:r>
            <a:r>
              <a:rPr lang="en-GB" sz="3600" dirty="0">
                <a:solidFill>
                  <a:srgbClr val="4F81BD"/>
                </a:solidFill>
              </a:rPr>
              <a:t>services, software and data </a:t>
            </a:r>
            <a:r>
              <a:rPr lang="en-GB" sz="3600" dirty="0"/>
              <a:t>for advanced data-driven research and innovation. 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827584" y="5517232"/>
            <a:ext cx="420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    EGI is not an acronym (any more)</a:t>
            </a:r>
          </a:p>
          <a:p>
            <a:r>
              <a:rPr lang="en-US" dirty="0" smtClean="0"/>
              <a:t>**   CDI </a:t>
            </a:r>
            <a:r>
              <a:rPr lang="mr-IN" dirty="0" smtClean="0"/>
              <a:t>–</a:t>
            </a:r>
            <a:r>
              <a:rPr lang="en-US" dirty="0" smtClean="0"/>
              <a:t> Collaborative Data Infrastructure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6F9D-85E1-419C-92B4-E0BC4CE87D44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Events 2018</a:t>
            </a:r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RDA 11</a:t>
            </a:r>
            <a:r>
              <a:rPr lang="en-US" baseline="30000" dirty="0" smtClean="0"/>
              <a:t>th</a:t>
            </a:r>
            <a:r>
              <a:rPr lang="en-US" dirty="0" smtClean="0"/>
              <a:t> Plenary </a:t>
            </a:r>
            <a:r>
              <a:rPr lang="en-US" dirty="0" err="1" smtClean="0"/>
              <a:t>Programme</a:t>
            </a:r>
            <a:r>
              <a:rPr lang="en-US" dirty="0" smtClean="0"/>
              <a:t>, 21-23 March 2018, Berlin </a:t>
            </a:r>
          </a:p>
          <a:p>
            <a:r>
              <a:rPr lang="en-US" dirty="0"/>
              <a:t>EOSC-hub week, 16-20 April 2018, Malaga</a:t>
            </a:r>
          </a:p>
          <a:p>
            <a:pPr lvl="1"/>
            <a:r>
              <a:rPr lang="en-US" dirty="0"/>
              <a:t>Internal project meetings with co-located public events and sessions</a:t>
            </a:r>
          </a:p>
          <a:p>
            <a:r>
              <a:rPr lang="en-US" sz="2800" dirty="0" smtClean="0"/>
              <a:t>Support </a:t>
            </a:r>
            <a:r>
              <a:rPr lang="en-US" sz="2800" dirty="0" smtClean="0"/>
              <a:t>to Digital Infrastructures 4 Research 2018</a:t>
            </a:r>
          </a:p>
          <a:p>
            <a:pPr lvl="1"/>
            <a:r>
              <a:rPr lang="en-US" dirty="0" smtClean="0"/>
              <a:t>Conference-style event with call for participation, for promotion of project activities and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11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206085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1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27584" y="3275692"/>
            <a:ext cx="29163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899593" y="3084480"/>
            <a:ext cx="1584176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figures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24535"/>
          </a:xfrm>
        </p:spPr>
        <p:txBody>
          <a:bodyPr/>
          <a:lstStyle/>
          <a:p>
            <a:r>
              <a:rPr lang="en-US" sz="2800" dirty="0" smtClean="0"/>
              <a:t>100 Partners, 76 beneficiaries (75 funded)</a:t>
            </a:r>
          </a:p>
          <a:p>
            <a:pPr lvl="0"/>
            <a:r>
              <a:rPr lang="en-GB" sz="2800" dirty="0"/>
              <a:t>3874 PMs, 108 FTEs, more than 150 technical and scientific staff </a:t>
            </a:r>
            <a:r>
              <a:rPr lang="en-GB" sz="2800" dirty="0" smtClean="0"/>
              <a:t>involved</a:t>
            </a:r>
            <a:endParaRPr lang="en-GB" sz="2800" dirty="0"/>
          </a:p>
          <a:p>
            <a:pPr lvl="1"/>
            <a:r>
              <a:rPr lang="en-US" sz="2400" dirty="0"/>
              <a:t>€33,331,18 of</a:t>
            </a:r>
            <a:r>
              <a:rPr lang="en-GB" sz="2400" dirty="0"/>
              <a:t> which the European Commission funds €</a:t>
            </a:r>
            <a:r>
              <a:rPr lang="en-GB" sz="2400" dirty="0" smtClean="0"/>
              <a:t>30,000,000</a:t>
            </a:r>
          </a:p>
          <a:p>
            <a:r>
              <a:rPr lang="en-US" sz="2800" dirty="0" smtClean="0"/>
              <a:t>36 months: Jan 2018 – Dec 2020 (2x18 month reporting period)</a:t>
            </a:r>
          </a:p>
        </p:txBody>
      </p:sp>
    </p:spTree>
    <p:extLst>
      <p:ext uri="{BB962C8B-B14F-4D97-AF65-F5344CB8AC3E}">
        <p14:creationId xmlns:p14="http://schemas.microsoft.com/office/powerpoint/2010/main" val="42761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EOSC-hub mission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The project will create 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EOSC</a:t>
            </a:r>
            <a:r>
              <a:rPr lang="en-US" sz="3600" b="1" dirty="0" smtClean="0">
                <a:solidFill>
                  <a:srgbClr val="4B55D3"/>
                </a:solidFill>
              </a:rPr>
              <a:t> hub</a:t>
            </a:r>
            <a:r>
              <a:rPr lang="en-US" sz="3600" b="1" dirty="0" smtClean="0">
                <a:solidFill>
                  <a:schemeClr val="tx2"/>
                </a:solidFill>
              </a:rPr>
              <a:t>:</a:t>
            </a:r>
            <a:r>
              <a:rPr lang="en-US" sz="3600" dirty="0" smtClean="0"/>
              <a:t> </a:t>
            </a:r>
          </a:p>
          <a:p>
            <a:pPr marL="0" indent="0" algn="ctr">
              <a:buNone/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1F497D"/>
                </a:solidFill>
              </a:rPr>
              <a:t>federated</a:t>
            </a:r>
            <a:r>
              <a:rPr lang="en-US" sz="3200" dirty="0" smtClean="0"/>
              <a:t> integration </a:t>
            </a:r>
            <a:r>
              <a:rPr lang="en-US" sz="3200" dirty="0"/>
              <a:t>and management system </a:t>
            </a:r>
            <a:r>
              <a:rPr lang="en-US" sz="3200" dirty="0" smtClean="0"/>
              <a:t>for EOSC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9" name="TextBox 5"/>
          <p:cNvSpPr txBox="1"/>
          <p:nvPr/>
        </p:nvSpPr>
        <p:spPr>
          <a:xfrm>
            <a:off x="395536" y="2826801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0" indent="-169863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Data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Applications &amp; tools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Baseline services (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storage, compute,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connectivity)</a:t>
            </a:r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497196" y="2780928"/>
            <a:ext cx="15311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Marketplace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AAI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Accounting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Monitoring</a:t>
            </a:r>
          </a:p>
          <a:p>
            <a:pPr marL="169863" lvl="0" indent="-169863">
              <a:buFont typeface="Arial"/>
              <a:buChar char="•"/>
            </a:pPr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1" name="Rectangle 13"/>
          <p:cNvSpPr/>
          <p:nvPr/>
        </p:nvSpPr>
        <p:spPr>
          <a:xfrm>
            <a:off x="6444208" y="4402272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2" indent="-130175">
              <a:buFont typeface="Arial"/>
              <a:buChar char="•"/>
            </a:pPr>
            <a:r>
              <a:rPr lang="en-US" dirty="0" smtClean="0"/>
              <a:t>Security </a:t>
            </a:r>
            <a:r>
              <a:rPr lang="en-US" dirty="0"/>
              <a:t>regulations</a:t>
            </a:r>
            <a:r>
              <a:rPr lang="en-US" dirty="0" smtClean="0"/>
              <a:t>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/>
              <a:t>Compliance to standards,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 smtClean="0"/>
              <a:t>Terms </a:t>
            </a:r>
            <a:r>
              <a:rPr lang="en-US" dirty="0"/>
              <a:t>of use</a:t>
            </a:r>
            <a:r>
              <a:rPr lang="en-US" dirty="0" smtClean="0"/>
              <a:t>,</a:t>
            </a:r>
          </a:p>
          <a:p>
            <a:pPr marL="169863" lvl="2" indent="-130175">
              <a:buFont typeface="Arial"/>
              <a:buChar char="•"/>
            </a:pPr>
            <a:r>
              <a:rPr lang="en-US" dirty="0" smtClean="0"/>
              <a:t>FAIR </a:t>
            </a:r>
            <a:r>
              <a:rPr lang="en-US" dirty="0"/>
              <a:t>implementation guidelines </a:t>
            </a:r>
            <a:endParaRPr lang="en-US" dirty="0" smtClean="0"/>
          </a:p>
          <a:p>
            <a:pPr marL="169863" lvl="2" indent="-130175">
              <a:buFont typeface="Arial"/>
              <a:buChar char="•"/>
            </a:pP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2" name="TextBox 17"/>
          <p:cNvSpPr txBox="1"/>
          <p:nvPr/>
        </p:nvSpPr>
        <p:spPr>
          <a:xfrm>
            <a:off x="216024" y="4554993"/>
            <a:ext cx="2699792" cy="17543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Lightweight certification of providers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SLA negotiation</a:t>
            </a:r>
          </a:p>
          <a:p>
            <a:pPr marL="169863" lvl="0" indent="-169863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Customer Relationship Management</a:t>
            </a:r>
          </a:p>
          <a:p>
            <a:pPr marL="169863" lvl="0" indent="-169863">
              <a:buFont typeface="Arial"/>
              <a:buChar char="•"/>
            </a:pPr>
            <a:r>
              <a:rPr lang="is-IS" dirty="0" smtClean="0">
                <a:solidFill>
                  <a:schemeClr val="tx1">
                    <a:lumMod val="50000"/>
                  </a:schemeClr>
                </a:solidFill>
              </a:rPr>
              <a:t>…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13" name="Diagram 7"/>
          <p:cNvGraphicFramePr/>
          <p:nvPr>
            <p:extLst>
              <p:ext uri="{D42A27DB-BD31-4B8C-83A1-F6EECF244321}">
                <p14:modId xmlns:p14="http://schemas.microsoft.com/office/powerpoint/2010/main" val="37012358"/>
              </p:ext>
            </p:extLst>
          </p:nvPr>
        </p:nvGraphicFramePr>
        <p:xfrm>
          <a:off x="1524000" y="2780928"/>
          <a:ext cx="607233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5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Hub provide ?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184575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000" dirty="0" smtClean="0"/>
              <a:t>Community-defined </a:t>
            </a:r>
            <a:r>
              <a:rPr lang="en-US" sz="2000" dirty="0" smtClean="0">
                <a:solidFill>
                  <a:schemeClr val="tx2"/>
                </a:solidFill>
              </a:rPr>
              <a:t>corpus of policies </a:t>
            </a:r>
            <a:r>
              <a:rPr lang="en-US" sz="2000" dirty="0" smtClean="0"/>
              <a:t>for service providers and users</a:t>
            </a:r>
          </a:p>
          <a:p>
            <a:pPr marL="742950" lvl="2" indent="-342900"/>
            <a:r>
              <a:rPr lang="en-US" sz="1800" dirty="0" smtClean="0"/>
              <a:t>Compliance to standards, security regulations, terms of use, FAIR implementation guidelines 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Processes </a:t>
            </a:r>
            <a:r>
              <a:rPr lang="en-US" sz="2000" dirty="0" smtClean="0"/>
              <a:t>for federated service management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742950" lvl="2" indent="-342900"/>
            <a:r>
              <a:rPr lang="en-US" sz="1600" dirty="0" smtClean="0">
                <a:solidFill>
                  <a:srgbClr val="1F497D"/>
                </a:solidFill>
              </a:rPr>
              <a:t>Lightweight certification </a:t>
            </a:r>
            <a:r>
              <a:rPr lang="en-US" sz="1600" dirty="0" smtClean="0"/>
              <a:t>of providers</a:t>
            </a:r>
          </a:p>
          <a:p>
            <a:pPr marL="1200150" lvl="3" indent="-342900"/>
            <a:r>
              <a:rPr lang="en-US" sz="1400" dirty="0" smtClean="0">
                <a:solidFill>
                  <a:srgbClr val="1F497D"/>
                </a:solidFill>
              </a:rPr>
              <a:t>Quality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1F497D"/>
                </a:solidFill>
              </a:rPr>
              <a:t>assurance reviews</a:t>
            </a:r>
            <a:r>
              <a:rPr lang="en-US" sz="1400" dirty="0" smtClean="0"/>
              <a:t> </a:t>
            </a:r>
          </a:p>
          <a:p>
            <a:pPr marL="742950" lvl="2" indent="-342900"/>
            <a:r>
              <a:rPr lang="en-US" sz="1600" dirty="0" smtClean="0"/>
              <a:t>Define</a:t>
            </a:r>
            <a:r>
              <a:rPr lang="en-US" sz="1600" dirty="0"/>
              <a:t>/maintain/review </a:t>
            </a:r>
            <a:r>
              <a:rPr lang="en-US" sz="1600" dirty="0">
                <a:solidFill>
                  <a:srgbClr val="1F497D"/>
                </a:solidFill>
              </a:rPr>
              <a:t>service level agreements</a:t>
            </a:r>
          </a:p>
          <a:p>
            <a:pPr marL="1200150" lvl="3" indent="-342900"/>
            <a:r>
              <a:rPr lang="en-US" sz="1400" dirty="0" smtClean="0"/>
              <a:t>Manage </a:t>
            </a:r>
            <a:r>
              <a:rPr lang="en-US" sz="1400" dirty="0">
                <a:solidFill>
                  <a:srgbClr val="1F497D"/>
                </a:solidFill>
              </a:rPr>
              <a:t>end-to-end service level management performance </a:t>
            </a:r>
            <a:r>
              <a:rPr lang="en-US" sz="1400" dirty="0"/>
              <a:t>retaining overall accountability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Federated authentication and authorization, accounting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Procurement</a:t>
            </a:r>
            <a:r>
              <a:rPr lang="en-US" sz="2000" dirty="0"/>
              <a:t> </a:t>
            </a:r>
            <a:r>
              <a:rPr lang="en-US" sz="2000" dirty="0" smtClean="0"/>
              <a:t>framework</a:t>
            </a:r>
            <a:endParaRPr lang="en-US" sz="2000" dirty="0" smtClean="0">
              <a:solidFill>
                <a:srgbClr val="1F497D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</a:rPr>
              <a:t>C</a:t>
            </a:r>
            <a:r>
              <a:rPr lang="en-US" sz="2000" dirty="0" smtClean="0">
                <a:solidFill>
                  <a:srgbClr val="1F497D"/>
                </a:solidFill>
              </a:rPr>
              <a:t>atalogue of services </a:t>
            </a:r>
            <a:r>
              <a:rPr lang="en-US" sz="2000" dirty="0" smtClean="0"/>
              <a:t>(from multiple providers)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Competence </a:t>
            </a:r>
            <a:r>
              <a:rPr lang="en-US" sz="2000" dirty="0" err="1" smtClean="0">
                <a:solidFill>
                  <a:schemeClr val="tx2"/>
                </a:solidFill>
              </a:rPr>
              <a:t>centres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and technical support to integrate services into the catalogue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Joint Digital Innovation Hub</a:t>
            </a:r>
          </a:p>
        </p:txBody>
      </p:sp>
    </p:spTree>
    <p:extLst>
      <p:ext uri="{BB962C8B-B14F-4D97-AF65-F5344CB8AC3E}">
        <p14:creationId xmlns:p14="http://schemas.microsoft.com/office/powerpoint/2010/main" val="8114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EOSC-hub objectives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O1 </a:t>
            </a:r>
            <a:r>
              <a:rPr lang="en-US" dirty="0">
                <a:solidFill>
                  <a:srgbClr val="4F81BD"/>
                </a:solidFill>
              </a:rPr>
              <a:t>Simplify access </a:t>
            </a:r>
            <a:r>
              <a:rPr lang="en-US" dirty="0"/>
              <a:t>to a broad portfolio of products, resources and service provided by major pan-European and international organisations through an open and integrated service </a:t>
            </a:r>
            <a:r>
              <a:rPr lang="en-US" dirty="0" smtClean="0"/>
              <a:t>catalogue</a:t>
            </a:r>
          </a:p>
          <a:p>
            <a:endParaRPr lang="en-US" dirty="0"/>
          </a:p>
          <a:p>
            <a:r>
              <a:rPr lang="en-US" dirty="0"/>
              <a:t>O2 </a:t>
            </a:r>
            <a:r>
              <a:rPr lang="en-US" dirty="0">
                <a:solidFill>
                  <a:srgbClr val="4F81BD"/>
                </a:solidFill>
              </a:rPr>
              <a:t>Remove fragmentation of service provisioning </a:t>
            </a:r>
            <a:r>
              <a:rPr lang="en-US" dirty="0"/>
              <a:t>and access to high-quality digital services in Europe and beyond through the technical integration and adoption of standards for interoperability of compute, storage, data and software platforms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EOSC-hub Objectives (cont.)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O3 </a:t>
            </a:r>
            <a:r>
              <a:rPr lang="en-US" dirty="0">
                <a:solidFill>
                  <a:srgbClr val="4F81BD"/>
                </a:solidFill>
              </a:rPr>
              <a:t>Consolidate e-Infrastructures </a:t>
            </a:r>
            <a:r>
              <a:rPr lang="en-US" dirty="0"/>
              <a:t>by expanding capacity and capabilities and improving </a:t>
            </a:r>
            <a:r>
              <a:rPr lang="en-US" dirty="0">
                <a:solidFill>
                  <a:srgbClr val="4F81BD"/>
                </a:solidFill>
              </a:rPr>
              <a:t>service </a:t>
            </a:r>
            <a:r>
              <a:rPr lang="en-US" dirty="0" smtClean="0">
                <a:solidFill>
                  <a:srgbClr val="4F81BD"/>
                </a:solidFill>
              </a:rPr>
              <a:t>quality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O4 </a:t>
            </a:r>
            <a:r>
              <a:rPr lang="en-US" dirty="0">
                <a:solidFill>
                  <a:srgbClr val="4F81BD"/>
                </a:solidFill>
              </a:rPr>
              <a:t>Widen the access </a:t>
            </a:r>
            <a:r>
              <a:rPr lang="en-US" dirty="0"/>
              <a:t>to services to all user groups including researchers, high-education, business organisations and expand the user base</a:t>
            </a:r>
          </a:p>
          <a:p>
            <a:endParaRPr lang="en-US" dirty="0" smtClean="0"/>
          </a:p>
          <a:p>
            <a:r>
              <a:rPr lang="en-US" dirty="0" smtClean="0"/>
              <a:t>O5 </a:t>
            </a:r>
            <a:r>
              <a:rPr lang="en-US" dirty="0"/>
              <a:t>Provide a </a:t>
            </a:r>
            <a:r>
              <a:rPr lang="en-US" dirty="0">
                <a:solidFill>
                  <a:srgbClr val="4F81BD"/>
                </a:solidFill>
              </a:rPr>
              <a:t>knowledge hub</a:t>
            </a:r>
          </a:p>
          <a:p>
            <a:endParaRPr lang="en-US" dirty="0" smtClean="0"/>
          </a:p>
          <a:p>
            <a:r>
              <a:rPr lang="en-US" dirty="0" smtClean="0"/>
              <a:t>O6 </a:t>
            </a:r>
            <a:r>
              <a:rPr lang="en-US" dirty="0">
                <a:solidFill>
                  <a:srgbClr val="4F81BD"/>
                </a:solidFill>
              </a:rPr>
              <a:t>Increase innovation capacity </a:t>
            </a:r>
            <a:r>
              <a:rPr lang="en-US" dirty="0"/>
              <a:t>of Research e-Infrastructures </a:t>
            </a:r>
            <a:r>
              <a:rPr lang="en-US" dirty="0">
                <a:sym typeface="Wingdings"/>
              </a:rPr>
              <a:t> Joint Digital Innovation Hub</a:t>
            </a:r>
            <a:endParaRPr lang="en-US" dirty="0">
              <a:solidFill>
                <a:srgbClr val="4F81B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Services Catalogue</a:t>
            </a:r>
            <a:endParaRPr lang="en-US" dirty="0"/>
          </a:p>
        </p:txBody>
      </p:sp>
      <p:grpSp>
        <p:nvGrpSpPr>
          <p:cNvPr id="10" name="Gruppo 9"/>
          <p:cNvGrpSpPr/>
          <p:nvPr/>
        </p:nvGrpSpPr>
        <p:grpSpPr>
          <a:xfrm>
            <a:off x="2321440" y="1022082"/>
            <a:ext cx="4657477" cy="4657477"/>
            <a:chOff x="1667708" y="347390"/>
            <a:chExt cx="4657477" cy="4657477"/>
          </a:xfrm>
        </p:grpSpPr>
        <p:sp>
          <p:nvSpPr>
            <p:cNvPr id="20" name="Torta 19"/>
            <p:cNvSpPr/>
            <p:nvPr/>
          </p:nvSpPr>
          <p:spPr>
            <a:xfrm>
              <a:off x="1667708" y="347390"/>
              <a:ext cx="4657477" cy="4657477"/>
            </a:xfrm>
            <a:prstGeom prst="pie">
              <a:avLst>
                <a:gd name="adj1" fmla="val 16200000"/>
                <a:gd name="adj2" fmla="val 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orta 4"/>
            <p:cNvSpPr/>
            <p:nvPr/>
          </p:nvSpPr>
          <p:spPr>
            <a:xfrm>
              <a:off x="4140052" y="1312707"/>
              <a:ext cx="1718830" cy="127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Baseline services</a:t>
              </a:r>
              <a:endParaRPr lang="en-US" sz="2400" kern="1200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2321440" y="1178440"/>
            <a:ext cx="4657477" cy="4657477"/>
            <a:chOff x="1667708" y="503748"/>
            <a:chExt cx="4657477" cy="4657477"/>
          </a:xfrm>
        </p:grpSpPr>
        <p:sp>
          <p:nvSpPr>
            <p:cNvPr id="18" name="Torta 17"/>
            <p:cNvSpPr/>
            <p:nvPr/>
          </p:nvSpPr>
          <p:spPr>
            <a:xfrm>
              <a:off x="1667708" y="503748"/>
              <a:ext cx="4657477" cy="4657477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48479"/>
                <a:satOff val="-16924"/>
                <a:lumOff val="13047"/>
                <a:alphaOff val="0"/>
              </a:schemeClr>
            </a:fillRef>
            <a:effectRef idx="3">
              <a:schemeClr val="accent1">
                <a:shade val="80000"/>
                <a:hueOff val="48479"/>
                <a:satOff val="-16924"/>
                <a:lumOff val="130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orta 6"/>
            <p:cNvSpPr/>
            <p:nvPr/>
          </p:nvSpPr>
          <p:spPr>
            <a:xfrm>
              <a:off x="4140052" y="2920646"/>
              <a:ext cx="1718830" cy="127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Community-specific  services</a:t>
              </a:r>
              <a:endParaRPr lang="en-US" sz="2400" kern="12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2165082" y="1178440"/>
            <a:ext cx="4657477" cy="4657477"/>
            <a:chOff x="1511350" y="503748"/>
            <a:chExt cx="4657477" cy="4657477"/>
          </a:xfrm>
        </p:grpSpPr>
        <p:sp>
          <p:nvSpPr>
            <p:cNvPr id="16" name="Torta 15"/>
            <p:cNvSpPr/>
            <p:nvPr/>
          </p:nvSpPr>
          <p:spPr>
            <a:xfrm>
              <a:off x="1511350" y="503748"/>
              <a:ext cx="4657477" cy="4657477"/>
            </a:xfrm>
            <a:prstGeom prst="pie">
              <a:avLst>
                <a:gd name="adj1" fmla="val 5400000"/>
                <a:gd name="adj2" fmla="val 108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96959"/>
                <a:satOff val="-33848"/>
                <a:lumOff val="26093"/>
                <a:alphaOff val="0"/>
              </a:schemeClr>
            </a:fillRef>
            <a:effectRef idx="3">
              <a:schemeClr val="accent1">
                <a:shade val="80000"/>
                <a:hueOff val="96959"/>
                <a:satOff val="-33848"/>
                <a:lumOff val="2609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orta 8"/>
            <p:cNvSpPr/>
            <p:nvPr/>
          </p:nvSpPr>
          <p:spPr>
            <a:xfrm>
              <a:off x="1977652" y="2920646"/>
              <a:ext cx="1718830" cy="127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Collaborative Services</a:t>
              </a:r>
              <a:endParaRPr lang="en-US" sz="2000" kern="1200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165082" y="1022082"/>
            <a:ext cx="4657477" cy="4657477"/>
            <a:chOff x="1511350" y="347390"/>
            <a:chExt cx="4657477" cy="4657477"/>
          </a:xfrm>
        </p:grpSpPr>
        <p:sp>
          <p:nvSpPr>
            <p:cNvPr id="14" name="Torta 13"/>
            <p:cNvSpPr/>
            <p:nvPr/>
          </p:nvSpPr>
          <p:spPr>
            <a:xfrm>
              <a:off x="1511350" y="347390"/>
              <a:ext cx="4657477" cy="4657477"/>
            </a:xfrm>
            <a:prstGeom prst="pie">
              <a:avLst>
                <a:gd name="adj1" fmla="val 10800000"/>
                <a:gd name="adj2" fmla="val 1620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145438"/>
                <a:satOff val="-50772"/>
                <a:lumOff val="39140"/>
                <a:alphaOff val="0"/>
              </a:schemeClr>
            </a:fillRef>
            <a:effectRef idx="3">
              <a:schemeClr val="accent1">
                <a:shade val="80000"/>
                <a:hueOff val="145438"/>
                <a:satOff val="-50772"/>
                <a:lumOff val="391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orta 10"/>
            <p:cNvSpPr/>
            <p:nvPr/>
          </p:nvSpPr>
          <p:spPr>
            <a:xfrm>
              <a:off x="1977652" y="1312707"/>
              <a:ext cx="1718830" cy="127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Federation Services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8" id="{4751AB5D-640C-3342-BFAA-5DB4E45F457D}" vid="{E170F76C-6CC7-B945-846A-6208DD64BB9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EOSC-hub_ppt-2</Template>
  <TotalTime>770</TotalTime>
  <Words>1629</Words>
  <Application>Microsoft Office PowerPoint</Application>
  <PresentationFormat>Presentazione su schermo (4:3)</PresentationFormat>
  <Paragraphs>347</Paragraphs>
  <Slides>31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slide_base</vt:lpstr>
      <vt:lpstr>Presentazione standard di PowerPoint</vt:lpstr>
      <vt:lpstr>Agenda</vt:lpstr>
      <vt:lpstr>The EOSC-hub Project</vt:lpstr>
      <vt:lpstr>Project figures</vt:lpstr>
      <vt:lpstr>The EOSC-hub mission</vt:lpstr>
      <vt:lpstr>What does the Hub provide ?</vt:lpstr>
      <vt:lpstr>EOSC-hub objectives</vt:lpstr>
      <vt:lpstr>EOSC-hub Objectives (cont.)</vt:lpstr>
      <vt:lpstr>Services Catalogue</vt:lpstr>
      <vt:lpstr>Phased Approach</vt:lpstr>
      <vt:lpstr>EOSC-hub Work Packages</vt:lpstr>
      <vt:lpstr>EOSC – Service Architecture</vt:lpstr>
      <vt:lpstr>Thematic service providers and CCs</vt:lpstr>
      <vt:lpstr>Summary</vt:lpstr>
      <vt:lpstr>Role of NILs in the new landscape</vt:lpstr>
      <vt:lpstr>A bit of background</vt:lpstr>
      <vt:lpstr>Action plan for the next period</vt:lpstr>
      <vt:lpstr>EGI Engagement in EOSC-hub</vt:lpstr>
      <vt:lpstr>EGI Engagement in EOSC-hub (cont.)</vt:lpstr>
      <vt:lpstr>EGI Engagement in EOSCpilot</vt:lpstr>
      <vt:lpstr>Research Infrastructures (RIs)</vt:lpstr>
      <vt:lpstr>SMEs and industry</vt:lpstr>
      <vt:lpstr>Collaboration with OpenAIRE-Advance and the National Open Access Desks (NOADs)</vt:lpstr>
      <vt:lpstr>The OpenAIRE-Advance project</vt:lpstr>
      <vt:lpstr>Presentazione standard di PowerPoint</vt:lpstr>
      <vt:lpstr>Presentazione standard di PowerPoint</vt:lpstr>
      <vt:lpstr>Collaboration Agreement – Areas of joint work</vt:lpstr>
      <vt:lpstr>NOADs – https://www.openaire.eu/contact-noads </vt:lpstr>
      <vt:lpstr>Upcoming events</vt:lpstr>
      <vt:lpstr>Events 2018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Piagentini</dc:creator>
  <cp:lastModifiedBy>larocca</cp:lastModifiedBy>
  <cp:revision>84</cp:revision>
  <dcterms:created xsi:type="dcterms:W3CDTF">2018-01-30T10:37:03Z</dcterms:created>
  <dcterms:modified xsi:type="dcterms:W3CDTF">2018-02-16T10:38:26Z</dcterms:modified>
</cp:coreProperties>
</file>