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7" r:id="rId2"/>
    <p:sldMasterId id="2147483691" r:id="rId3"/>
  </p:sldMasterIdLst>
  <p:sldIdLst>
    <p:sldId id="256" r:id="rId4"/>
    <p:sldId id="265" r:id="rId5"/>
    <p:sldId id="266" r:id="rId6"/>
    <p:sldId id="267" r:id="rId7"/>
    <p:sldId id="269" r:id="rId8"/>
    <p:sldId id="270" r:id="rId9"/>
    <p:sldId id="268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AA5C1-D8D1-43C9-BDA5-EF0EA878DD75}" type="datetimeFigureOut">
              <a:rPr lang="nl-NL" smtClean="0"/>
              <a:t>6-2-2018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1CC11C-EF7F-481B-982C-141FEC40326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11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AA5C1-D8D1-43C9-BDA5-EF0EA878DD75}" type="datetimeFigureOut">
              <a:rPr lang="nl-NL" smtClean="0"/>
              <a:t>6-2-2018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1CC11C-EF7F-481B-982C-141FEC40326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73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AA5C1-D8D1-43C9-BDA5-EF0EA878DD75}" type="datetimeFigureOut">
              <a:rPr lang="nl-NL" smtClean="0"/>
              <a:t>6-2-2018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1CC11C-EF7F-481B-982C-141FEC40326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73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3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Message_brokers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ing.egi.eu/" TargetMode="External"/><Relationship Id="rId2" Type="http://schemas.openxmlformats.org/officeDocument/2006/relationships/hyperlink" Target="https://wiki.egi.eu/wiki/Accounting_Repository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EGI_CSIRT:SMG" TargetMode="External"/><Relationship Id="rId2" Type="http://schemas.openxmlformats.org/officeDocument/2006/relationships/hyperlink" Target="http://helpdesk.egi.eu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iki.egi.eu/wiki/AAI" TargetMode="External"/><Relationship Id="rId4" Type="http://schemas.openxmlformats.org/officeDocument/2006/relationships/hyperlink" Target="https://aai.egi.e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tools o</a:t>
            </a:r>
            <a:r>
              <a:rPr lang="en-US" dirty="0" smtClean="0"/>
              <a:t>verview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Alessandro </a:t>
            </a:r>
            <a:r>
              <a:rPr lang="en-US" dirty="0" err="1" smtClean="0"/>
              <a:t>Paolini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909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Operations </a:t>
            </a:r>
            <a:r>
              <a:rPr lang="en-US" dirty="0" smtClean="0"/>
              <a:t>Portal:</a:t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/>
              <a:t>://operations-portal.egi.eu/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central portal for the EGI operations management that offers a different </a:t>
            </a:r>
            <a:r>
              <a:rPr lang="en-US" dirty="0" smtClean="0"/>
              <a:t>capabilities </a:t>
            </a:r>
            <a:r>
              <a:rPr lang="nl-NL" dirty="0"/>
              <a:t>to facilitate infrastructure </a:t>
            </a:r>
            <a:r>
              <a:rPr lang="nl-NL" dirty="0" smtClean="0"/>
              <a:t>oversight:</a:t>
            </a:r>
          </a:p>
          <a:p>
            <a:pPr lvl="1"/>
            <a:r>
              <a:rPr lang="en-US" dirty="0" smtClean="0"/>
              <a:t>VO identity cards (registration and management tool</a:t>
            </a:r>
          </a:p>
          <a:p>
            <a:pPr lvl="1"/>
            <a:r>
              <a:rPr lang="en-US" dirty="0" smtClean="0"/>
              <a:t>Broadcast tool</a:t>
            </a:r>
          </a:p>
          <a:p>
            <a:pPr lvl="1"/>
            <a:r>
              <a:rPr lang="en-US" dirty="0" smtClean="0"/>
              <a:t>Dashboards (ROD, COD, Security, VO)</a:t>
            </a:r>
          </a:p>
          <a:p>
            <a:pPr lvl="1"/>
            <a:r>
              <a:rPr lang="en-US" dirty="0" smtClean="0"/>
              <a:t>Downtime searching tool and notifications subscription</a:t>
            </a:r>
          </a:p>
          <a:p>
            <a:pPr lvl="1"/>
            <a:r>
              <a:rPr lang="en-US" dirty="0" smtClean="0"/>
              <a:t>Users metrics</a:t>
            </a:r>
          </a:p>
          <a:p>
            <a:pPr lvl="1"/>
            <a:r>
              <a:rPr lang="en-US" dirty="0" smtClean="0"/>
              <a:t>VAPOR (compute and storage capacity information)</a:t>
            </a:r>
          </a:p>
          <a:p>
            <a:pPr lvl="1"/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96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ARGO: http://argo.egi.eu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monitoring framework</a:t>
            </a:r>
          </a:p>
          <a:p>
            <a:r>
              <a:rPr lang="en-US" dirty="0" smtClean="0"/>
              <a:t>Monitoring status of:</a:t>
            </a:r>
          </a:p>
          <a:p>
            <a:pPr lvl="1"/>
            <a:r>
              <a:rPr lang="en-US" dirty="0" smtClean="0"/>
              <a:t>Compute, storage and cloud resources</a:t>
            </a:r>
          </a:p>
          <a:p>
            <a:pPr lvl="1"/>
            <a:r>
              <a:rPr lang="en-US" dirty="0" smtClean="0"/>
              <a:t>Core services</a:t>
            </a:r>
          </a:p>
          <a:p>
            <a:r>
              <a:rPr lang="en-US" dirty="0" smtClean="0"/>
              <a:t>Performances reports (</a:t>
            </a:r>
            <a:r>
              <a:rPr lang="en-GB" dirty="0"/>
              <a:t>availability and </a:t>
            </a:r>
            <a:r>
              <a:rPr lang="en-GB" dirty="0" smtClean="0"/>
              <a:t>reliability)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On an almost real-time basis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202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ARGO Messaging Service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nables </a:t>
            </a:r>
            <a:r>
              <a:rPr lang="en-GB" dirty="0"/>
              <a:t>reliable asynchronous messaging for the EGI </a:t>
            </a:r>
            <a:r>
              <a:rPr lang="en-GB" dirty="0" smtClean="0"/>
              <a:t>infrastructure </a:t>
            </a:r>
          </a:p>
          <a:p>
            <a:r>
              <a:rPr lang="en-US" dirty="0" smtClean="0"/>
              <a:t>Used mainly by monitoring and accounting tools</a:t>
            </a:r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wiki.egi.eu/wiki/Message_brokers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04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GOCDB http://goc.egi.eu/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central input system for recording Grid topology </a:t>
            </a:r>
            <a:r>
              <a:rPr lang="en-US" dirty="0" smtClean="0"/>
              <a:t>information:</a:t>
            </a:r>
          </a:p>
          <a:p>
            <a:pPr lvl="1"/>
            <a:r>
              <a:rPr lang="en-US" dirty="0" smtClean="0"/>
              <a:t>NGIs, Sites, Service </a:t>
            </a:r>
            <a:r>
              <a:rPr lang="en-US" dirty="0"/>
              <a:t>Endpoints, service downtime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People</a:t>
            </a:r>
          </a:p>
          <a:p>
            <a:r>
              <a:rPr lang="en-US" dirty="0" smtClean="0"/>
              <a:t>accessed </a:t>
            </a:r>
            <a:r>
              <a:rPr lang="en-US" dirty="0"/>
              <a:t>by all project actors (end-users, site managers, NGI mangers, support teams, VO managers), by other tools and by third party middleware in order to fetch the Grid topology and its status.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34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repository and portal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Accounting Repository stores user accounting records from various services offered by </a:t>
            </a:r>
            <a:r>
              <a:rPr lang="en-US" dirty="0" smtClean="0"/>
              <a:t>EGI</a:t>
            </a:r>
          </a:p>
          <a:p>
            <a:pPr lvl="1"/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wiki.egi.eu/wiki/Accounting_Repository</a:t>
            </a:r>
            <a:endParaRPr lang="nl-NL" dirty="0" smtClean="0"/>
          </a:p>
          <a:p>
            <a:r>
              <a:rPr lang="en-US" dirty="0" smtClean="0"/>
              <a:t>Accounting portal</a:t>
            </a:r>
            <a:r>
              <a:rPr lang="nl-NL" dirty="0"/>
              <a:t> </a:t>
            </a:r>
            <a:r>
              <a:rPr lang="nl-NL" dirty="0" smtClean="0"/>
              <a:t>processes, summarizes </a:t>
            </a:r>
            <a:r>
              <a:rPr lang="nl-NL" dirty="0"/>
              <a:t>and </a:t>
            </a:r>
            <a:r>
              <a:rPr lang="nl-NL" dirty="0" smtClean="0"/>
              <a:t>displays the accounting data</a:t>
            </a:r>
          </a:p>
          <a:p>
            <a:pPr lvl="1"/>
            <a:r>
              <a:rPr lang="en-GB" dirty="0"/>
              <a:t>data accounting views for users, VO Managers, NGI operations and the general public</a:t>
            </a:r>
            <a:endParaRPr lang="en-US" dirty="0"/>
          </a:p>
          <a:p>
            <a:pPr lvl="1"/>
            <a:r>
              <a:rPr lang="nl-NL" dirty="0">
                <a:hlinkClick r:id="rId3"/>
              </a:rPr>
              <a:t>https://accounting.egi.eu</a:t>
            </a:r>
            <a:r>
              <a:rPr lang="nl-NL" dirty="0" smtClean="0">
                <a:hlinkClick r:id="rId3"/>
              </a:rPr>
              <a:t>/</a:t>
            </a: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10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Helpdesk – </a:t>
            </a:r>
            <a:r>
              <a:rPr lang="en-US" dirty="0" smtClean="0"/>
              <a:t>GGUS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://helpdesk.egi.eu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main support access point for the EGI project</a:t>
            </a:r>
            <a:endParaRPr lang="en-US" dirty="0" smtClean="0"/>
          </a:p>
          <a:p>
            <a:r>
              <a:rPr lang="en-US" dirty="0" smtClean="0"/>
              <a:t>Security Monitoring (EGI CSIRT):</a:t>
            </a:r>
          </a:p>
          <a:p>
            <a:pPr lvl="1"/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wiki.egi.eu/wiki/EGI_CSIRT:SMG</a:t>
            </a:r>
            <a:endParaRPr lang="nl-NL" dirty="0" smtClean="0"/>
          </a:p>
          <a:p>
            <a:pPr lvl="1"/>
            <a:r>
              <a:rPr lang="en-US" dirty="0" smtClean="0"/>
              <a:t>Middleware security issues</a:t>
            </a:r>
            <a:endParaRPr lang="nl-NL" dirty="0" smtClean="0"/>
          </a:p>
          <a:p>
            <a:r>
              <a:rPr lang="nl-NL" dirty="0"/>
              <a:t>EGI AAI Check-in </a:t>
            </a:r>
            <a:r>
              <a:rPr lang="nl-NL" dirty="0" smtClean="0"/>
              <a:t>Service:</a:t>
            </a:r>
          </a:p>
          <a:p>
            <a:pPr lvl="1"/>
            <a:r>
              <a:rPr lang="en-US" dirty="0"/>
              <a:t>Provides Authentication and </a:t>
            </a:r>
            <a:r>
              <a:rPr lang="en-US" dirty="0" err="1"/>
              <a:t>Authorisation</a:t>
            </a:r>
            <a:r>
              <a:rPr lang="en-US" dirty="0"/>
              <a:t> capabilities enabling user-friendly and secure access to EGI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Integration with EGI services in progress…</a:t>
            </a:r>
          </a:p>
          <a:p>
            <a:pPr lvl="1"/>
            <a:r>
              <a:rPr lang="nl-NL" dirty="0">
                <a:hlinkClick r:id="rId4"/>
              </a:rPr>
              <a:t>https://aai.egi.eu</a:t>
            </a:r>
            <a:r>
              <a:rPr lang="nl-NL" dirty="0" smtClean="0">
                <a:hlinkClick r:id="rId4"/>
              </a:rPr>
              <a:t>/</a:t>
            </a:r>
            <a:endParaRPr lang="nl-NL" dirty="0" smtClean="0"/>
          </a:p>
          <a:p>
            <a:pPr lvl="1"/>
            <a:r>
              <a:rPr lang="nl-NL" dirty="0">
                <a:hlinkClick r:id="rId5"/>
              </a:rPr>
              <a:t>https://</a:t>
            </a:r>
            <a:r>
              <a:rPr lang="nl-NL" dirty="0" smtClean="0">
                <a:hlinkClick r:id="rId5"/>
              </a:rPr>
              <a:t>wiki.egi.eu/wiki/AAI</a:t>
            </a: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57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3989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EGI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Theme-EGI</Template>
  <TotalTime>484</TotalTime>
  <Words>261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Theme-EGI</vt:lpstr>
      <vt:lpstr>EGI Powerpoint Presentation (body)</vt:lpstr>
      <vt:lpstr>EGI Powerpoint Presentation (closing)</vt:lpstr>
      <vt:lpstr>Operational tools overview</vt:lpstr>
      <vt:lpstr>Operations Portal: https://operations-portal.egi.eu/</vt:lpstr>
      <vt:lpstr>ARGO: http://argo.egi.eu</vt:lpstr>
      <vt:lpstr>ARGO Messaging Service</vt:lpstr>
      <vt:lpstr>GOCDB http://goc.egi.eu/</vt:lpstr>
      <vt:lpstr>Accounting repository and portal</vt:lpstr>
      <vt:lpstr>Other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apaolini</dc:creator>
  <cp:lastModifiedBy>apaolini</cp:lastModifiedBy>
  <cp:revision>37</cp:revision>
  <dcterms:created xsi:type="dcterms:W3CDTF">2017-12-15T15:35:27Z</dcterms:created>
  <dcterms:modified xsi:type="dcterms:W3CDTF">2018-02-06T15:31:43Z</dcterms:modified>
</cp:coreProperties>
</file>