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2" r:id="rId2"/>
    <p:sldMasterId id="2147483648" r:id="rId3"/>
    <p:sldMasterId id="2147483685" r:id="rId4"/>
  </p:sldMasterIdLst>
  <p:notesMasterIdLst>
    <p:notesMasterId r:id="rId10"/>
  </p:notesMasterIdLst>
  <p:handoutMasterIdLst>
    <p:handoutMasterId r:id="rId11"/>
  </p:handoutMasterIdLst>
  <p:sldIdLst>
    <p:sldId id="280" r:id="rId5"/>
    <p:sldId id="347" r:id="rId6"/>
    <p:sldId id="353" r:id="rId7"/>
    <p:sldId id="354" r:id="rId8"/>
    <p:sldId id="355" r:id="rId9"/>
  </p:sldIdLst>
  <p:sldSz cx="9144000" cy="6858000" type="screen4x3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266D91-0535-EA48-A8C6-C076554800FC}">
          <p14:sldIdLst>
            <p14:sldId id="280"/>
            <p14:sldId id="347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268"/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77191" autoAdjust="0"/>
  </p:normalViewPr>
  <p:slideViewPr>
    <p:cSldViewPr showGuides="1">
      <p:cViewPr varScale="1">
        <p:scale>
          <a:sx n="114" d="100"/>
          <a:sy n="114" d="100"/>
        </p:scale>
        <p:origin x="-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GB" smtClean="0"/>
              <a:t>EGI-Engage Final Review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nl-NL" smtClean="0"/>
              <a:t>23-10-2017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52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Diagram showing loose interactions between entities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Council </a:t>
            </a:r>
            <a:r>
              <a:rPr lang="mr-IN" smtClean="0"/>
              <a:t>–</a:t>
            </a:r>
            <a:r>
              <a:rPr lang="en-US" baseline="0" smtClean="0"/>
              <a:t> defines strategic direction of EGI federation </a:t>
            </a:r>
            <a:r>
              <a:rPr lang="mr-IN" baseline="0" smtClean="0"/>
              <a:t>–</a:t>
            </a:r>
            <a:r>
              <a:rPr lang="en-US" baseline="0" smtClean="0"/>
              <a:t> participants are members of the foundation</a:t>
            </a:r>
          </a:p>
          <a:p>
            <a:r>
              <a:rPr lang="en-US" baseline="0" smtClean="0"/>
              <a:t>	(SIB </a:t>
            </a:r>
            <a:r>
              <a:rPr lang="mr-IN" baseline="0" smtClean="0"/>
              <a:t>–</a:t>
            </a:r>
            <a:r>
              <a:rPr lang="en-US" baseline="0" smtClean="0"/>
              <a:t> strategy &amp; innovatoin board)  - ext. board providing strategic advice &amp; guidance to Council wrt. srv provision, relationship with other eInfras etc.)</a:t>
            </a:r>
          </a:p>
          <a:p>
            <a:r>
              <a:rPr lang="en-US" smtClean="0"/>
              <a:t>Exec Board (EB) </a:t>
            </a:r>
            <a:r>
              <a:rPr lang="mr-IN" smtClean="0"/>
              <a:t>–</a:t>
            </a:r>
            <a:r>
              <a:rPr lang="en-US" smtClean="0"/>
              <a:t> manages the foundation </a:t>
            </a:r>
          </a:p>
          <a:p>
            <a:endParaRPr lang="en-US" smtClean="0"/>
          </a:p>
          <a:p>
            <a:r>
              <a:rPr lang="en-US" smtClean="0"/>
              <a:t>Srvs &amp; Solns Board (SSB)  - manages portfolio of</a:t>
            </a:r>
            <a:r>
              <a:rPr lang="en-US" baseline="0" smtClean="0"/>
              <a:t> srvs/solns  - planned, active and retired. Gets input from:</a:t>
            </a:r>
          </a:p>
          <a:p>
            <a:r>
              <a:rPr lang="en-US" baseline="0" smtClean="0"/>
              <a:t>  User &amp; Community Board (UCB) in contact with user communities &amp; gets feedback over their needs</a:t>
            </a:r>
          </a:p>
          <a:p>
            <a:r>
              <a:rPr lang="en-US" baseline="0" smtClean="0"/>
              <a:t>  Ops Mgmnt Board (OMB) develops strategy &amp; tech. priorities regarding DEPLOYMENT &amp; OPS of prod. infrastructure</a:t>
            </a:r>
          </a:p>
          <a:p>
            <a:endParaRPr lang="en-US" smtClean="0"/>
          </a:p>
          <a:p>
            <a:r>
              <a:rPr lang="en-US" smtClean="0"/>
              <a:t>  Security Policy Board (SPB) develops policy req.</a:t>
            </a:r>
            <a:r>
              <a:rPr lang="en-US" baseline="0" smtClean="0"/>
              <a:t> for a safe, secure &amp; trustworthy dist. comp. infra. </a:t>
            </a:r>
          </a:p>
          <a:p>
            <a:endParaRPr lang="en-US" smtClean="0"/>
          </a:p>
          <a:p>
            <a:r>
              <a:rPr lang="en-US" smtClean="0"/>
              <a:t>and..</a:t>
            </a:r>
          </a:p>
          <a:p>
            <a:r>
              <a:rPr lang="en-US" smtClean="0"/>
              <a:t>   Technical</a:t>
            </a:r>
            <a:r>
              <a:rPr lang="en-US" baseline="0" smtClean="0"/>
              <a:t> </a:t>
            </a:r>
            <a:r>
              <a:rPr lang="en-US" smtClean="0"/>
              <a:t>Coordination Boards</a:t>
            </a:r>
            <a:r>
              <a:rPr lang="en-US" baseline="0" smtClean="0"/>
              <a:t> (TCB) </a:t>
            </a:r>
            <a:r>
              <a:rPr lang="mr-IN" baseline="0" smtClean="0"/>
              <a:t>–</a:t>
            </a:r>
            <a:r>
              <a:rPr lang="en-US" baseline="0" smtClean="0"/>
              <a:t> Data, Cloud, AAI</a:t>
            </a:r>
            <a:r>
              <a:rPr lang="en-US" smtClean="0"/>
              <a:t> </a:t>
            </a:r>
            <a:r>
              <a:rPr lang="mr-IN" smtClean="0"/>
              <a:t>–</a:t>
            </a:r>
            <a:r>
              <a:rPr lang="en-US" smtClean="0"/>
              <a:t> provides focus</a:t>
            </a:r>
            <a:r>
              <a:rPr lang="en-US" baseline="0" smtClean="0"/>
              <a:t> for technologies </a:t>
            </a:r>
            <a:r>
              <a:rPr lang="mr-IN" baseline="0" smtClean="0"/>
              <a:t>–</a:t>
            </a:r>
            <a:r>
              <a:rPr lang="en-US" baseline="0" smtClean="0"/>
              <a:t> drives roadmaps and coordinating technology 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13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13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13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13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BCD-E8C5-3F49-83D0-213DF6B4ED72}" type="datetimeFigureOut">
              <a:rPr lang="en-US" smtClean="0"/>
              <a:t>07/02/18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18C-9EA8-ED43-B2BA-B948DF7B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8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BCD-E8C5-3F49-83D0-213DF6B4ED72}" type="datetimeFigureOut">
              <a:rPr lang="en-US" smtClean="0"/>
              <a:t>07/02/18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18C-9EA8-ED43-B2BA-B948DF7B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5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BCD-E8C5-3F49-83D0-213DF6B4ED72}" type="datetimeFigureOut">
              <a:rPr lang="en-US" smtClean="0"/>
              <a:t>07/02/18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18C-9EA8-ED43-B2BA-B948DF7B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461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37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BCD-E8C5-3F49-83D0-213DF6B4ED72}" type="datetimeFigureOut">
              <a:rPr lang="en-US" smtClean="0"/>
              <a:t>07/02/18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18C-9EA8-ED43-B2BA-B948DF7B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4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BCD-E8C5-3F49-83D0-213DF6B4ED72}" type="datetimeFigureOut">
              <a:rPr lang="en-US" smtClean="0"/>
              <a:t>07/02/18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18C-9EA8-ED43-B2BA-B948DF7B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BCD-E8C5-3F49-83D0-213DF6B4ED72}" type="datetimeFigureOut">
              <a:rPr lang="en-US" smtClean="0"/>
              <a:t>07/02/18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18C-9EA8-ED43-B2BA-B948DF7B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6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BCD-E8C5-3F49-83D0-213DF6B4ED72}" type="datetimeFigureOut">
              <a:rPr lang="en-US" smtClean="0"/>
              <a:t>07/02/18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18C-9EA8-ED43-B2BA-B948DF7B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1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BCD-E8C5-3F49-83D0-213DF6B4ED72}" type="datetimeFigureOut">
              <a:rPr lang="en-US" smtClean="0"/>
              <a:t>07/02/18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18C-9EA8-ED43-B2BA-B948DF7B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BCD-E8C5-3F49-83D0-213DF6B4ED72}" type="datetimeFigureOut">
              <a:rPr lang="en-US" smtClean="0"/>
              <a:t>07/02/18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18C-9EA8-ED43-B2BA-B948DF7B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1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BCD-E8C5-3F49-83D0-213DF6B4ED72}" type="datetimeFigureOut">
              <a:rPr lang="en-US" smtClean="0"/>
              <a:t>07/02/18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18C-9EA8-ED43-B2BA-B948DF7B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BCD-E8C5-3F49-83D0-213DF6B4ED72}" type="datetimeFigureOut">
              <a:rPr lang="en-US" smtClean="0"/>
              <a:t>07/02/18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18C-9EA8-ED43-B2BA-B948DF7B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2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 descr="eosc-hub-web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24904"/>
            <a:ext cx="2976629" cy="811808"/>
          </a:xfrm>
          <a:prstGeom prst="rect">
            <a:avLst/>
          </a:prstGeom>
        </p:spPr>
      </p:pic>
      <p:pic>
        <p:nvPicPr>
          <p:cNvPr id="14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60" y="1"/>
            <a:ext cx="114498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0BCD-E8C5-3F49-83D0-213DF6B4ED72}" type="datetimeFigureOut">
              <a:rPr lang="en-US" smtClean="0"/>
              <a:t>07/02/18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A18C-9EA8-ED43-B2BA-B948DF7B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3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5"/>
            <a:ext cx="6534150" cy="47053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9766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698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24/01/2018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 descr="eosc-hub-web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24904"/>
            <a:ext cx="2976629" cy="811808"/>
          </a:xfrm>
          <a:prstGeom prst="rect">
            <a:avLst/>
          </a:prstGeom>
        </p:spPr>
      </p:pic>
      <p:pic>
        <p:nvPicPr>
          <p:cNvPr id="11" name="Immagin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"/>
            <a:ext cx="1205880" cy="9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Policies_and_Procedures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Policies_and_Procedures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EOSC-</a:t>
            </a:r>
            <a:r>
              <a:rPr lang="en-GB" dirty="0" smtClean="0"/>
              <a:t>hub</a:t>
            </a:r>
            <a:r>
              <a:rPr lang="en-GB" dirty="0"/>
              <a:t> </a:t>
            </a:r>
            <a:r>
              <a:rPr lang="en-GB" dirty="0" smtClean="0"/>
              <a:t>Task 4.1 </a:t>
            </a:r>
            <a:br>
              <a:rPr lang="en-GB" dirty="0" smtClean="0"/>
            </a:br>
            <a:r>
              <a:rPr lang="en-GB" dirty="0" smtClean="0"/>
              <a:t>EGI Operations - Boards and Policies</a:t>
            </a:r>
            <a:endParaRPr lang="en-GB" dirty="0"/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1371600" y="3719427"/>
            <a:ext cx="6400800" cy="504056"/>
          </a:xfrm>
        </p:spPr>
        <p:txBody>
          <a:bodyPr/>
          <a:lstStyle/>
          <a:p>
            <a:r>
              <a:rPr lang="en-GB" dirty="0" smtClean="0"/>
              <a:t>Matthew Viljoen</a:t>
            </a:r>
          </a:p>
          <a:p>
            <a:r>
              <a:rPr lang="en-GB" sz="2000" dirty="0" err="1" smtClean="0"/>
              <a:t>matthew.viljoen@egi.eu</a:t>
            </a:r>
            <a:endParaRPr lang="en-GB" sz="20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27411" y="4653707"/>
            <a:ext cx="5689178" cy="431477"/>
          </a:xfrm>
        </p:spPr>
        <p:txBody>
          <a:bodyPr/>
          <a:lstStyle/>
          <a:p>
            <a:r>
              <a:rPr lang="en-US" dirty="0" smtClean="0"/>
              <a:t>EGI Operations Team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63888" y="544522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 February 2018</a:t>
            </a:r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44816" cy="850106"/>
          </a:xfrm>
        </p:spPr>
        <p:txBody>
          <a:bodyPr/>
          <a:lstStyle/>
          <a:p>
            <a:pPr algn="ctr"/>
            <a:r>
              <a:rPr lang="en-GB" dirty="0" smtClean="0"/>
              <a:t>EGI Foundation Governance</a:t>
            </a:r>
            <a:endParaRPr lang="en-GB" dirty="0"/>
          </a:p>
        </p:txBody>
      </p:sp>
      <p:pic>
        <p:nvPicPr>
          <p:cNvPr id="4" name="Picture 3" descr="image2016-12-20 22_1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3"/>
            <a:ext cx="8357621" cy="574252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7544" y="4365104"/>
            <a:ext cx="4680520" cy="79208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067944" y="1380234"/>
            <a:ext cx="4824536" cy="4425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Advisory body aimed at: </a:t>
            </a:r>
          </a:p>
          <a:p>
            <a:r>
              <a:rPr lang="en-US" sz="2200" dirty="0" smtClean="0"/>
              <a:t>Developing strategy, technical priorities</a:t>
            </a:r>
          </a:p>
          <a:p>
            <a:r>
              <a:rPr lang="en-US" sz="2200" dirty="0" smtClean="0"/>
              <a:t>Overseeing status of overall EGI/NGI operations services</a:t>
            </a:r>
          </a:p>
          <a:p>
            <a:r>
              <a:rPr lang="en-US" sz="2200" dirty="0" smtClean="0"/>
              <a:t>Overseeing development of:</a:t>
            </a:r>
          </a:p>
          <a:p>
            <a:pPr lvl="1"/>
            <a:r>
              <a:rPr lang="en-US" sz="1800" dirty="0" smtClean="0"/>
              <a:t>policies</a:t>
            </a:r>
          </a:p>
          <a:p>
            <a:pPr lvl="1"/>
            <a:r>
              <a:rPr lang="en-US" sz="1800" dirty="0" smtClean="0"/>
              <a:t>procedures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200" dirty="0" smtClean="0"/>
              <a:t>via approval of NGI ops managers*</a:t>
            </a:r>
          </a:p>
          <a:p>
            <a:r>
              <a:rPr lang="en-US" sz="2200" dirty="0" smtClean="0"/>
              <a:t>Requirements collection from RPs</a:t>
            </a:r>
          </a:p>
          <a:p>
            <a:r>
              <a:rPr lang="en-US" sz="2200" dirty="0" smtClean="0"/>
              <a:t>Developing evolution in operations</a:t>
            </a: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1800" y="-27384"/>
            <a:ext cx="5328592" cy="1282154"/>
          </a:xfrm>
        </p:spPr>
        <p:txBody>
          <a:bodyPr/>
          <a:lstStyle/>
          <a:p>
            <a:pPr algn="ctr"/>
            <a:r>
              <a:rPr lang="en-GB" dirty="0" smtClean="0"/>
              <a:t>Operations Management Board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1907704" y="836712"/>
            <a:ext cx="13681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EGI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Council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7704" y="1844824"/>
            <a:ext cx="13681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EGI.eu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7704" y="2852936"/>
            <a:ext cx="144016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SSB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3688" y="3861048"/>
            <a:ext cx="1800200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OMB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504" y="3861048"/>
            <a:ext cx="1368152" cy="864096"/>
          </a:xfrm>
          <a:prstGeom prst="roundRect">
            <a:avLst/>
          </a:prstGeom>
          <a:solidFill>
            <a:srgbClr val="FD626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Service/Resource Providers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2" idx="2"/>
            <a:endCxn id="6" idx="0"/>
          </p:cNvCxnSpPr>
          <p:nvPr/>
        </p:nvCxnSpPr>
        <p:spPr>
          <a:xfrm>
            <a:off x="2591780" y="1556792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  <a:endCxn id="8" idx="1"/>
          </p:cNvCxnSpPr>
          <p:nvPr/>
        </p:nvCxnSpPr>
        <p:spPr>
          <a:xfrm>
            <a:off x="1475656" y="4293096"/>
            <a:ext cx="288032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27784" y="2564904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27784" y="3573016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nip Single Corner Rectangle 20"/>
          <p:cNvSpPr/>
          <p:nvPr/>
        </p:nvSpPr>
        <p:spPr>
          <a:xfrm>
            <a:off x="539552" y="5373216"/>
            <a:ext cx="1296144" cy="360040"/>
          </a:xfrm>
          <a:prstGeom prst="snip1Rect">
            <a:avLst/>
          </a:prstGeom>
          <a:solidFill>
            <a:srgbClr val="CCFFCC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Policies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2" name="Snip Single Corner Rectangle 21"/>
          <p:cNvSpPr/>
          <p:nvPr/>
        </p:nvSpPr>
        <p:spPr>
          <a:xfrm>
            <a:off x="2699792" y="5373216"/>
            <a:ext cx="1296144" cy="360040"/>
          </a:xfrm>
          <a:prstGeom prst="snip1Rect">
            <a:avLst/>
          </a:prstGeom>
          <a:solidFill>
            <a:srgbClr val="CCFFCC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Procedures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3" name="Snip Single Corner Rectangle 22"/>
          <p:cNvSpPr/>
          <p:nvPr/>
        </p:nvSpPr>
        <p:spPr>
          <a:xfrm>
            <a:off x="1619672" y="6021288"/>
            <a:ext cx="1296144" cy="576064"/>
          </a:xfrm>
          <a:prstGeom prst="snip1Rect">
            <a:avLst/>
          </a:prstGeom>
          <a:solidFill>
            <a:srgbClr val="CCFFCC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Operations evolution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1" idx="3"/>
          </p:cNvCxnSpPr>
          <p:nvPr/>
        </p:nvCxnSpPr>
        <p:spPr>
          <a:xfrm flipH="1">
            <a:off x="1187624" y="5013176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3" idx="3"/>
          </p:cNvCxnSpPr>
          <p:nvPr/>
        </p:nvCxnSpPr>
        <p:spPr>
          <a:xfrm flipH="1">
            <a:off x="2267744" y="5013176"/>
            <a:ext cx="14401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2" idx="3"/>
          </p:cNvCxnSpPr>
          <p:nvPr/>
        </p:nvCxnSpPr>
        <p:spPr>
          <a:xfrm>
            <a:off x="2915816" y="5013176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44008" y="6237312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however, policies may additionally require approval from the EB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8150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1800" y="-27384"/>
            <a:ext cx="5328592" cy="1282154"/>
          </a:xfrm>
        </p:spPr>
        <p:txBody>
          <a:bodyPr/>
          <a:lstStyle/>
          <a:p>
            <a:pPr algn="ctr"/>
            <a:r>
              <a:rPr lang="en-GB" dirty="0" smtClean="0"/>
              <a:t>Policies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25414"/>
            <a:ext cx="8424936" cy="35937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1800" dirty="0">
                <a:hlinkClick r:id="rId3"/>
              </a:rPr>
              <a:t>https://wiki.egi.eu/wiki/</a:t>
            </a:r>
            <a:r>
              <a:rPr lang="en-US" sz="1800" dirty="0" smtClean="0">
                <a:hlinkClick r:id="rId3"/>
              </a:rPr>
              <a:t>Policies_and_Procedures</a:t>
            </a:r>
            <a:endParaRPr lang="en-US" sz="1800" dirty="0" smtClean="0"/>
          </a:p>
          <a:p>
            <a:pPr marL="0" indent="0" algn="r">
              <a:buNone/>
            </a:pPr>
            <a:endParaRPr lang="en-US" sz="1800" dirty="0"/>
          </a:p>
        </p:txBody>
      </p:sp>
      <p:pic>
        <p:nvPicPr>
          <p:cNvPr id="10" name="Picture 9" descr="Screen Shot 2018-02-07 at 16.25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4158"/>
            <a:ext cx="7812360" cy="51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2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1800" y="-27384"/>
            <a:ext cx="5328592" cy="1282154"/>
          </a:xfrm>
        </p:spPr>
        <p:txBody>
          <a:bodyPr/>
          <a:lstStyle/>
          <a:p>
            <a:pPr algn="ctr"/>
            <a:r>
              <a:rPr lang="en-GB" dirty="0" smtClean="0"/>
              <a:t>Procedures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25414"/>
            <a:ext cx="8424936" cy="35937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1800" dirty="0">
                <a:hlinkClick r:id="rId3"/>
              </a:rPr>
              <a:t>https://wiki.egi.eu/wiki/</a:t>
            </a:r>
            <a:r>
              <a:rPr lang="en-US" sz="1800" dirty="0" smtClean="0">
                <a:hlinkClick r:id="rId3"/>
              </a:rPr>
              <a:t>Policies_and_Procedures</a:t>
            </a:r>
            <a:endParaRPr lang="en-US" sz="1800" dirty="0" smtClean="0"/>
          </a:p>
          <a:p>
            <a:pPr marL="0" indent="0" algn="r">
              <a:buNone/>
            </a:pPr>
            <a:endParaRPr lang="en-US" sz="1800" dirty="0"/>
          </a:p>
        </p:txBody>
      </p:sp>
      <p:pic>
        <p:nvPicPr>
          <p:cNvPr id="3" name="Picture 2" descr="Screen Shot 2018-02-07 at 16.27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204"/>
            <a:ext cx="9144000" cy="51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9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5362</TotalTime>
  <Words>184</Words>
  <Application>Microsoft Macintosh PowerPoint</Application>
  <PresentationFormat>On-screen Show (4:3)</PresentationFormat>
  <Paragraphs>60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EGI Engage powerpoint presentation v3.2</vt:lpstr>
      <vt:lpstr>Custom Design</vt:lpstr>
      <vt:lpstr>EGI Powerpoint Presentation (body)</vt:lpstr>
      <vt:lpstr>EGI Powerpoint Presentation (closing)</vt:lpstr>
      <vt:lpstr>EOSC-hub Task 4.1  EGI Operations - Boards and Policies</vt:lpstr>
      <vt:lpstr>EGI Foundation Governance</vt:lpstr>
      <vt:lpstr>Operations Management Board</vt:lpstr>
      <vt:lpstr>Policies</vt:lpstr>
      <vt:lpstr>Procedures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[name]</dc:title>
  <dc:creator>Malgorzata Krakowian</dc:creator>
  <cp:lastModifiedBy>Matthew Viljoen</cp:lastModifiedBy>
  <cp:revision>265</cp:revision>
  <cp:lastPrinted>2017-10-17T14:47:55Z</cp:lastPrinted>
  <dcterms:created xsi:type="dcterms:W3CDTF">2016-02-16T14:19:42Z</dcterms:created>
  <dcterms:modified xsi:type="dcterms:W3CDTF">2018-02-07T16:08:12Z</dcterms:modified>
</cp:coreProperties>
</file>