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34"/>
  </p:notesMasterIdLst>
  <p:sldIdLst>
    <p:sldId id="382" r:id="rId3"/>
    <p:sldId id="452" r:id="rId4"/>
    <p:sldId id="453" r:id="rId5"/>
    <p:sldId id="454" r:id="rId6"/>
    <p:sldId id="455" r:id="rId7"/>
    <p:sldId id="457" r:id="rId8"/>
    <p:sldId id="458" r:id="rId9"/>
    <p:sldId id="418" r:id="rId10"/>
    <p:sldId id="415" r:id="rId11"/>
    <p:sldId id="414" r:id="rId12"/>
    <p:sldId id="417" r:id="rId13"/>
    <p:sldId id="437" r:id="rId14"/>
    <p:sldId id="443" r:id="rId15"/>
    <p:sldId id="459" r:id="rId16"/>
    <p:sldId id="429" r:id="rId17"/>
    <p:sldId id="444" r:id="rId18"/>
    <p:sldId id="446" r:id="rId19"/>
    <p:sldId id="448" r:id="rId20"/>
    <p:sldId id="424" r:id="rId21"/>
    <p:sldId id="431" r:id="rId22"/>
    <p:sldId id="435" r:id="rId23"/>
    <p:sldId id="460" r:id="rId24"/>
    <p:sldId id="420" r:id="rId25"/>
    <p:sldId id="422" r:id="rId26"/>
    <p:sldId id="421" r:id="rId27"/>
    <p:sldId id="447" r:id="rId28"/>
    <p:sldId id="438" r:id="rId29"/>
    <p:sldId id="433" r:id="rId30"/>
    <p:sldId id="434" r:id="rId31"/>
    <p:sldId id="450" r:id="rId32"/>
    <p:sldId id="449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0A6CD"/>
    <a:srgbClr val="85A5AE"/>
    <a:srgbClr val="1717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444"/>
  </p:normalViewPr>
  <p:slideViewPr>
    <p:cSldViewPr>
      <p:cViewPr varScale="1">
        <p:scale>
          <a:sx n="93" d="100"/>
          <a:sy n="93" d="100"/>
        </p:scale>
        <p:origin x="355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256382-E178-4D71-A4A7-B58D6ED66C69}" type="datetimeFigureOut">
              <a:rPr lang="en-GB" smtClean="0"/>
              <a:t>12/02/2018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BE049-3163-43EB-A5FF-F4CB484C94B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953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EUDAT is 2 things:</a:t>
            </a:r>
          </a:p>
          <a:p>
            <a:r>
              <a:rPr lang="en-GB" dirty="0" smtClean="0"/>
              <a:t>1) A set of data services to store, share, publish and process data</a:t>
            </a:r>
          </a:p>
          <a:p>
            <a:r>
              <a:rPr lang="en-GB" dirty="0" smtClean="0"/>
              <a:t>2) A</a:t>
            </a:r>
            <a:r>
              <a:rPr lang="en-GB" baseline="0" dirty="0" smtClean="0"/>
              <a:t> Collaborative</a:t>
            </a:r>
            <a:r>
              <a:rPr lang="en-GB" dirty="0" smtClean="0"/>
              <a:t> </a:t>
            </a:r>
            <a:r>
              <a:rPr lang="en-GB" dirty="0" err="1" smtClean="0"/>
              <a:t>infrastsructure</a:t>
            </a:r>
            <a:r>
              <a:rPr lang="en-GB" dirty="0" smtClean="0"/>
              <a:t> which is open to generic and thematic service providers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FAABEA-BE09-8745-A7BB-9BB066D3B68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861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7CFED-E4C4-417C-B795-1FFAE7467C2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4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7F8AD-33BB-4EDC-B921-541CE899FC3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559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GB" sz="1200" dirty="0" smtClean="0"/>
              <a:t>14 general data centres of national or European importance which are involved and engaged in national and European projects (PRACE, EGI, WLCG, HBP) and various ESFRI collaborations.</a:t>
            </a:r>
          </a:p>
          <a:p>
            <a:pPr>
              <a:spcBef>
                <a:spcPts val="600"/>
              </a:spcBef>
            </a:pPr>
            <a:r>
              <a:rPr lang="en-GB" sz="1200" dirty="0" smtClean="0"/>
              <a:t>the potential of extendable</a:t>
            </a:r>
            <a:br>
              <a:rPr lang="en-GB" sz="1200" dirty="0" smtClean="0"/>
            </a:br>
            <a:r>
              <a:rPr lang="en-GB" sz="1200" dirty="0" smtClean="0"/>
              <a:t>- aggregated storage capacity beyond the order of 1000 PB</a:t>
            </a:r>
            <a:br>
              <a:rPr lang="en-GB" sz="1200" dirty="0" smtClean="0"/>
            </a:br>
            <a:r>
              <a:rPr lang="en-GB" sz="1200" dirty="0" smtClean="0"/>
              <a:t>- network connectivity of 10Gb/s per centre</a:t>
            </a:r>
            <a:br>
              <a:rPr lang="en-GB" sz="1200" dirty="0" smtClean="0"/>
            </a:br>
            <a:r>
              <a:rPr lang="en-GB" sz="1200" dirty="0" smtClean="0"/>
              <a:t>- large capacity and capability computing facilities (different platforms, technologies, vendors)</a:t>
            </a:r>
          </a:p>
          <a:p>
            <a:pPr>
              <a:spcBef>
                <a:spcPts val="600"/>
              </a:spcBef>
            </a:pPr>
            <a:r>
              <a:rPr lang="en-GB" sz="1200" dirty="0" smtClean="0"/>
              <a:t>long experiences with storage and archive technologies </a:t>
            </a:r>
          </a:p>
          <a:p>
            <a:pPr>
              <a:spcBef>
                <a:spcPts val="600"/>
              </a:spcBef>
            </a:pPr>
            <a:r>
              <a:rPr lang="en-GB" sz="1200" dirty="0" smtClean="0"/>
              <a:t>operational tools &amp; policies known across different e-infrastructures</a:t>
            </a:r>
            <a:br>
              <a:rPr lang="en-GB" sz="1200" dirty="0" smtClean="0"/>
            </a:br>
            <a:endParaRPr lang="en-GB" sz="1200" dirty="0" smtClean="0"/>
          </a:p>
          <a:p>
            <a:pPr marL="0" indent="0">
              <a:spcBef>
                <a:spcPts val="600"/>
              </a:spcBef>
              <a:buNone/>
            </a:pPr>
            <a:r>
              <a:rPr lang="en-GB" sz="1200" dirty="0" smtClean="0"/>
              <a:t>The centres (sites) provide Resources and Service Components within their administrative domain according to specified levels of quality.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1200" dirty="0" smtClean="0"/>
              <a:t>The Operations Coordination with Security, Helpdesk and Data Project enabling Teams ensure a reliable service-oriented collaboration of all participating Service Providers. </a:t>
            </a:r>
            <a:endParaRPr lang="de-DE" sz="1200" dirty="0" smtClean="0"/>
          </a:p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AFE3D-F359-CE44-9FD2-E3C8C9D2972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24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 smtClean="0"/>
              <a:t>A collaboration between </a:t>
            </a:r>
            <a:r>
              <a:rPr lang="en-GB" sz="1800" b="1" dirty="0" smtClean="0"/>
              <a:t>Service Providers </a:t>
            </a:r>
            <a:r>
              <a:rPr lang="en-GB" sz="1800" dirty="0" smtClean="0"/>
              <a:t>and</a:t>
            </a:r>
            <a:r>
              <a:rPr lang="en-GB" sz="1800" b="1" dirty="0" smtClean="0"/>
              <a:t> Research Communities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 smtClean="0"/>
              <a:t>A </a:t>
            </a:r>
            <a:r>
              <a:rPr lang="en-GB" sz="1600" b="1" dirty="0" smtClean="0"/>
              <a:t>Partnership Agreement </a:t>
            </a:r>
            <a:r>
              <a:rPr lang="en-GB" sz="1600" dirty="0" smtClean="0"/>
              <a:t>specifying the mutual obligations between the EUDAT centres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 smtClean="0"/>
              <a:t>a portfolio of </a:t>
            </a:r>
            <a:r>
              <a:rPr lang="en-GB" sz="1600" b="1" dirty="0" smtClean="0"/>
              <a:t>data management services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/>
              <a:t>A </a:t>
            </a:r>
            <a:r>
              <a:rPr lang="en-GB" sz="1200" b="1" dirty="0" smtClean="0"/>
              <a:t>data </a:t>
            </a:r>
            <a:r>
              <a:rPr lang="en-GB" sz="1200" dirty="0" smtClean="0"/>
              <a:t>and </a:t>
            </a:r>
            <a:r>
              <a:rPr lang="en-GB" sz="1200" b="1" dirty="0" smtClean="0"/>
              <a:t>service model </a:t>
            </a:r>
            <a:r>
              <a:rPr lang="en-GB" sz="1200" dirty="0" smtClean="0"/>
              <a:t>that ensures the CDI’s interoperability, extensibility and stability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/>
              <a:t>Looking to the future we have the CDI partnership agreement and a secretariat as</a:t>
            </a:r>
            <a:r>
              <a:rPr lang="en-GB" sz="1200" baseline="0" dirty="0" smtClean="0"/>
              <a:t> a basis for future coordination.</a:t>
            </a:r>
            <a:endParaRPr lang="en-GB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E049-3163-43EB-A5FF-F4CB484C94B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003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dat.eu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dat.eu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dat.eu/" TargetMode="External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68575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67200"/>
            <a:ext cx="6400800" cy="1371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ttangolo 8"/>
          <p:cNvSpPr/>
          <p:nvPr/>
        </p:nvSpPr>
        <p:spPr>
          <a:xfrm>
            <a:off x="6238333" y="5937039"/>
            <a:ext cx="26601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000" kern="1200" noProof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www.eudat.eu</a:t>
            </a:r>
            <a:endParaRPr lang="en-GB" sz="2000" kern="1200" noProof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CasellaDiTesto 10"/>
          <p:cNvSpPr txBox="1"/>
          <p:nvPr/>
        </p:nvSpPr>
        <p:spPr>
          <a:xfrm>
            <a:off x="0" y="6371017"/>
            <a:ext cx="91440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50" noProof="0" smtClean="0">
                <a:latin typeface="Century Gothic"/>
                <a:cs typeface="Century Gothic"/>
              </a:rPr>
              <a:t>EUDAT receives funding from the European Union's Horizon 2020 programme - DG CONNECT e-Infrastructures. Contract No. 654065</a:t>
            </a:r>
            <a:endParaRPr lang="en-GB" sz="1050" noProof="0">
              <a:latin typeface="Century Gothic"/>
              <a:cs typeface="Century Gothic"/>
            </a:endParaRPr>
          </a:p>
        </p:txBody>
      </p:sp>
      <p:sp>
        <p:nvSpPr>
          <p:cNvPr id="9" name="Rettangolo 14"/>
          <p:cNvSpPr/>
          <p:nvPr/>
        </p:nvSpPr>
        <p:spPr>
          <a:xfrm>
            <a:off x="0" y="6691755"/>
            <a:ext cx="2387600" cy="166245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0" name="Rettangolo 15"/>
          <p:cNvSpPr/>
          <p:nvPr/>
        </p:nvSpPr>
        <p:spPr>
          <a:xfrm>
            <a:off x="2387599" y="6691755"/>
            <a:ext cx="2345268" cy="166245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1" name="Rettangolo 16"/>
          <p:cNvSpPr/>
          <p:nvPr/>
        </p:nvSpPr>
        <p:spPr>
          <a:xfrm>
            <a:off x="4732867" y="6691755"/>
            <a:ext cx="2305367" cy="166245"/>
          </a:xfrm>
          <a:prstGeom prst="rect">
            <a:avLst/>
          </a:prstGeom>
          <a:solidFill>
            <a:srgbClr val="F95A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2" name="Rettangolo 17"/>
          <p:cNvSpPr/>
          <p:nvPr/>
        </p:nvSpPr>
        <p:spPr>
          <a:xfrm>
            <a:off x="7038234" y="6691755"/>
            <a:ext cx="2105767" cy="16624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pic>
        <p:nvPicPr>
          <p:cNvPr id="14" name="Immagine 7" descr="eudat-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4800"/>
            <a:ext cx="2386076" cy="14214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6524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B4C27-80EA-4CEA-BCAF-6AF9FB1032F6}" type="datetimeFigureOut">
              <a:rPr lang="en-GB" smtClean="0"/>
              <a:t>12/02/2018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D82C-507D-47A0-9918-E487A598C61C}" type="slidenum">
              <a:rPr lang="en-GB" smtClean="0"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B4C27-80EA-4CEA-BCAF-6AF9FB1032F6}" type="datetimeFigureOut">
              <a:rPr lang="en-GB" smtClean="0"/>
              <a:t>12/02/2018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D82C-507D-47A0-9918-E487A598C61C}" type="slidenum">
              <a:rPr lang="en-GB" smtClean="0"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B4C27-80EA-4CEA-BCAF-6AF9FB1032F6}" type="datetimeFigureOut">
              <a:rPr lang="en-GB" smtClean="0"/>
              <a:t>12/02/2018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D82C-507D-47A0-9918-E487A598C61C}" type="slidenum">
              <a:rPr lang="en-GB" smtClean="0"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2_SERVICE_SU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6691755"/>
            <a:ext cx="2387600" cy="166245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2" name="Titolo 6"/>
          <p:cNvSpPr txBox="1">
            <a:spLocks/>
          </p:cNvSpPr>
          <p:nvPr/>
        </p:nvSpPr>
        <p:spPr>
          <a:xfrm>
            <a:off x="1710267" y="418571"/>
            <a:ext cx="5884334" cy="631295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Century Gothic" pitchFamily="34" charset="0"/>
              </a:rPr>
              <a:t>B2 SERVICE SUITE</a:t>
            </a:r>
            <a:endParaRPr lang="it-IT" dirty="0">
              <a:latin typeface="Century Gothic" pitchFamily="34" charset="0"/>
            </a:endParaRPr>
          </a:p>
        </p:txBody>
      </p:sp>
      <p:pic>
        <p:nvPicPr>
          <p:cNvPr id="11" name="Immagine 14" descr="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" y="-211669"/>
            <a:ext cx="1227219" cy="1193800"/>
          </a:xfrm>
          <a:prstGeom prst="rect">
            <a:avLst/>
          </a:prstGeom>
        </p:spPr>
      </p:pic>
      <p:sp>
        <p:nvSpPr>
          <p:cNvPr id="15" name="Rettangolo 15"/>
          <p:cNvSpPr/>
          <p:nvPr/>
        </p:nvSpPr>
        <p:spPr>
          <a:xfrm>
            <a:off x="2387599" y="6691755"/>
            <a:ext cx="2345268" cy="166245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6" name="Rettangolo 16"/>
          <p:cNvSpPr/>
          <p:nvPr/>
        </p:nvSpPr>
        <p:spPr>
          <a:xfrm>
            <a:off x="4732867" y="6691755"/>
            <a:ext cx="2305367" cy="166245"/>
          </a:xfrm>
          <a:prstGeom prst="rect">
            <a:avLst/>
          </a:prstGeom>
          <a:solidFill>
            <a:srgbClr val="F95A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7" name="Rettangolo 17"/>
          <p:cNvSpPr/>
          <p:nvPr/>
        </p:nvSpPr>
        <p:spPr>
          <a:xfrm>
            <a:off x="7038234" y="6691755"/>
            <a:ext cx="2105767" cy="16624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43808" y="6093296"/>
            <a:ext cx="3356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1800" b="1" dirty="0" smtClean="0">
                <a:solidFill>
                  <a:srgbClr val="23589C"/>
                </a:solidFill>
                <a:latin typeface="Helvetica LT Std" pitchFamily="34" charset="0"/>
              </a:rPr>
              <a:t>http://www.eudat.eu/services</a:t>
            </a:r>
            <a:endParaRPr lang="en-US" altLang="en-US" sz="1800" b="1" dirty="0">
              <a:solidFill>
                <a:srgbClr val="23589C"/>
              </a:solidFill>
              <a:latin typeface="Helvetica LT Std" pitchFamily="34" charset="0"/>
            </a:endParaRPr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3963" y="1661443"/>
            <a:ext cx="3846512" cy="355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7013" y="1340768"/>
            <a:ext cx="4344987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125" y="2258343"/>
            <a:ext cx="43434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7013" y="3209256"/>
            <a:ext cx="4343400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 descr="C:\Users\lbermude\Documents\Laura\eudat\conference\3rd-conference\poster-services\b2stage\presentacion\B2STAGE_payoff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7013" y="4144293"/>
            <a:ext cx="4343400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8125" y="5074568"/>
            <a:ext cx="4344988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5105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rtners_with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32" y="641350"/>
            <a:ext cx="8288867" cy="621665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0" y="6691755"/>
            <a:ext cx="2387600" cy="166245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2" name="Titolo 6"/>
          <p:cNvSpPr txBox="1">
            <a:spLocks/>
          </p:cNvSpPr>
          <p:nvPr/>
        </p:nvSpPr>
        <p:spPr>
          <a:xfrm>
            <a:off x="1710267" y="418571"/>
            <a:ext cx="5884334" cy="631295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Century Gothic" pitchFamily="34" charset="0"/>
              </a:rPr>
              <a:t>EUDAT Partners</a:t>
            </a:r>
            <a:endParaRPr lang="it-IT" dirty="0">
              <a:latin typeface="Century Gothic" pitchFamily="34" charset="0"/>
            </a:endParaRPr>
          </a:p>
        </p:txBody>
      </p:sp>
      <p:pic>
        <p:nvPicPr>
          <p:cNvPr id="11" name="Immagine 14" descr="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" y="-211669"/>
            <a:ext cx="1227219" cy="1193800"/>
          </a:xfrm>
          <a:prstGeom prst="rect">
            <a:avLst/>
          </a:prstGeom>
        </p:spPr>
      </p:pic>
      <p:sp>
        <p:nvSpPr>
          <p:cNvPr id="14" name="Sottotitolo 2"/>
          <p:cNvSpPr txBox="1">
            <a:spLocks/>
          </p:cNvSpPr>
          <p:nvPr/>
        </p:nvSpPr>
        <p:spPr>
          <a:xfrm>
            <a:off x="194733" y="1752599"/>
            <a:ext cx="3496733" cy="309880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smtClean="0">
                <a:latin typeface="Century Gothic" pitchFamily="34" charset="0"/>
              </a:rPr>
              <a:t>A consortium of high parallel computing (HPC) / data </a:t>
            </a:r>
            <a:r>
              <a:rPr lang="en-US" sz="2400" noProof="0" smtClean="0">
                <a:latin typeface="Century Gothic" pitchFamily="34" charset="0"/>
              </a:rPr>
              <a:t>centres</a:t>
            </a:r>
            <a:r>
              <a:rPr lang="en-US" sz="2400" smtClean="0">
                <a:latin typeface="Century Gothic" pitchFamily="34" charset="0"/>
              </a:rPr>
              <a:t>, libraries, scientific communities, data scientists</a:t>
            </a:r>
            <a:endParaRPr lang="en-US" sz="2400" dirty="0">
              <a:latin typeface="Century Gothic" pitchFamily="34" charset="0"/>
            </a:endParaRPr>
          </a:p>
        </p:txBody>
      </p:sp>
      <p:sp>
        <p:nvSpPr>
          <p:cNvPr id="15" name="Rettangolo 15"/>
          <p:cNvSpPr/>
          <p:nvPr/>
        </p:nvSpPr>
        <p:spPr>
          <a:xfrm>
            <a:off x="2387599" y="6691755"/>
            <a:ext cx="2345268" cy="166245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6" name="Rettangolo 16"/>
          <p:cNvSpPr/>
          <p:nvPr/>
        </p:nvSpPr>
        <p:spPr>
          <a:xfrm>
            <a:off x="4732867" y="6691755"/>
            <a:ext cx="2305367" cy="166245"/>
          </a:xfrm>
          <a:prstGeom prst="rect">
            <a:avLst/>
          </a:prstGeom>
          <a:solidFill>
            <a:srgbClr val="F95A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7" name="Rettangolo 17"/>
          <p:cNvSpPr/>
          <p:nvPr/>
        </p:nvSpPr>
        <p:spPr>
          <a:xfrm>
            <a:off x="7038234" y="6691755"/>
            <a:ext cx="2105767" cy="16624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105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rtners_Black&amp;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32" y="641350"/>
            <a:ext cx="8288867" cy="621665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0" y="6691755"/>
            <a:ext cx="2387600" cy="166245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pic>
        <p:nvPicPr>
          <p:cNvPr id="9" name="Immagine 8" descr="EUDAT-LogoGrigio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0" y="-109654"/>
            <a:ext cx="1143000" cy="892098"/>
          </a:xfrm>
          <a:prstGeom prst="rect">
            <a:avLst/>
          </a:prstGeom>
        </p:spPr>
      </p:pic>
      <p:sp>
        <p:nvSpPr>
          <p:cNvPr id="10" name="Titolo 6"/>
          <p:cNvSpPr txBox="1">
            <a:spLocks/>
          </p:cNvSpPr>
          <p:nvPr/>
        </p:nvSpPr>
        <p:spPr>
          <a:xfrm>
            <a:off x="1710267" y="418571"/>
            <a:ext cx="5884334" cy="631295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Century Gothic" pitchFamily="34" charset="0"/>
              </a:rPr>
              <a:t>EUDAT Partners</a:t>
            </a:r>
            <a:endParaRPr lang="it-IT" dirty="0">
              <a:latin typeface="Century Gothic" pitchFamily="34" charset="0"/>
            </a:endParaRPr>
          </a:p>
        </p:txBody>
      </p:sp>
      <p:sp>
        <p:nvSpPr>
          <p:cNvPr id="14" name="Rettangolo 15"/>
          <p:cNvSpPr/>
          <p:nvPr/>
        </p:nvSpPr>
        <p:spPr>
          <a:xfrm>
            <a:off x="2387599" y="6691755"/>
            <a:ext cx="2345268" cy="166245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5" name="Rettangolo 16"/>
          <p:cNvSpPr/>
          <p:nvPr/>
        </p:nvSpPr>
        <p:spPr>
          <a:xfrm>
            <a:off x="4732867" y="6691755"/>
            <a:ext cx="2305367" cy="166245"/>
          </a:xfrm>
          <a:prstGeom prst="rect">
            <a:avLst/>
          </a:prstGeom>
          <a:solidFill>
            <a:srgbClr val="F95A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6" name="Rettangolo 17"/>
          <p:cNvSpPr/>
          <p:nvPr/>
        </p:nvSpPr>
        <p:spPr>
          <a:xfrm>
            <a:off x="7038234" y="6691755"/>
            <a:ext cx="2105767" cy="16624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097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rtners_Colou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32" y="641350"/>
            <a:ext cx="8288867" cy="621665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0" y="6691755"/>
            <a:ext cx="2387600" cy="166245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0" name="Titolo 6"/>
          <p:cNvSpPr txBox="1">
            <a:spLocks/>
          </p:cNvSpPr>
          <p:nvPr/>
        </p:nvSpPr>
        <p:spPr>
          <a:xfrm>
            <a:off x="1710267" y="418571"/>
            <a:ext cx="5884334" cy="631295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Century Gothic" pitchFamily="34" charset="0"/>
              </a:rPr>
              <a:t>EUDAT Partners</a:t>
            </a:r>
            <a:endParaRPr lang="it-IT" dirty="0">
              <a:latin typeface="Century Gothic" pitchFamily="34" charset="0"/>
            </a:endParaRPr>
          </a:p>
        </p:txBody>
      </p:sp>
      <p:sp>
        <p:nvSpPr>
          <p:cNvPr id="14" name="Rettangolo 15"/>
          <p:cNvSpPr/>
          <p:nvPr/>
        </p:nvSpPr>
        <p:spPr>
          <a:xfrm>
            <a:off x="2387599" y="6691755"/>
            <a:ext cx="2345268" cy="166245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5" name="Rettangolo 16"/>
          <p:cNvSpPr/>
          <p:nvPr/>
        </p:nvSpPr>
        <p:spPr>
          <a:xfrm>
            <a:off x="4732867" y="6691755"/>
            <a:ext cx="2305367" cy="166245"/>
          </a:xfrm>
          <a:prstGeom prst="rect">
            <a:avLst/>
          </a:prstGeom>
          <a:solidFill>
            <a:srgbClr val="F95A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6" name="Rettangolo 17"/>
          <p:cNvSpPr/>
          <p:nvPr/>
        </p:nvSpPr>
        <p:spPr>
          <a:xfrm>
            <a:off x="7038234" y="6691755"/>
            <a:ext cx="2105767" cy="16624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pic>
        <p:nvPicPr>
          <p:cNvPr id="11" name="Immagine 14" descr="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" y="-211669"/>
            <a:ext cx="1227219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97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20888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33056"/>
            <a:ext cx="6400800" cy="60196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ttangolo 8"/>
          <p:cNvSpPr/>
          <p:nvPr userDrawn="1"/>
        </p:nvSpPr>
        <p:spPr>
          <a:xfrm>
            <a:off x="7358189" y="6389792"/>
            <a:ext cx="1813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b="1" kern="1200" noProof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  <a:hlinkClick r:id="rId3"/>
              </a:rPr>
              <a:t>www.eudat.eu</a:t>
            </a:r>
            <a:endParaRPr lang="en-GB" sz="1600" b="1" kern="1200" noProof="0" dirty="0" smtClean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CasellaDiTesto 10"/>
          <p:cNvSpPr txBox="1"/>
          <p:nvPr userDrawn="1"/>
        </p:nvSpPr>
        <p:spPr>
          <a:xfrm>
            <a:off x="-65318" y="6510536"/>
            <a:ext cx="7517638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900" noProof="0" dirty="0" smtClean="0">
                <a:latin typeface="Century Gothic"/>
                <a:cs typeface="Century Gothic"/>
              </a:rPr>
              <a:t>EUDAT receives funding from the European Union's Horizon 2020 programme - DG CONNECT e-Infrastructures. Contract No. 654065</a:t>
            </a:r>
            <a:endParaRPr lang="en-GB" sz="900" noProof="0" dirty="0">
              <a:latin typeface="Century Gothic"/>
              <a:cs typeface="Century Gothic"/>
            </a:endParaRPr>
          </a:p>
        </p:txBody>
      </p:sp>
      <p:pic>
        <p:nvPicPr>
          <p:cNvPr id="14" name="Immagine 7" descr="eudat-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4800"/>
            <a:ext cx="2386076" cy="1421492"/>
          </a:xfrm>
          <a:prstGeom prst="rect">
            <a:avLst/>
          </a:prstGeom>
        </p:spPr>
      </p:pic>
      <p:sp>
        <p:nvSpPr>
          <p:cNvPr id="13" name="Rettangolo 10"/>
          <p:cNvSpPr/>
          <p:nvPr userDrawn="1"/>
        </p:nvSpPr>
        <p:spPr>
          <a:xfrm>
            <a:off x="0" y="6783755"/>
            <a:ext cx="2387600" cy="83123"/>
          </a:xfrm>
          <a:prstGeom prst="rect">
            <a:avLst/>
          </a:prstGeom>
          <a:solidFill>
            <a:srgbClr val="002B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5" name="Rettangolo 15"/>
          <p:cNvSpPr/>
          <p:nvPr userDrawn="1"/>
        </p:nvSpPr>
        <p:spPr>
          <a:xfrm>
            <a:off x="2387599" y="6783755"/>
            <a:ext cx="2345268" cy="83123"/>
          </a:xfrm>
          <a:prstGeom prst="rect">
            <a:avLst/>
          </a:prstGeom>
          <a:solidFill>
            <a:srgbClr val="AA21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6" name="Rettangolo 16"/>
          <p:cNvSpPr/>
          <p:nvPr userDrawn="1"/>
        </p:nvSpPr>
        <p:spPr>
          <a:xfrm>
            <a:off x="4732867" y="6783755"/>
            <a:ext cx="2305367" cy="83123"/>
          </a:xfrm>
          <a:prstGeom prst="rect">
            <a:avLst/>
          </a:prstGeom>
          <a:solidFill>
            <a:srgbClr val="E352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7" name="Rettangolo 17"/>
          <p:cNvSpPr/>
          <p:nvPr userDrawn="1"/>
        </p:nvSpPr>
        <p:spPr>
          <a:xfrm>
            <a:off x="7038234" y="6783755"/>
            <a:ext cx="2105767" cy="83123"/>
          </a:xfrm>
          <a:prstGeom prst="rect">
            <a:avLst/>
          </a:prstGeom>
          <a:solidFill>
            <a:srgbClr val="FAC4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32040" y="4797152"/>
            <a:ext cx="3778636" cy="151216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Name, Affiliation, Conference Title and location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5846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4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" y="-211669"/>
            <a:ext cx="1227219" cy="1193800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>
            <a:lvl1pPr>
              <a:defRPr sz="24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400">
                <a:latin typeface="Century Gothic" pitchFamily="34" charset="0"/>
              </a:defRPr>
            </a:lvl4pPr>
            <a:lvl5pPr>
              <a:defRPr sz="2400">
                <a:latin typeface="Century Gothic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304856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026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5352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it-IT" dirty="0"/>
          </a:p>
        </p:txBody>
      </p:sp>
      <p:sp>
        <p:nvSpPr>
          <p:cNvPr id="3" name="Rettangolo 2"/>
          <p:cNvSpPr/>
          <p:nvPr userDrawn="1"/>
        </p:nvSpPr>
        <p:spPr>
          <a:xfrm>
            <a:off x="3291933" y="6137094"/>
            <a:ext cx="26601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kern="1200" noProof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www.eudat.eu</a:t>
            </a:r>
            <a:endParaRPr lang="en-GB" sz="2000" kern="1200" noProof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299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7391400" cy="868362"/>
          </a:xfrm>
        </p:spPr>
        <p:txBody>
          <a:bodyPr>
            <a:normAutofit/>
          </a:bodyPr>
          <a:lstStyle>
            <a:lvl1pPr>
              <a:defRPr sz="2800" b="1"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>
            <a:lvl1pPr>
              <a:defRPr sz="24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400">
                <a:latin typeface="Century Gothic" pitchFamily="34" charset="0"/>
              </a:defRPr>
            </a:lvl4pPr>
            <a:lvl5pPr>
              <a:defRPr sz="2400">
                <a:latin typeface="Century Gothic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096000"/>
            <a:ext cx="2133600" cy="365125"/>
          </a:xfrm>
        </p:spPr>
        <p:txBody>
          <a:bodyPr/>
          <a:lstStyle/>
          <a:p>
            <a:fld id="{70FB4C27-80EA-4CEA-BCAF-6AF9FB1032F6}" type="datetimeFigureOut">
              <a:rPr lang="en-GB" smtClean="0"/>
              <a:t>12/02/2018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096000"/>
            <a:ext cx="28956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096000"/>
            <a:ext cx="2133600" cy="365125"/>
          </a:xfrm>
        </p:spPr>
        <p:txBody>
          <a:bodyPr/>
          <a:lstStyle/>
          <a:p>
            <a:fld id="{F314D82C-507D-47A0-9918-E487A598C61C}" type="slidenum">
              <a:rPr lang="en-GB" smtClean="0"/>
              <a:t>‹Nr.›</a:t>
            </a:fld>
            <a:endParaRPr lang="en-GB"/>
          </a:p>
        </p:txBody>
      </p:sp>
      <p:pic>
        <p:nvPicPr>
          <p:cNvPr id="7" name="Immagine 14" descr="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" y="-211669"/>
            <a:ext cx="1227219" cy="1193800"/>
          </a:xfrm>
          <a:prstGeom prst="rect">
            <a:avLst/>
          </a:prstGeom>
        </p:spPr>
      </p:pic>
      <p:sp>
        <p:nvSpPr>
          <p:cNvPr id="8" name="Rettangolo 14"/>
          <p:cNvSpPr/>
          <p:nvPr/>
        </p:nvSpPr>
        <p:spPr>
          <a:xfrm>
            <a:off x="0" y="6691755"/>
            <a:ext cx="2387600" cy="166245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9" name="Rettangolo 15"/>
          <p:cNvSpPr/>
          <p:nvPr/>
        </p:nvSpPr>
        <p:spPr>
          <a:xfrm>
            <a:off x="2387599" y="6691755"/>
            <a:ext cx="2345268" cy="166245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0" name="Rettangolo 16"/>
          <p:cNvSpPr/>
          <p:nvPr/>
        </p:nvSpPr>
        <p:spPr>
          <a:xfrm>
            <a:off x="4732867" y="6691755"/>
            <a:ext cx="2305367" cy="166245"/>
          </a:xfrm>
          <a:prstGeom prst="rect">
            <a:avLst/>
          </a:prstGeom>
          <a:solidFill>
            <a:srgbClr val="F95A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1" name="Rettangolo 17"/>
          <p:cNvSpPr/>
          <p:nvPr/>
        </p:nvSpPr>
        <p:spPr>
          <a:xfrm>
            <a:off x="7038234" y="6691755"/>
            <a:ext cx="2105767" cy="16624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ack&amp;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7391400" cy="868362"/>
          </a:xfrm>
        </p:spPr>
        <p:txBody>
          <a:bodyPr>
            <a:normAutofit/>
          </a:bodyPr>
          <a:lstStyle>
            <a:lvl1pPr>
              <a:defRPr sz="2800" b="1"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>
            <a:lvl1pPr>
              <a:defRPr sz="24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400">
                <a:latin typeface="Century Gothic" pitchFamily="34" charset="0"/>
              </a:defRPr>
            </a:lvl4pPr>
            <a:lvl5pPr>
              <a:defRPr sz="2400">
                <a:latin typeface="Century Gothic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096000"/>
            <a:ext cx="2133600" cy="365125"/>
          </a:xfrm>
        </p:spPr>
        <p:txBody>
          <a:bodyPr/>
          <a:lstStyle/>
          <a:p>
            <a:fld id="{70FB4C27-80EA-4CEA-BCAF-6AF9FB1032F6}" type="datetimeFigureOut">
              <a:rPr lang="en-GB" smtClean="0"/>
              <a:t>12/02/2018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096000"/>
            <a:ext cx="28956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096000"/>
            <a:ext cx="2133600" cy="365125"/>
          </a:xfrm>
        </p:spPr>
        <p:txBody>
          <a:bodyPr/>
          <a:lstStyle/>
          <a:p>
            <a:fld id="{F314D82C-507D-47A0-9918-E487A598C61C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Rettangolo 14"/>
          <p:cNvSpPr/>
          <p:nvPr/>
        </p:nvSpPr>
        <p:spPr>
          <a:xfrm>
            <a:off x="0" y="6691755"/>
            <a:ext cx="2387600" cy="166245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9" name="Rettangolo 15"/>
          <p:cNvSpPr/>
          <p:nvPr/>
        </p:nvSpPr>
        <p:spPr>
          <a:xfrm>
            <a:off x="2387599" y="6691755"/>
            <a:ext cx="2345268" cy="166245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0" name="Rettangolo 16"/>
          <p:cNvSpPr/>
          <p:nvPr/>
        </p:nvSpPr>
        <p:spPr>
          <a:xfrm>
            <a:off x="4732867" y="6691755"/>
            <a:ext cx="2305367" cy="166245"/>
          </a:xfrm>
          <a:prstGeom prst="rect">
            <a:avLst/>
          </a:prstGeom>
          <a:solidFill>
            <a:srgbClr val="F95A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1" name="Rettangolo 17"/>
          <p:cNvSpPr/>
          <p:nvPr/>
        </p:nvSpPr>
        <p:spPr>
          <a:xfrm>
            <a:off x="7038234" y="6691755"/>
            <a:ext cx="2105767" cy="16624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pic>
        <p:nvPicPr>
          <p:cNvPr id="12" name="Immagine 12" descr="EUDAT-LogoGrigio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6" y="-119811"/>
            <a:ext cx="1164989" cy="909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172200"/>
            <a:ext cx="2133600" cy="365125"/>
          </a:xfrm>
        </p:spPr>
        <p:txBody>
          <a:bodyPr/>
          <a:lstStyle/>
          <a:p>
            <a:fld id="{70FB4C27-80EA-4CEA-BCAF-6AF9FB1032F6}" type="datetimeFigureOut">
              <a:rPr lang="en-GB" smtClean="0"/>
              <a:t>12/02/2018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72200"/>
            <a:ext cx="28956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172200"/>
            <a:ext cx="2133600" cy="365125"/>
          </a:xfrm>
        </p:spPr>
        <p:txBody>
          <a:bodyPr/>
          <a:lstStyle/>
          <a:p>
            <a:fld id="{F314D82C-507D-47A0-9918-E487A598C61C}" type="slidenum">
              <a:rPr lang="en-GB" smtClean="0"/>
              <a:t>‹Nr.›</a:t>
            </a:fld>
            <a:endParaRPr lang="en-GB"/>
          </a:p>
        </p:txBody>
      </p:sp>
      <p:pic>
        <p:nvPicPr>
          <p:cNvPr id="7" name="Immagine 14" descr="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" y="-211669"/>
            <a:ext cx="1227219" cy="1193800"/>
          </a:xfrm>
          <a:prstGeom prst="rect">
            <a:avLst/>
          </a:prstGeom>
        </p:spPr>
      </p:pic>
      <p:sp>
        <p:nvSpPr>
          <p:cNvPr id="8" name="Rettangolo 14"/>
          <p:cNvSpPr/>
          <p:nvPr/>
        </p:nvSpPr>
        <p:spPr>
          <a:xfrm>
            <a:off x="0" y="6691755"/>
            <a:ext cx="2387600" cy="166245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9" name="Rettangolo 15"/>
          <p:cNvSpPr/>
          <p:nvPr/>
        </p:nvSpPr>
        <p:spPr>
          <a:xfrm>
            <a:off x="2387599" y="6691755"/>
            <a:ext cx="2345268" cy="166245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0" name="Rettangolo 16"/>
          <p:cNvSpPr/>
          <p:nvPr/>
        </p:nvSpPr>
        <p:spPr>
          <a:xfrm>
            <a:off x="4732867" y="6691755"/>
            <a:ext cx="2305367" cy="166245"/>
          </a:xfrm>
          <a:prstGeom prst="rect">
            <a:avLst/>
          </a:prstGeom>
          <a:solidFill>
            <a:srgbClr val="F95A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1" name="Rettangolo 17"/>
          <p:cNvSpPr/>
          <p:nvPr/>
        </p:nvSpPr>
        <p:spPr>
          <a:xfrm>
            <a:off x="7038234" y="6691755"/>
            <a:ext cx="2105767" cy="16624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B4C27-80EA-4CEA-BCAF-6AF9FB1032F6}" type="datetimeFigureOut">
              <a:rPr lang="en-GB" smtClean="0"/>
              <a:t>12/02/2018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D82C-507D-47A0-9918-E487A598C61C}" type="slidenum">
              <a:rPr lang="en-GB" smtClean="0"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B4C27-80EA-4CEA-BCAF-6AF9FB1032F6}" type="datetimeFigureOut">
              <a:rPr lang="en-GB" smtClean="0"/>
              <a:t>12/02/2018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D82C-507D-47A0-9918-E487A598C61C}" type="slidenum">
              <a:rPr lang="en-GB" smtClean="0"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B4C27-80EA-4CEA-BCAF-6AF9FB1032F6}" type="datetimeFigureOut">
              <a:rPr lang="en-GB" smtClean="0"/>
              <a:t>12/02/2018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D82C-507D-47A0-9918-E487A598C61C}" type="slidenum">
              <a:rPr lang="en-GB" smtClean="0"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B4C27-80EA-4CEA-BCAF-6AF9FB1032F6}" type="datetimeFigureOut">
              <a:rPr lang="en-GB" smtClean="0"/>
              <a:t>12/02/2018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D82C-507D-47A0-9918-E487A598C61C}" type="slidenum">
              <a:rPr lang="en-GB" smtClean="0"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3008313" cy="9906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81200"/>
            <a:ext cx="3008313" cy="41449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B4C27-80EA-4CEA-BCAF-6AF9FB1032F6}" type="datetimeFigureOut">
              <a:rPr lang="en-GB" smtClean="0"/>
              <a:t>12/02/2018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D82C-507D-47A0-9918-E487A598C61C}" type="slidenum">
              <a:rPr lang="en-GB" smtClean="0"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3152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3133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B4C27-80EA-4CEA-BCAF-6AF9FB1032F6}" type="datetimeFigureOut">
              <a:rPr lang="en-GB" smtClean="0"/>
              <a:t>12/02/2018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313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13133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4D82C-507D-47A0-9918-E487A598C61C}" type="slidenum">
              <a:rPr lang="en-GB" smtClean="0"/>
              <a:t>‹Nr.›</a:t>
            </a:fld>
            <a:endParaRPr lang="en-GB"/>
          </a:p>
        </p:txBody>
      </p:sp>
      <p:pic>
        <p:nvPicPr>
          <p:cNvPr id="7" name="Immagine 14" descr="logo.pn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" y="-211669"/>
            <a:ext cx="1227219" cy="1193800"/>
          </a:xfrm>
          <a:prstGeom prst="rect">
            <a:avLst/>
          </a:prstGeom>
        </p:spPr>
      </p:pic>
      <p:sp>
        <p:nvSpPr>
          <p:cNvPr id="8" name="Rettangolo 10"/>
          <p:cNvSpPr/>
          <p:nvPr/>
        </p:nvSpPr>
        <p:spPr>
          <a:xfrm>
            <a:off x="0" y="6691755"/>
            <a:ext cx="2387600" cy="166245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2" name="Rettangolo 15"/>
          <p:cNvSpPr/>
          <p:nvPr/>
        </p:nvSpPr>
        <p:spPr>
          <a:xfrm>
            <a:off x="2387599" y="6691755"/>
            <a:ext cx="2345268" cy="166245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3" name="Rettangolo 16"/>
          <p:cNvSpPr/>
          <p:nvPr/>
        </p:nvSpPr>
        <p:spPr>
          <a:xfrm>
            <a:off x="4732867" y="6691755"/>
            <a:ext cx="2305367" cy="166245"/>
          </a:xfrm>
          <a:prstGeom prst="rect">
            <a:avLst/>
          </a:prstGeom>
          <a:solidFill>
            <a:srgbClr val="F95A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4" name="Rettangolo 17"/>
          <p:cNvSpPr/>
          <p:nvPr/>
        </p:nvSpPr>
        <p:spPr>
          <a:xfrm>
            <a:off x="7038234" y="6691755"/>
            <a:ext cx="2105767" cy="16624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80" r:id="rId17"/>
    <p:sldLayoutId id="2147483682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Century Gothic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24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24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24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24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24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18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udat.eu/" TargetMode="External"/><Relationship Id="rId13" Type="http://schemas.openxmlformats.org/officeDocument/2006/relationships/hyperlink" Target="https://www.eudat.eu/support-request" TargetMode="External"/><Relationship Id="rId3" Type="http://schemas.openxmlformats.org/officeDocument/2006/relationships/hyperlink" Target="https://watts-dev.data.kit.edu/" TargetMode="External"/><Relationship Id="rId7" Type="http://schemas.openxmlformats.org/officeDocument/2006/relationships/hyperlink" Target="https://avail.eudat.eu/" TargetMode="External"/><Relationship Id="rId12" Type="http://schemas.openxmlformats.org/officeDocument/2006/relationships/hyperlink" Target="https://helpdesk.eudat.eu/" TargetMode="External"/><Relationship Id="rId2" Type="http://schemas.openxmlformats.org/officeDocument/2006/relationships/hyperlink" Target="https://b2access.eudat.e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ccounting.eudat.eu/" TargetMode="External"/><Relationship Id="rId11" Type="http://schemas.openxmlformats.org/officeDocument/2006/relationships/hyperlink" Target="https://gitlab.eudat.eu/" TargetMode="External"/><Relationship Id="rId5" Type="http://schemas.openxmlformats.org/officeDocument/2006/relationships/hyperlink" Target="https://dp.eudat.eu/" TargetMode="External"/><Relationship Id="rId15" Type="http://schemas.openxmlformats.org/officeDocument/2006/relationships/hyperlink" Target="http://eudat-tags.scc.kit.edu/eudat/" TargetMode="External"/><Relationship Id="rId10" Type="http://schemas.openxmlformats.org/officeDocument/2006/relationships/hyperlink" Target="https://svn.eudat.eu/EUDAT/" TargetMode="External"/><Relationship Id="rId4" Type="http://schemas.openxmlformats.org/officeDocument/2006/relationships/hyperlink" Target="http://sp.eudat.eu/" TargetMode="External"/><Relationship Id="rId9" Type="http://schemas.openxmlformats.org/officeDocument/2006/relationships/hyperlink" Target="https://b2gether.eudat.eu/" TargetMode="External"/><Relationship Id="rId14" Type="http://schemas.openxmlformats.org/officeDocument/2006/relationships/hyperlink" Target="https://confluence.csc.fi/display/EUDAT2/Hom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luence.csc.fi/display/EUDAT2/Service+and+Resource+Provisioning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7848" y="319360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4900" dirty="0" smtClean="0"/>
              <a:t/>
            </a:r>
            <a:br>
              <a:rPr lang="en-US" sz="4900" dirty="0" smtClean="0"/>
            </a:br>
            <a:r>
              <a:rPr lang="de-DE" sz="5400" dirty="0"/>
              <a:t>EUDAT </a:t>
            </a:r>
            <a:r>
              <a:rPr lang="de-DE" sz="5400" dirty="0" smtClean="0"/>
              <a:t>CDI</a:t>
            </a:r>
            <a:r>
              <a:rPr lang="en-US" sz="4900" dirty="0"/>
              <a:t/>
            </a:r>
            <a:br>
              <a:rPr lang="en-US" sz="4900" dirty="0"/>
            </a:br>
            <a:r>
              <a:rPr lang="de-DE" dirty="0"/>
              <a:t>Operational </a:t>
            </a:r>
            <a:r>
              <a:rPr lang="de-DE" dirty="0" smtClean="0"/>
              <a:t>Environment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b="0" i="1" dirty="0"/>
              <a:t>S</a:t>
            </a:r>
            <a:r>
              <a:rPr lang="en-US" sz="1600" b="0" i="1" dirty="0" smtClean="0"/>
              <a:t>lides shown at the EOSC-hub T4.1 meeting on 8 Feb 2018</a:t>
            </a:r>
            <a:endParaRPr lang="en-US" b="0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275856" y="5445224"/>
            <a:ext cx="3778636" cy="1080120"/>
          </a:xfrm>
        </p:spPr>
        <p:txBody>
          <a:bodyPr/>
          <a:lstStyle/>
          <a:p>
            <a:pPr algn="ctr"/>
            <a:r>
              <a:rPr lang="en-US" dirty="0" smtClean="0"/>
              <a:t>Johannes </a:t>
            </a:r>
            <a:r>
              <a:rPr lang="en-US" dirty="0" smtClean="0"/>
              <a:t>Reetz, MPCDF</a:t>
            </a:r>
          </a:p>
          <a:p>
            <a:pPr algn="ctr"/>
            <a:r>
              <a:rPr lang="en-US" dirty="0" smtClean="0"/>
              <a:t>CDI Operations Coordinator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12224" y="472058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282242" y="542611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93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kr\projects\eudat\eudat2\templates\maps-partners-geographical-empty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5284" y="1"/>
            <a:ext cx="7938715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Oval 21"/>
          <p:cNvSpPr>
            <a:spLocks noChangeAspect="1" noChangeArrowheads="1"/>
          </p:cNvSpPr>
          <p:nvPr/>
        </p:nvSpPr>
        <p:spPr bwMode="auto">
          <a:xfrm rot="370817">
            <a:off x="7160278" y="1594716"/>
            <a:ext cx="196815" cy="124391"/>
          </a:xfrm>
          <a:prstGeom prst="flowChartMagneticDisk">
            <a:avLst/>
          </a:prstGeom>
          <a:solidFill>
            <a:schemeClr val="tx2"/>
          </a:solidFill>
          <a:ln w="6350">
            <a:solidFill>
              <a:schemeClr val="accent1"/>
            </a:solidFill>
            <a:round/>
            <a:headEnd/>
            <a:tailEnd/>
          </a:ln>
          <a:scene3d>
            <a:camera prst="orthographicFront">
              <a:rot lat="0" lon="0" rev="420000"/>
            </a:camera>
            <a:lightRig rig="threePt" dir="t"/>
          </a:scene3d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 sz="18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val 21"/>
          <p:cNvSpPr>
            <a:spLocks noChangeAspect="1" noChangeArrowheads="1"/>
          </p:cNvSpPr>
          <p:nvPr/>
        </p:nvSpPr>
        <p:spPr bwMode="auto">
          <a:xfrm rot="370817">
            <a:off x="4826671" y="3389327"/>
            <a:ext cx="196815" cy="124391"/>
          </a:xfrm>
          <a:prstGeom prst="flowChartMagneticDisk">
            <a:avLst/>
          </a:prstGeom>
          <a:solidFill>
            <a:schemeClr val="tx2"/>
          </a:solidFill>
          <a:ln w="6350">
            <a:solidFill>
              <a:schemeClr val="accent1"/>
            </a:solidFill>
            <a:round/>
            <a:headEnd/>
            <a:tailEnd/>
          </a:ln>
          <a:scene3d>
            <a:camera prst="orthographicFront">
              <a:rot lat="0" lon="0" rev="420000"/>
            </a:camera>
            <a:lightRig rig="threePt" dir="t"/>
          </a:scene3d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 sz="1800" b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3" name="Picture 7" descr="C:\Users\jkr\projects\eudat\logos\B2SAF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64904"/>
            <a:ext cx="2031637" cy="30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C:\Users\jkr\projects\eudat\logos\B2STAGE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52" y="2904513"/>
            <a:ext cx="2029969" cy="31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itel 1"/>
          <p:cNvSpPr txBox="1">
            <a:spLocks/>
          </p:cNvSpPr>
          <p:nvPr/>
        </p:nvSpPr>
        <p:spPr>
          <a:xfrm>
            <a:off x="1371600" y="116558"/>
            <a:ext cx="7315200" cy="7921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endParaRPr lang="en-US" dirty="0" smtClean="0"/>
          </a:p>
        </p:txBody>
      </p:sp>
      <p:grpSp>
        <p:nvGrpSpPr>
          <p:cNvPr id="14" name="Gruppieren 13"/>
          <p:cNvGrpSpPr/>
          <p:nvPr/>
        </p:nvGrpSpPr>
        <p:grpSpPr>
          <a:xfrm>
            <a:off x="532848" y="3356992"/>
            <a:ext cx="4267752" cy="471045"/>
            <a:chOff x="532848" y="3356992"/>
            <a:chExt cx="4267752" cy="471045"/>
          </a:xfrm>
        </p:grpSpPr>
        <p:pic>
          <p:nvPicPr>
            <p:cNvPr id="5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2848" y="3506311"/>
              <a:ext cx="2071743" cy="321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Würfel 8"/>
            <p:cNvSpPr/>
            <p:nvPr/>
          </p:nvSpPr>
          <p:spPr>
            <a:xfrm>
              <a:off x="4572000" y="3356992"/>
              <a:ext cx="228600" cy="150362"/>
            </a:xfrm>
            <a:prstGeom prst="cub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" name="Gruppieren 103"/>
          <p:cNvGrpSpPr/>
          <p:nvPr/>
        </p:nvGrpSpPr>
        <p:grpSpPr>
          <a:xfrm>
            <a:off x="91575" y="1470131"/>
            <a:ext cx="7512188" cy="3721864"/>
            <a:chOff x="91575" y="1470131"/>
            <a:chExt cx="7512188" cy="3721864"/>
          </a:xfrm>
        </p:grpSpPr>
        <p:grpSp>
          <p:nvGrpSpPr>
            <p:cNvPr id="92" name="Gruppieren 91"/>
            <p:cNvGrpSpPr/>
            <p:nvPr/>
          </p:nvGrpSpPr>
          <p:grpSpPr>
            <a:xfrm>
              <a:off x="91575" y="4365104"/>
              <a:ext cx="3373583" cy="584775"/>
              <a:chOff x="1105231" y="1039637"/>
              <a:chExt cx="4028854" cy="584775"/>
            </a:xfrm>
          </p:grpSpPr>
          <p:sp>
            <p:nvSpPr>
              <p:cNvPr id="93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1105231" y="1130767"/>
                <a:ext cx="376443" cy="275923"/>
              </a:xfrm>
              <a:prstGeom prst="flowChartMagneticDisk">
                <a:avLst/>
              </a:prstGeom>
              <a:solidFill>
                <a:srgbClr val="B80819">
                  <a:alpha val="85882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" name="Textfeld 93"/>
              <p:cNvSpPr txBox="1"/>
              <p:nvPr/>
            </p:nvSpPr>
            <p:spPr>
              <a:xfrm>
                <a:off x="1527740" y="1039637"/>
                <a:ext cx="36063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 err="1" smtClean="0"/>
                  <a:t>Thematic</a:t>
                </a:r>
                <a:r>
                  <a:rPr lang="de-DE" sz="1600" dirty="0" smtClean="0"/>
                  <a:t> Service Provider</a:t>
                </a:r>
                <a:r>
                  <a:rPr lang="de-DE" sz="1600" dirty="0"/>
                  <a:t/>
                </a:r>
                <a:br>
                  <a:rPr lang="de-DE" sz="1600" dirty="0"/>
                </a:br>
                <a:r>
                  <a:rPr lang="de-DE" sz="1600" dirty="0" smtClean="0"/>
                  <a:t>Repository Provider </a:t>
                </a:r>
                <a:endParaRPr lang="de-DE" sz="1600" dirty="0"/>
              </a:p>
            </p:txBody>
          </p:sp>
        </p:grpSp>
        <p:grpSp>
          <p:nvGrpSpPr>
            <p:cNvPr id="103" name="Gruppieren 102"/>
            <p:cNvGrpSpPr/>
            <p:nvPr/>
          </p:nvGrpSpPr>
          <p:grpSpPr>
            <a:xfrm>
              <a:off x="3620877" y="1470131"/>
              <a:ext cx="3982886" cy="3721864"/>
              <a:chOff x="3620877" y="1470131"/>
              <a:chExt cx="3982886" cy="3721864"/>
            </a:xfrm>
          </p:grpSpPr>
          <p:sp>
            <p:nvSpPr>
              <p:cNvPr id="59" name="Oval 21"/>
              <p:cNvSpPr>
                <a:spLocks noChangeAspect="1" noChangeArrowheads="1"/>
              </p:cNvSpPr>
              <p:nvPr/>
            </p:nvSpPr>
            <p:spPr bwMode="auto">
              <a:xfrm rot="450274">
                <a:off x="5126366" y="2938479"/>
                <a:ext cx="185185" cy="112917"/>
              </a:xfrm>
              <a:prstGeom prst="flowChartMagneticDisk">
                <a:avLst/>
              </a:prstGeom>
              <a:solidFill>
                <a:srgbClr val="B80819">
                  <a:alpha val="86000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5638281" y="5048603"/>
                <a:ext cx="203795" cy="124262"/>
              </a:xfrm>
              <a:prstGeom prst="flowChartMagneticDisk">
                <a:avLst/>
              </a:prstGeom>
              <a:solidFill>
                <a:srgbClr val="B80819">
                  <a:alpha val="85882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3743634" y="5062792"/>
                <a:ext cx="211902" cy="129203"/>
              </a:xfrm>
              <a:prstGeom prst="flowChartMagneticDisk">
                <a:avLst/>
              </a:prstGeom>
              <a:solidFill>
                <a:srgbClr val="C13424">
                  <a:alpha val="85490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4084409" y="3902500"/>
                <a:ext cx="212134" cy="129346"/>
              </a:xfrm>
              <a:prstGeom prst="flowChartMagneticDisk">
                <a:avLst/>
              </a:prstGeom>
              <a:solidFill>
                <a:srgbClr val="B80819">
                  <a:alpha val="85882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4641598" y="3160716"/>
                <a:ext cx="187240" cy="114167"/>
              </a:xfrm>
              <a:prstGeom prst="flowChartMagneticDisk">
                <a:avLst/>
              </a:prstGeom>
              <a:solidFill>
                <a:srgbClr val="B80819">
                  <a:alpha val="85882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5941919" y="3516039"/>
                <a:ext cx="186888" cy="113953"/>
              </a:xfrm>
              <a:prstGeom prst="flowChartMagneticDisk">
                <a:avLst/>
              </a:prstGeom>
              <a:solidFill>
                <a:srgbClr val="B80819">
                  <a:alpha val="85882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6054591" y="1753048"/>
                <a:ext cx="198327" cy="120929"/>
              </a:xfrm>
              <a:prstGeom prst="flowChartMagneticDisk">
                <a:avLst/>
              </a:prstGeom>
              <a:solidFill>
                <a:srgbClr val="C000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4672519" y="2866811"/>
                <a:ext cx="187240" cy="114167"/>
              </a:xfrm>
              <a:prstGeom prst="flowChartMagneticDisk">
                <a:avLst/>
              </a:prstGeom>
              <a:solidFill>
                <a:srgbClr val="B80819">
                  <a:alpha val="85882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3620877" y="3016956"/>
                <a:ext cx="176052" cy="107345"/>
              </a:xfrm>
              <a:prstGeom prst="flowChartMagneticDisk">
                <a:avLst/>
              </a:prstGeom>
              <a:solidFill>
                <a:srgbClr val="B80819">
                  <a:alpha val="85882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5081197" y="3771062"/>
                <a:ext cx="186888" cy="113953"/>
              </a:xfrm>
              <a:prstGeom prst="flowChartMagneticDisk">
                <a:avLst/>
              </a:prstGeom>
              <a:solidFill>
                <a:srgbClr val="B80819">
                  <a:alpha val="85882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3659443" y="3209001"/>
                <a:ext cx="176052" cy="107345"/>
              </a:xfrm>
              <a:prstGeom prst="flowChartMagneticDisk">
                <a:avLst/>
              </a:prstGeom>
              <a:solidFill>
                <a:srgbClr val="B80819">
                  <a:alpha val="85882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6665498" y="4431334"/>
                <a:ext cx="176052" cy="107345"/>
              </a:xfrm>
              <a:prstGeom prst="flowChartMagneticDisk">
                <a:avLst/>
              </a:prstGeom>
              <a:solidFill>
                <a:srgbClr val="B80819">
                  <a:alpha val="85882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7391629" y="1470131"/>
                <a:ext cx="212134" cy="129346"/>
              </a:xfrm>
              <a:prstGeom prst="flowChartMagneticDisk">
                <a:avLst/>
              </a:prstGeom>
              <a:solidFill>
                <a:srgbClr val="B80819">
                  <a:alpha val="85882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08" name="Gruppieren 107"/>
          <p:cNvGrpSpPr/>
          <p:nvPr/>
        </p:nvGrpSpPr>
        <p:grpSpPr>
          <a:xfrm>
            <a:off x="92334" y="1531033"/>
            <a:ext cx="7391357" cy="4322607"/>
            <a:chOff x="92334" y="1531033"/>
            <a:chExt cx="7391357" cy="4322607"/>
          </a:xfrm>
        </p:grpSpPr>
        <p:grpSp>
          <p:nvGrpSpPr>
            <p:cNvPr id="57" name="Gruppieren 56"/>
            <p:cNvGrpSpPr/>
            <p:nvPr/>
          </p:nvGrpSpPr>
          <p:grpSpPr>
            <a:xfrm>
              <a:off x="92334" y="4932457"/>
              <a:ext cx="5356517" cy="584775"/>
              <a:chOff x="446486" y="5911678"/>
              <a:chExt cx="5640633" cy="584775"/>
            </a:xfrm>
          </p:grpSpPr>
          <p:sp>
            <p:nvSpPr>
              <p:cNvPr id="73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446486" y="5950899"/>
                <a:ext cx="335761" cy="290258"/>
              </a:xfrm>
              <a:prstGeom prst="flowChartMagneticDisk">
                <a:avLst/>
              </a:prstGeom>
              <a:solidFill>
                <a:srgbClr val="002B9D">
                  <a:alpha val="86000"/>
                </a:srgb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" name="Textfeld 73"/>
              <p:cNvSpPr txBox="1"/>
              <p:nvPr/>
            </p:nvSpPr>
            <p:spPr>
              <a:xfrm>
                <a:off x="818371" y="5911678"/>
                <a:ext cx="52687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 err="1" smtClean="0"/>
                  <a:t>Generic</a:t>
                </a:r>
                <a:r>
                  <a:rPr lang="de-DE" sz="1600" dirty="0" smtClean="0"/>
                  <a:t> Service Provider </a:t>
                </a:r>
                <a:br>
                  <a:rPr lang="de-DE" sz="1600" dirty="0" smtClean="0"/>
                </a:br>
                <a:r>
                  <a:rPr lang="de-DE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(Archive, Large Storage System, HTC/HPC)</a:t>
                </a:r>
                <a:endParaRPr lang="de-DE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107" name="Gruppieren 106"/>
            <p:cNvGrpSpPr/>
            <p:nvPr/>
          </p:nvGrpSpPr>
          <p:grpSpPr>
            <a:xfrm>
              <a:off x="3269090" y="1531033"/>
              <a:ext cx="4214601" cy="4322607"/>
              <a:chOff x="3269090" y="1531033"/>
              <a:chExt cx="4214601" cy="4322607"/>
            </a:xfrm>
          </p:grpSpPr>
          <p:sp>
            <p:nvSpPr>
              <p:cNvPr id="75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6101480" y="1848360"/>
                <a:ext cx="196815" cy="124391"/>
              </a:xfrm>
              <a:prstGeom prst="flowChartMagneticDisk">
                <a:avLst/>
              </a:prstGeom>
              <a:solidFill>
                <a:schemeClr val="accent1">
                  <a:lumMod val="50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3269090" y="2317051"/>
                <a:ext cx="196815" cy="124391"/>
              </a:xfrm>
              <a:prstGeom prst="flowChartMagneticDisk">
                <a:avLst/>
              </a:prstGeom>
              <a:solidFill>
                <a:schemeClr val="accent1">
                  <a:lumMod val="50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3471282" y="3155384"/>
                <a:ext cx="196815" cy="124391"/>
              </a:xfrm>
              <a:prstGeom prst="flowChartMagneticDisk">
                <a:avLst/>
              </a:prstGeom>
              <a:solidFill>
                <a:schemeClr val="accent1">
                  <a:lumMod val="50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3660301" y="5169269"/>
                <a:ext cx="196815" cy="124391"/>
              </a:xfrm>
              <a:prstGeom prst="flowChartMagneticDisk">
                <a:avLst/>
              </a:prstGeom>
              <a:solidFill>
                <a:schemeClr val="accent1">
                  <a:lumMod val="50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5212821" y="1722732"/>
                <a:ext cx="196815" cy="124391"/>
              </a:xfrm>
              <a:prstGeom prst="flowChartMagneticDisk">
                <a:avLst/>
              </a:prstGeom>
              <a:solidFill>
                <a:schemeClr val="accent1">
                  <a:lumMod val="50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4098767" y="4638017"/>
                <a:ext cx="200252" cy="126563"/>
              </a:xfrm>
              <a:prstGeom prst="flowChartMagneticDisk">
                <a:avLst/>
              </a:prstGeom>
              <a:solidFill>
                <a:schemeClr val="accent1">
                  <a:lumMod val="50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5296821" y="4485647"/>
                <a:ext cx="196815" cy="124391"/>
              </a:xfrm>
              <a:prstGeom prst="flowChartMagneticDisk">
                <a:avLst/>
              </a:prstGeom>
              <a:solidFill>
                <a:schemeClr val="accent1">
                  <a:lumMod val="50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5340090" y="3793430"/>
                <a:ext cx="217523" cy="137479"/>
              </a:xfrm>
              <a:prstGeom prst="flowChartMagneticDisk">
                <a:avLst/>
              </a:prstGeom>
              <a:solidFill>
                <a:schemeClr val="accent1">
                  <a:lumMod val="50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6244818" y="3145792"/>
                <a:ext cx="196815" cy="124391"/>
              </a:xfrm>
              <a:prstGeom prst="flowChartMagneticDisk">
                <a:avLst/>
              </a:prstGeom>
              <a:solidFill>
                <a:schemeClr val="accent1">
                  <a:lumMod val="50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4977199" y="3656726"/>
                <a:ext cx="196815" cy="124391"/>
              </a:xfrm>
              <a:prstGeom prst="flowChartMagneticDisk">
                <a:avLst/>
              </a:prstGeom>
              <a:solidFill>
                <a:schemeClr val="accent1">
                  <a:lumMod val="50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4722140" y="3367225"/>
                <a:ext cx="196815" cy="124391"/>
              </a:xfrm>
              <a:prstGeom prst="flowChartMagneticDisk">
                <a:avLst/>
              </a:prstGeom>
              <a:solidFill>
                <a:schemeClr val="accent1">
                  <a:lumMod val="50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1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7286876" y="1531033"/>
                <a:ext cx="196815" cy="124391"/>
              </a:xfrm>
              <a:prstGeom prst="flowChartMagneticDisk">
                <a:avLst/>
              </a:prstGeom>
              <a:solidFill>
                <a:schemeClr val="accent1">
                  <a:lumMod val="50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4444345" y="2976509"/>
                <a:ext cx="196815" cy="124391"/>
              </a:xfrm>
              <a:prstGeom prst="flowChartMagneticDisk">
                <a:avLst/>
              </a:prstGeom>
              <a:solidFill>
                <a:schemeClr val="accent1">
                  <a:lumMod val="50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2" name="Oval 21"/>
              <p:cNvSpPr>
                <a:spLocks noChangeAspect="1" noChangeArrowheads="1"/>
              </p:cNvSpPr>
              <p:nvPr/>
            </p:nvSpPr>
            <p:spPr bwMode="auto">
              <a:xfrm rot="370817">
                <a:off x="7286875" y="5729249"/>
                <a:ext cx="196815" cy="124391"/>
              </a:xfrm>
              <a:prstGeom prst="flowChartMagneticDisk">
                <a:avLst/>
              </a:prstGeom>
              <a:solidFill>
                <a:schemeClr val="accent1">
                  <a:lumMod val="50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>
                  <a:rot lat="0" lon="0" rev="42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800" b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6" name="Textfeld 5"/>
          <p:cNvSpPr txBox="1"/>
          <p:nvPr/>
        </p:nvSpPr>
        <p:spPr>
          <a:xfrm>
            <a:off x="1833799" y="4130245"/>
            <a:ext cx="922661" cy="224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providing </a:t>
            </a:r>
            <a:r>
              <a:rPr lang="en-US" sz="1000" dirty="0" smtClean="0">
                <a:solidFill>
                  <a:schemeClr val="bg1"/>
                </a:solidFill>
              </a:rPr>
              <a:t>PIDs</a:t>
            </a:r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91717" y="1354126"/>
            <a:ext cx="7360603" cy="4523146"/>
            <a:chOff x="91717" y="1354126"/>
            <a:chExt cx="7360603" cy="4523146"/>
          </a:xfrm>
        </p:grpSpPr>
        <p:grpSp>
          <p:nvGrpSpPr>
            <p:cNvPr id="11" name="Gruppieren 10"/>
            <p:cNvGrpSpPr/>
            <p:nvPr/>
          </p:nvGrpSpPr>
          <p:grpSpPr>
            <a:xfrm>
              <a:off x="91717" y="1354126"/>
              <a:ext cx="7360603" cy="4523146"/>
              <a:chOff x="83191" y="1404648"/>
              <a:chExt cx="7360603" cy="4523146"/>
            </a:xfrm>
          </p:grpSpPr>
          <p:sp>
            <p:nvSpPr>
              <p:cNvPr id="71" name="Würfel 70"/>
              <p:cNvSpPr/>
              <p:nvPr/>
            </p:nvSpPr>
            <p:spPr>
              <a:xfrm>
                <a:off x="83191" y="5567754"/>
                <a:ext cx="347232" cy="222370"/>
              </a:xfrm>
              <a:prstGeom prst="cub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Textfeld 95"/>
              <p:cNvSpPr txBox="1"/>
              <p:nvPr/>
            </p:nvSpPr>
            <p:spPr>
              <a:xfrm>
                <a:off x="416098" y="5517232"/>
                <a:ext cx="39482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 smtClean="0"/>
                  <a:t>Operational </a:t>
                </a:r>
                <a:r>
                  <a:rPr lang="de-DE" sz="1600" dirty="0" err="1" smtClean="0"/>
                  <a:t>and</a:t>
                </a:r>
                <a:r>
                  <a:rPr lang="de-DE" sz="1600" dirty="0" smtClean="0"/>
                  <a:t> Support </a:t>
                </a:r>
                <a:r>
                  <a:rPr lang="de-DE" sz="1600" dirty="0" err="1" smtClean="0"/>
                  <a:t>services</a:t>
                </a:r>
                <a:endParaRPr lang="de-DE" sz="1600" dirty="0"/>
              </a:p>
            </p:txBody>
          </p:sp>
          <p:grpSp>
            <p:nvGrpSpPr>
              <p:cNvPr id="10" name="Gruppieren 9"/>
              <p:cNvGrpSpPr/>
              <p:nvPr/>
            </p:nvGrpSpPr>
            <p:grpSpPr>
              <a:xfrm>
                <a:off x="5075606" y="1404648"/>
                <a:ext cx="2368188" cy="4523146"/>
                <a:chOff x="5075606" y="1404648"/>
                <a:chExt cx="2368188" cy="4523146"/>
              </a:xfrm>
            </p:grpSpPr>
            <p:sp>
              <p:nvSpPr>
                <p:cNvPr id="79" name="Würfel 78"/>
                <p:cNvSpPr/>
                <p:nvPr/>
              </p:nvSpPr>
              <p:spPr>
                <a:xfrm>
                  <a:off x="5075606" y="4472130"/>
                  <a:ext cx="188532" cy="130567"/>
                </a:xfrm>
                <a:prstGeom prst="cub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Würfel 87"/>
                <p:cNvSpPr/>
                <p:nvPr/>
              </p:nvSpPr>
              <p:spPr>
                <a:xfrm>
                  <a:off x="5385341" y="3697471"/>
                  <a:ext cx="188532" cy="130567"/>
                </a:xfrm>
                <a:prstGeom prst="cub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Würfel 94"/>
                <p:cNvSpPr/>
                <p:nvPr/>
              </p:nvSpPr>
              <p:spPr>
                <a:xfrm>
                  <a:off x="7255262" y="1404648"/>
                  <a:ext cx="188532" cy="130567"/>
                </a:xfrm>
                <a:prstGeom prst="cub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Würfel 96"/>
                <p:cNvSpPr/>
                <p:nvPr/>
              </p:nvSpPr>
              <p:spPr>
                <a:xfrm>
                  <a:off x="7154154" y="5797227"/>
                  <a:ext cx="188532" cy="130567"/>
                </a:xfrm>
                <a:prstGeom prst="cub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23" name="Würfel 122"/>
            <p:cNvSpPr/>
            <p:nvPr/>
          </p:nvSpPr>
          <p:spPr>
            <a:xfrm>
              <a:off x="5393867" y="4574781"/>
              <a:ext cx="198821" cy="144607"/>
            </a:xfrm>
            <a:prstGeom prst="cub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0" name="Picture 4" descr="C:\Users\jkr\projects\eudat\logos\B2DROP-O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49" y="2239183"/>
            <a:ext cx="2014824" cy="31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C:\Users\jkr\projects\eudat\logos\B2FIND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48" y="1896236"/>
            <a:ext cx="2014824" cy="31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" descr="C:\Users\jkr\projects\eudat\logos\B2SHARE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2014012" cy="30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Titel 1"/>
          <p:cNvSpPr txBox="1">
            <a:spLocks/>
          </p:cNvSpPr>
          <p:nvPr/>
        </p:nvSpPr>
        <p:spPr>
          <a:xfrm>
            <a:off x="1371600" y="274638"/>
            <a:ext cx="7315200" cy="7921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CDI Infrastructure (EUDAT2020)</a:t>
            </a:r>
            <a:endParaRPr lang="en-US" dirty="0"/>
          </a:p>
        </p:txBody>
      </p:sp>
      <p:grpSp>
        <p:nvGrpSpPr>
          <p:cNvPr id="12" name="Gruppieren 11"/>
          <p:cNvGrpSpPr/>
          <p:nvPr/>
        </p:nvGrpSpPr>
        <p:grpSpPr>
          <a:xfrm>
            <a:off x="534558" y="1628800"/>
            <a:ext cx="6768641" cy="4149501"/>
            <a:chOff x="534558" y="1628800"/>
            <a:chExt cx="6768641" cy="4149501"/>
          </a:xfrm>
        </p:grpSpPr>
        <p:grpSp>
          <p:nvGrpSpPr>
            <p:cNvPr id="8" name="Gruppieren 7"/>
            <p:cNvGrpSpPr/>
            <p:nvPr/>
          </p:nvGrpSpPr>
          <p:grpSpPr>
            <a:xfrm>
              <a:off x="3911352" y="1628800"/>
              <a:ext cx="3391847" cy="4149501"/>
              <a:chOff x="3911352" y="1628800"/>
              <a:chExt cx="3391847" cy="4149501"/>
            </a:xfrm>
          </p:grpSpPr>
          <p:sp>
            <p:nvSpPr>
              <p:cNvPr id="101" name="Raute 100"/>
              <p:cNvSpPr/>
              <p:nvPr/>
            </p:nvSpPr>
            <p:spPr>
              <a:xfrm>
                <a:off x="4364380" y="2882818"/>
                <a:ext cx="228600" cy="150362"/>
              </a:xfrm>
              <a:prstGeom prst="diamond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aute 101"/>
              <p:cNvSpPr/>
              <p:nvPr/>
            </p:nvSpPr>
            <p:spPr>
              <a:xfrm>
                <a:off x="5940152" y="1628800"/>
                <a:ext cx="228600" cy="150362"/>
              </a:xfrm>
              <a:prstGeom prst="diamond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aute 109"/>
              <p:cNvSpPr/>
              <p:nvPr/>
            </p:nvSpPr>
            <p:spPr>
              <a:xfrm>
                <a:off x="5063480" y="2996952"/>
                <a:ext cx="228600" cy="150362"/>
              </a:xfrm>
              <a:prstGeom prst="diamond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aute 110"/>
              <p:cNvSpPr/>
              <p:nvPr/>
            </p:nvSpPr>
            <p:spPr>
              <a:xfrm>
                <a:off x="5495528" y="3854702"/>
                <a:ext cx="228600" cy="150362"/>
              </a:xfrm>
              <a:prstGeom prst="diamond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aute 111"/>
              <p:cNvSpPr/>
              <p:nvPr/>
            </p:nvSpPr>
            <p:spPr>
              <a:xfrm>
                <a:off x="3911352" y="5078838"/>
                <a:ext cx="228600" cy="150362"/>
              </a:xfrm>
              <a:prstGeom prst="diamond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aute 125"/>
              <p:cNvSpPr/>
              <p:nvPr/>
            </p:nvSpPr>
            <p:spPr>
              <a:xfrm>
                <a:off x="7074599" y="5627939"/>
                <a:ext cx="228600" cy="150362"/>
              </a:xfrm>
              <a:prstGeom prst="diamond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uppieren 24"/>
            <p:cNvGrpSpPr/>
            <p:nvPr/>
          </p:nvGrpSpPr>
          <p:grpSpPr>
            <a:xfrm>
              <a:off x="534558" y="1700808"/>
              <a:ext cx="6673136" cy="3927131"/>
              <a:chOff x="534558" y="1722776"/>
              <a:chExt cx="6673136" cy="3927131"/>
            </a:xfrm>
          </p:grpSpPr>
          <p:grpSp>
            <p:nvGrpSpPr>
              <p:cNvPr id="19" name="Gruppieren 18"/>
              <p:cNvGrpSpPr/>
              <p:nvPr/>
            </p:nvGrpSpPr>
            <p:grpSpPr>
              <a:xfrm>
                <a:off x="2604591" y="1722776"/>
                <a:ext cx="4603103" cy="3927131"/>
                <a:chOff x="2604591" y="1722776"/>
                <a:chExt cx="4603103" cy="3927131"/>
              </a:xfrm>
            </p:grpSpPr>
            <p:cxnSp>
              <p:nvCxnSpPr>
                <p:cNvPr id="16" name="Gekrümmte Verbindung 15"/>
                <p:cNvCxnSpPr>
                  <a:stCxn id="22530" idx="3"/>
                </p:cNvCxnSpPr>
                <p:nvPr/>
              </p:nvCxnSpPr>
              <p:spPr>
                <a:xfrm>
                  <a:off x="2604591" y="4113460"/>
                  <a:ext cx="1402266" cy="1002969"/>
                </a:xfrm>
                <a:prstGeom prst="curvedConnector2">
                  <a:avLst/>
                </a:prstGeom>
                <a:ln>
                  <a:prstDash val="solid"/>
                  <a:headEnd type="none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Gekrümmte Verbindung 117"/>
                <p:cNvCxnSpPr>
                  <a:stCxn id="22530" idx="3"/>
                </p:cNvCxnSpPr>
                <p:nvPr/>
              </p:nvCxnSpPr>
              <p:spPr>
                <a:xfrm flipV="1">
                  <a:off x="2604591" y="3948678"/>
                  <a:ext cx="2890937" cy="164782"/>
                </a:xfrm>
                <a:prstGeom prst="curvedConnector3">
                  <a:avLst>
                    <a:gd name="adj1" fmla="val 101838"/>
                  </a:avLst>
                </a:prstGeom>
                <a:ln>
                  <a:headEnd type="none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Gekrümmte Verbindung 118"/>
                <p:cNvCxnSpPr>
                  <a:stCxn id="22530" idx="3"/>
                </p:cNvCxnSpPr>
                <p:nvPr/>
              </p:nvCxnSpPr>
              <p:spPr>
                <a:xfrm flipV="1">
                  <a:off x="2604591" y="3147314"/>
                  <a:ext cx="2554394" cy="966146"/>
                </a:xfrm>
                <a:prstGeom prst="curvedConnector2">
                  <a:avLst/>
                </a:prstGeom>
                <a:ln>
                  <a:headEnd type="none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Gekrümmte Verbindung 120"/>
                <p:cNvCxnSpPr>
                  <a:stCxn id="22530" idx="3"/>
                </p:cNvCxnSpPr>
                <p:nvPr/>
              </p:nvCxnSpPr>
              <p:spPr>
                <a:xfrm flipV="1">
                  <a:off x="2604591" y="1722776"/>
                  <a:ext cx="3335561" cy="2390684"/>
                </a:xfrm>
                <a:prstGeom prst="curvedConnector3">
                  <a:avLst>
                    <a:gd name="adj1" fmla="val 50000"/>
                  </a:avLst>
                </a:prstGeom>
                <a:ln>
                  <a:headEnd type="none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Gekrümmte Verbindung 121"/>
                <p:cNvCxnSpPr/>
                <p:nvPr/>
              </p:nvCxnSpPr>
              <p:spPr>
                <a:xfrm flipV="1">
                  <a:off x="2604591" y="2976794"/>
                  <a:ext cx="1759789" cy="1098648"/>
                </a:xfrm>
                <a:prstGeom prst="curvedConnector3">
                  <a:avLst>
                    <a:gd name="adj1" fmla="val 50000"/>
                  </a:avLst>
                </a:prstGeom>
                <a:ln>
                  <a:headEnd type="none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Gekrümmte Verbindung 119"/>
                <p:cNvCxnSpPr>
                  <a:stCxn id="22530" idx="3"/>
                </p:cNvCxnSpPr>
                <p:nvPr/>
              </p:nvCxnSpPr>
              <p:spPr>
                <a:xfrm>
                  <a:off x="2604591" y="4113460"/>
                  <a:ext cx="4603103" cy="1536447"/>
                </a:xfrm>
                <a:prstGeom prst="curvedConnector2">
                  <a:avLst/>
                </a:prstGeom>
                <a:ln>
                  <a:prstDash val="solid"/>
                  <a:headEnd type="none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Gekrümmte Verbindung 99"/>
                <p:cNvCxnSpPr>
                  <a:stCxn id="56" idx="3"/>
                  <a:endCxn id="9" idx="2"/>
                </p:cNvCxnSpPr>
                <p:nvPr/>
              </p:nvCxnSpPr>
              <p:spPr>
                <a:xfrm flipV="1">
                  <a:off x="2604591" y="3472936"/>
                  <a:ext cx="1967409" cy="216206"/>
                </a:xfrm>
                <a:prstGeom prst="curvedConnector3">
                  <a:avLst>
                    <a:gd name="adj1" fmla="val 50000"/>
                  </a:avLst>
                </a:prstGeom>
                <a:ln>
                  <a:headEnd type="none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2530" name="Picture 2" descr="C:\Users\jkr\projects\eudat\logos\B2HANDLE ORIGINAL NO PAYOFF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4558" y="3861048"/>
                <a:ext cx="2070033" cy="5048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13" name="Gruppieren 112"/>
          <p:cNvGrpSpPr/>
          <p:nvPr/>
        </p:nvGrpSpPr>
        <p:grpSpPr>
          <a:xfrm>
            <a:off x="6911656" y="1844824"/>
            <a:ext cx="2109748" cy="3427797"/>
            <a:chOff x="6983664" y="2852936"/>
            <a:chExt cx="2109748" cy="3427797"/>
          </a:xfrm>
        </p:grpSpPr>
        <p:sp>
          <p:nvSpPr>
            <p:cNvPr id="134" name="Rechteck 133"/>
            <p:cNvSpPr/>
            <p:nvPr/>
          </p:nvSpPr>
          <p:spPr>
            <a:xfrm>
              <a:off x="7202355" y="3614828"/>
              <a:ext cx="1834140" cy="2462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grpSp>
          <p:nvGrpSpPr>
            <p:cNvPr id="116" name="Gruppieren 115"/>
            <p:cNvGrpSpPr/>
            <p:nvPr/>
          </p:nvGrpSpPr>
          <p:grpSpPr>
            <a:xfrm>
              <a:off x="6983664" y="3171333"/>
              <a:ext cx="2075147" cy="1337787"/>
              <a:chOff x="6421318" y="3416360"/>
              <a:chExt cx="1764797" cy="1337787"/>
            </a:xfrm>
          </p:grpSpPr>
          <p:sp>
            <p:nvSpPr>
              <p:cNvPr id="132" name="Rechteck 131"/>
              <p:cNvSpPr/>
              <p:nvPr/>
            </p:nvSpPr>
            <p:spPr>
              <a:xfrm>
                <a:off x="6624515" y="4507927"/>
                <a:ext cx="1481384" cy="24622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33" name="Positionsrahmen 132"/>
              <p:cNvSpPr/>
              <p:nvPr/>
            </p:nvSpPr>
            <p:spPr>
              <a:xfrm>
                <a:off x="6440298" y="4076240"/>
                <a:ext cx="1745817" cy="556041"/>
              </a:xfrm>
              <a:prstGeom prst="frame">
                <a:avLst/>
              </a:prstGeom>
              <a:solidFill>
                <a:srgbClr val="92D050"/>
              </a:solidFill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b="1" dirty="0" smtClean="0">
                    <a:solidFill>
                      <a:schemeClr val="tx1"/>
                    </a:solidFill>
                  </a:rPr>
                  <a:t>Project (</a:t>
                </a:r>
                <a:r>
                  <a:rPr lang="de-DE" sz="1200" b="1" dirty="0" err="1" smtClean="0">
                    <a:solidFill>
                      <a:schemeClr val="tx1"/>
                    </a:solidFill>
                  </a:rPr>
                  <a:t>Configuration</a:t>
                </a:r>
                <a:r>
                  <a:rPr lang="de-DE" sz="1200" b="1" dirty="0" smtClean="0">
                    <a:solidFill>
                      <a:schemeClr val="tx1"/>
                    </a:solidFill>
                  </a:rPr>
                  <a:t>) Management:  DPMT</a:t>
                </a:r>
              </a:p>
            </p:txBody>
          </p:sp>
          <p:sp>
            <p:nvSpPr>
              <p:cNvPr id="136" name="Positionsrahmen 135"/>
              <p:cNvSpPr/>
              <p:nvPr/>
            </p:nvSpPr>
            <p:spPr>
              <a:xfrm>
                <a:off x="6421318" y="3416360"/>
                <a:ext cx="1745817" cy="556538"/>
              </a:xfrm>
              <a:prstGeom prst="frame">
                <a:avLst>
                  <a:gd name="adj1" fmla="val 9798"/>
                </a:avLst>
              </a:prstGeom>
              <a:solidFill>
                <a:srgbClr val="92D050"/>
              </a:solidFill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de-DE" sz="1200" b="1" dirty="0" smtClean="0">
                    <a:solidFill>
                      <a:schemeClr val="tx1"/>
                    </a:solidFill>
                  </a:rPr>
                  <a:t>Service Portfolio &amp; Catalogue </a:t>
                </a:r>
                <a:r>
                  <a:rPr lang="de-DE" sz="1200" b="1" dirty="0" smtClean="0">
                    <a:solidFill>
                      <a:schemeClr val="tx1"/>
                    </a:solidFill>
                  </a:rPr>
                  <a:t>Management Tool</a:t>
                </a:r>
                <a:endParaRPr lang="en-US" sz="16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7" name="Gruppieren 116"/>
            <p:cNvGrpSpPr/>
            <p:nvPr/>
          </p:nvGrpSpPr>
          <p:grpSpPr>
            <a:xfrm>
              <a:off x="6993794" y="4481413"/>
              <a:ext cx="2052831" cy="849991"/>
              <a:chOff x="156261" y="4603404"/>
              <a:chExt cx="2052831" cy="849991"/>
            </a:xfrm>
          </p:grpSpPr>
          <p:sp>
            <p:nvSpPr>
              <p:cNvPr id="130" name="Rechteck 129"/>
              <p:cNvSpPr/>
              <p:nvPr/>
            </p:nvSpPr>
            <p:spPr>
              <a:xfrm>
                <a:off x="398763" y="5207175"/>
                <a:ext cx="1741893" cy="24622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31" name="Positionsrahmen 130"/>
              <p:cNvSpPr/>
              <p:nvPr/>
            </p:nvSpPr>
            <p:spPr>
              <a:xfrm>
                <a:off x="156261" y="4603404"/>
                <a:ext cx="2052831" cy="714081"/>
              </a:xfrm>
              <a:prstGeom prst="frame">
                <a:avLst/>
              </a:prstGeom>
              <a:solidFill>
                <a:srgbClr val="92D050"/>
              </a:solidFill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de-DE" sz="1200" b="1" dirty="0" smtClean="0">
                    <a:solidFill>
                      <a:schemeClr val="tx1"/>
                    </a:solidFill>
                  </a:rPr>
                  <a:t>A&amp;R Monitoring, Software Version  Monitoring Accounting, Reporting</a:t>
                </a:r>
              </a:p>
            </p:txBody>
          </p:sp>
        </p:grpSp>
        <p:sp>
          <p:nvSpPr>
            <p:cNvPr id="129" name="Positionsrahmen 128"/>
            <p:cNvSpPr/>
            <p:nvPr/>
          </p:nvSpPr>
          <p:spPr>
            <a:xfrm>
              <a:off x="6993796" y="5272255"/>
              <a:ext cx="2052830" cy="475469"/>
            </a:xfrm>
            <a:prstGeom prst="frame">
              <a:avLst/>
            </a:prstGeom>
            <a:solidFill>
              <a:srgbClr val="92D050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1200" b="1" dirty="0" smtClean="0">
                  <a:solidFill>
                    <a:schemeClr val="tx1"/>
                  </a:solidFill>
                </a:rPr>
                <a:t>Helpdesk</a:t>
              </a:r>
            </a:p>
          </p:txBody>
        </p:sp>
        <p:sp>
          <p:nvSpPr>
            <p:cNvPr id="125" name="Textfeld 124"/>
            <p:cNvSpPr txBox="1"/>
            <p:nvPr/>
          </p:nvSpPr>
          <p:spPr>
            <a:xfrm>
              <a:off x="7005981" y="2852936"/>
              <a:ext cx="20874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Operational Services</a:t>
              </a:r>
            </a:p>
          </p:txBody>
        </p:sp>
        <p:sp>
          <p:nvSpPr>
            <p:cNvPr id="115" name="Positionsrahmen 114"/>
            <p:cNvSpPr/>
            <p:nvPr/>
          </p:nvSpPr>
          <p:spPr>
            <a:xfrm>
              <a:off x="6983666" y="5805264"/>
              <a:ext cx="2052830" cy="475469"/>
            </a:xfrm>
            <a:prstGeom prst="frame">
              <a:avLst/>
            </a:prstGeom>
            <a:solidFill>
              <a:srgbClr val="92D050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1200" b="1" dirty="0" err="1" smtClean="0">
                  <a:solidFill>
                    <a:schemeClr val="tx1"/>
                  </a:solidFill>
                </a:rPr>
                <a:t>Vulnerability</a:t>
              </a:r>
              <a:r>
                <a:rPr lang="de-DE" sz="1200" b="1" dirty="0" smtClean="0">
                  <a:solidFill>
                    <a:schemeClr val="tx1"/>
                  </a:solidFill>
                </a:rPr>
                <a:t> Scanning, CSIRT</a:t>
              </a:r>
            </a:p>
          </p:txBody>
        </p:sp>
      </p:grpSp>
      <p:sp>
        <p:nvSpPr>
          <p:cNvPr id="137" name="Raute 136"/>
          <p:cNvSpPr/>
          <p:nvPr/>
        </p:nvSpPr>
        <p:spPr>
          <a:xfrm>
            <a:off x="3437553" y="6496910"/>
            <a:ext cx="228600" cy="150362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extfeld 137"/>
          <p:cNvSpPr txBox="1"/>
          <p:nvPr/>
        </p:nvSpPr>
        <p:spPr>
          <a:xfrm>
            <a:off x="3674138" y="6402814"/>
            <a:ext cx="4210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PID </a:t>
            </a:r>
            <a:r>
              <a:rPr lang="de-DE" sz="1600" dirty="0"/>
              <a:t>S</a:t>
            </a:r>
            <a:r>
              <a:rPr lang="de-DE" sz="1600" dirty="0" smtClean="0"/>
              <a:t>ervice </a:t>
            </a:r>
            <a:r>
              <a:rPr lang="de-DE" sz="1600" dirty="0"/>
              <a:t>P</a:t>
            </a:r>
            <a:r>
              <a:rPr lang="de-DE" sz="1600" dirty="0" smtClean="0"/>
              <a:t>rovider</a:t>
            </a:r>
            <a:endParaRPr lang="de-DE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9" name="Slide Number Placeholder 4"/>
          <p:cNvSpPr txBox="1">
            <a:spLocks/>
          </p:cNvSpPr>
          <p:nvPr/>
        </p:nvSpPr>
        <p:spPr>
          <a:xfrm>
            <a:off x="6553200" y="630423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pPr algn="r"/>
              <a:t>10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6086" y="3861048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PID</a:t>
            </a:r>
            <a:endParaRPr lang="en-US" dirty="0"/>
          </a:p>
        </p:txBody>
      </p:sp>
      <p:sp>
        <p:nvSpPr>
          <p:cNvPr id="127" name="Textfeld 126"/>
          <p:cNvSpPr txBox="1"/>
          <p:nvPr/>
        </p:nvSpPr>
        <p:spPr>
          <a:xfrm>
            <a:off x="19931" y="3507354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AAI</a:t>
            </a:r>
            <a:endParaRPr lang="en-US" dirty="0"/>
          </a:p>
        </p:txBody>
      </p:sp>
      <p:grpSp>
        <p:nvGrpSpPr>
          <p:cNvPr id="124" name="Gruppieren 123"/>
          <p:cNvGrpSpPr/>
          <p:nvPr/>
        </p:nvGrpSpPr>
        <p:grpSpPr>
          <a:xfrm>
            <a:off x="1043608" y="1595078"/>
            <a:ext cx="6243839" cy="5074282"/>
            <a:chOff x="1043608" y="1595078"/>
            <a:chExt cx="6243839" cy="5074282"/>
          </a:xfrm>
        </p:grpSpPr>
        <p:grpSp>
          <p:nvGrpSpPr>
            <p:cNvPr id="128" name="Gruppieren 127"/>
            <p:cNvGrpSpPr/>
            <p:nvPr/>
          </p:nvGrpSpPr>
          <p:grpSpPr>
            <a:xfrm>
              <a:off x="3067107" y="1595078"/>
              <a:ext cx="4220340" cy="4801059"/>
              <a:chOff x="3067107" y="1595078"/>
              <a:chExt cx="4220340" cy="4801059"/>
            </a:xfrm>
          </p:grpSpPr>
          <p:cxnSp>
            <p:nvCxnSpPr>
              <p:cNvPr id="147" name="Gerade Verbindung mit Pfeil 146"/>
              <p:cNvCxnSpPr>
                <a:stCxn id="141" idx="3"/>
              </p:cNvCxnSpPr>
              <p:nvPr/>
            </p:nvCxnSpPr>
            <p:spPr>
              <a:xfrm flipV="1">
                <a:off x="3088410" y="3100539"/>
                <a:ext cx="1447647" cy="327889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Gerade Verbindung mit Pfeil 147"/>
              <p:cNvCxnSpPr/>
              <p:nvPr/>
            </p:nvCxnSpPr>
            <p:spPr>
              <a:xfrm flipV="1">
                <a:off x="3092432" y="1595078"/>
                <a:ext cx="4172950" cy="4784352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Gerade Verbindung mit Pfeil 148"/>
              <p:cNvCxnSpPr>
                <a:stCxn id="143" idx="3"/>
              </p:cNvCxnSpPr>
              <p:nvPr/>
            </p:nvCxnSpPr>
            <p:spPr>
              <a:xfrm flipV="1">
                <a:off x="3067107" y="3491255"/>
                <a:ext cx="1746745" cy="2904882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Gerade Verbindung mit Pfeil 149"/>
              <p:cNvCxnSpPr>
                <a:stCxn id="141" idx="3"/>
              </p:cNvCxnSpPr>
              <p:nvPr/>
            </p:nvCxnSpPr>
            <p:spPr>
              <a:xfrm flipV="1">
                <a:off x="3088410" y="3942219"/>
                <a:ext cx="2306818" cy="243721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Gerade Verbindung mit Pfeil 150"/>
              <p:cNvCxnSpPr>
                <a:stCxn id="141" idx="3"/>
              </p:cNvCxnSpPr>
              <p:nvPr/>
            </p:nvCxnSpPr>
            <p:spPr>
              <a:xfrm flipV="1">
                <a:off x="3088410" y="4537249"/>
                <a:ext cx="2208983" cy="184218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Gerade Verbindung mit Pfeil 151"/>
              <p:cNvCxnSpPr>
                <a:stCxn id="141" idx="3"/>
              </p:cNvCxnSpPr>
              <p:nvPr/>
            </p:nvCxnSpPr>
            <p:spPr>
              <a:xfrm flipV="1">
                <a:off x="3088410" y="5780851"/>
                <a:ext cx="4199037" cy="598578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Gerade Verbindung mit Pfeil 152"/>
              <p:cNvCxnSpPr/>
              <p:nvPr/>
            </p:nvCxnSpPr>
            <p:spPr>
              <a:xfrm flipV="1">
                <a:off x="3092432" y="3782120"/>
                <a:ext cx="1937178" cy="2597309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9" name="Gruppieren 138"/>
            <p:cNvGrpSpPr/>
            <p:nvPr/>
          </p:nvGrpSpPr>
          <p:grpSpPr>
            <a:xfrm>
              <a:off x="1043608" y="5723301"/>
              <a:ext cx="2044802" cy="946059"/>
              <a:chOff x="1043608" y="5723301"/>
              <a:chExt cx="2044802" cy="946059"/>
            </a:xfrm>
          </p:grpSpPr>
          <p:sp>
            <p:nvSpPr>
              <p:cNvPr id="140" name="Wolke 139"/>
              <p:cNvSpPr/>
              <p:nvPr/>
            </p:nvSpPr>
            <p:spPr>
              <a:xfrm>
                <a:off x="1043608" y="5723301"/>
                <a:ext cx="1656184" cy="747554"/>
              </a:xfrm>
              <a:prstGeom prst="cloud">
                <a:avLst/>
              </a:prstGeom>
              <a:solidFill>
                <a:schemeClr val="bg1"/>
              </a:solidFill>
              <a:ln w="952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Positionsrahmen 140"/>
              <p:cNvSpPr/>
              <p:nvPr/>
            </p:nvSpPr>
            <p:spPr>
              <a:xfrm>
                <a:off x="1360223" y="6089497"/>
                <a:ext cx="1728187" cy="579863"/>
              </a:xfrm>
              <a:prstGeom prst="frame">
                <a:avLst/>
              </a:prstGeom>
              <a:solidFill>
                <a:srgbClr val="C00000"/>
              </a:solidFill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de-DE" sz="1200" b="1" smtClean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grpSp>
            <p:nvGrpSpPr>
              <p:cNvPr id="142" name="Gruppieren 141"/>
              <p:cNvGrpSpPr/>
              <p:nvPr/>
            </p:nvGrpSpPr>
            <p:grpSpPr>
              <a:xfrm>
                <a:off x="1216207" y="5862610"/>
                <a:ext cx="1163092" cy="460189"/>
                <a:chOff x="372073" y="5017193"/>
                <a:chExt cx="1163092" cy="460189"/>
              </a:xfrm>
            </p:grpSpPr>
            <p:pic>
              <p:nvPicPr>
                <p:cNvPr id="144" name="Picture 8"/>
                <p:cNvPicPr>
                  <a:picLocks noChangeAspect="1" noChangeArrowheads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07646" y="5017193"/>
                  <a:ext cx="527519" cy="3387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5" name="Picture 8"/>
                <p:cNvPicPr>
                  <a:picLocks noChangeAspect="1" noChangeArrowheads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6109" y="5077915"/>
                  <a:ext cx="527519" cy="3387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6" name="Picture 8"/>
                <p:cNvPicPr>
                  <a:picLocks noChangeAspect="1" noChangeArrowheads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2073" y="5138637"/>
                  <a:ext cx="527519" cy="3387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143" name="Textfeld 142"/>
              <p:cNvSpPr txBox="1"/>
              <p:nvPr/>
            </p:nvSpPr>
            <p:spPr>
              <a:xfrm>
                <a:off x="1720263" y="6165304"/>
                <a:ext cx="134684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Service Hosting</a:t>
                </a:r>
                <a:br>
                  <a:rPr lang="de-DE" sz="12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de-DE" sz="12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Framework</a:t>
                </a:r>
              </a:p>
            </p:txBody>
          </p:sp>
        </p:grpSp>
      </p:grpSp>
      <p:pic>
        <p:nvPicPr>
          <p:cNvPr id="154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39274"/>
            <a:ext cx="2014012" cy="32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0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7848872" cy="792162"/>
          </a:xfrm>
        </p:spPr>
        <p:txBody>
          <a:bodyPr>
            <a:normAutofit/>
          </a:bodyPr>
          <a:lstStyle/>
          <a:p>
            <a:r>
              <a:rPr lang="de-DE" dirty="0" smtClean="0"/>
              <a:t>CDI catch-all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distributed</a:t>
            </a:r>
            <a:r>
              <a:rPr lang="de-DE" dirty="0" smtClean="0"/>
              <a:t> B2-Services </a:t>
            </a:r>
            <a:endParaRPr lang="en-GB" b="0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477370"/>
              </p:ext>
            </p:extLst>
          </p:nvPr>
        </p:nvGraphicFramePr>
        <p:xfrm>
          <a:off x="611560" y="1484784"/>
          <a:ext cx="7488832" cy="23455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21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 err="1" smtClean="0">
                          <a:effectLst/>
                        </a:rPr>
                        <a:t>Abbrev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Provider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3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 smtClean="0">
                          <a:effectLst/>
                        </a:rPr>
                        <a:t>B2ACCESS (AAI)</a:t>
                      </a:r>
                      <a:endParaRPr lang="en-GB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428" marR="5442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JUELICH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428" marR="54428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736"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MS Mincho"/>
                          <a:cs typeface="Times New Roman"/>
                        </a:rPr>
                        <a:t>B2HANDLE (PID)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Times New Roman"/>
                        </a:rPr>
                        <a:t>SURFsara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Times New Roman"/>
                        </a:rPr>
                        <a:t>, GRNET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Times New Roman"/>
                        </a:rPr>
                        <a:t>, DKRZ, MPCDF, BSC, PDC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9736"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MS Mincho"/>
                          <a:cs typeface="Times New Roman"/>
                        </a:rPr>
                        <a:t>B2SHARE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Times New Roman"/>
                        </a:rPr>
                        <a:t>CSC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Times New Roman"/>
                        </a:rPr>
                        <a:t> 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9736"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MS Mincho"/>
                          <a:cs typeface="Times New Roman"/>
                        </a:rPr>
                        <a:t>B2DROP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Times New Roman"/>
                        </a:rPr>
                        <a:t>JUELICH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9736"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MS Mincho"/>
                          <a:cs typeface="Times New Roman"/>
                        </a:rPr>
                        <a:t>B2FIND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Times New Roman"/>
                        </a:rPr>
                        <a:t>DKRZ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9736"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MS Mincho"/>
                          <a:cs typeface="Times New Roman"/>
                        </a:rPr>
                        <a:t>B2SAFE-DPM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Times New Roman"/>
                        </a:rPr>
                        <a:t>SIGMA2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9736"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MS Mincho"/>
                          <a:cs typeface="Times New Roman"/>
                        </a:rPr>
                        <a:t>B2NOTE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Times New Roman"/>
                        </a:rPr>
                        <a:t>BSC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9736"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Times New Roman"/>
                        </a:rPr>
                        <a:t> 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9736"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143125" y="13509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GB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GB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39552" y="4211796"/>
            <a:ext cx="7288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B2SAFE/</a:t>
            </a:r>
            <a:r>
              <a:rPr lang="de-DE" b="1" dirty="0" err="1" smtClean="0"/>
              <a:t>irods</a:t>
            </a:r>
            <a:r>
              <a:rPr lang="de-DE" dirty="0" smtClean="0"/>
              <a:t>  	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provided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all „Level 1“ </a:t>
            </a:r>
            <a:r>
              <a:rPr lang="de-DE" dirty="0" err="1" smtClean="0"/>
              <a:t>Generic</a:t>
            </a:r>
            <a:r>
              <a:rPr lang="de-DE" dirty="0" smtClean="0"/>
              <a:t> Service Providers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39552" y="4581128"/>
            <a:ext cx="7394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B2STAGE/</a:t>
            </a:r>
            <a:r>
              <a:rPr lang="de-DE" b="1" dirty="0" err="1" smtClean="0"/>
              <a:t>gridftp</a:t>
            </a:r>
            <a:r>
              <a:rPr lang="de-DE" dirty="0" smtClean="0"/>
              <a:t>	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provided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all „Level 1“ </a:t>
            </a:r>
            <a:r>
              <a:rPr lang="de-DE" dirty="0" err="1" smtClean="0"/>
              <a:t>Generic</a:t>
            </a:r>
            <a:r>
              <a:rPr lang="de-DE" dirty="0" smtClean="0"/>
              <a:t> Service Providers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39552" y="5003884"/>
            <a:ext cx="7394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B2STAGE/http</a:t>
            </a:r>
            <a:r>
              <a:rPr lang="de-DE" dirty="0" smtClean="0"/>
              <a:t>	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provided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all „Level 1“ </a:t>
            </a:r>
            <a:r>
              <a:rPr lang="de-DE" dirty="0" err="1" smtClean="0"/>
              <a:t>Generic</a:t>
            </a:r>
            <a:r>
              <a:rPr lang="de-DE" dirty="0" smtClean="0"/>
              <a:t> Service Providers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39552" y="5435932"/>
            <a:ext cx="7429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Repository </a:t>
            </a:r>
            <a:r>
              <a:rPr lang="de-DE" b="1" dirty="0" err="1" smtClean="0"/>
              <a:t>with</a:t>
            </a:r>
            <a:r>
              <a:rPr lang="de-DE" b="1" dirty="0" smtClean="0"/>
              <a:t> MD </a:t>
            </a:r>
            <a:r>
              <a:rPr lang="de-DE" b="1" dirty="0" err="1" smtClean="0"/>
              <a:t>harvesting</a:t>
            </a:r>
            <a:r>
              <a:rPr lang="de-DE" b="1" dirty="0" smtClean="0"/>
              <a:t> </a:t>
            </a:r>
            <a:r>
              <a:rPr lang="de-DE" b="1" dirty="0" err="1" smtClean="0"/>
              <a:t>endpoint</a:t>
            </a:r>
            <a:r>
              <a:rPr lang="de-DE" dirty="0" smtClean="0"/>
              <a:t>	</a:t>
            </a:r>
            <a:br>
              <a:rPr lang="de-DE" dirty="0" smtClean="0"/>
            </a:br>
            <a:r>
              <a:rPr lang="de-DE" dirty="0" smtClean="0"/>
              <a:t>		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provided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all „Level 1“ </a:t>
            </a:r>
            <a:r>
              <a:rPr lang="de-DE" dirty="0" err="1" smtClean="0"/>
              <a:t>Thematic</a:t>
            </a:r>
            <a:r>
              <a:rPr lang="de-DE" dirty="0" smtClean="0"/>
              <a:t> Service Providers</a:t>
            </a:r>
          </a:p>
        </p:txBody>
      </p:sp>
    </p:spTree>
    <p:extLst>
      <p:ext uri="{BB962C8B-B14F-4D97-AF65-F5344CB8AC3E}">
        <p14:creationId xmlns:p14="http://schemas.microsoft.com/office/powerpoint/2010/main" val="403485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371600" y="188640"/>
            <a:ext cx="7664896" cy="792162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Integrated Service &amp; Project Management</a:t>
            </a:r>
            <a:br>
              <a:rPr lang="de-DE" dirty="0" smtClean="0"/>
            </a:br>
            <a:r>
              <a:rPr lang="de-DE" dirty="0" err="1" smtClean="0"/>
              <a:t>Configuration</a:t>
            </a:r>
            <a:r>
              <a:rPr lang="de-DE" dirty="0"/>
              <a:t> </a:t>
            </a:r>
            <a:r>
              <a:rPr lang="de-DE" dirty="0" smtClean="0"/>
              <a:t>Information</a:t>
            </a:r>
            <a:endParaRPr lang="en-GB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86748"/>
            <a:ext cx="6938153" cy="531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403648" y="116558"/>
            <a:ext cx="7664896" cy="792162"/>
          </a:xfrm>
        </p:spPr>
        <p:txBody>
          <a:bodyPr>
            <a:normAutofit/>
          </a:bodyPr>
          <a:lstStyle/>
          <a:p>
            <a:r>
              <a:rPr lang="de-DE" dirty="0" smtClean="0"/>
              <a:t>DPMT – Provider </a:t>
            </a:r>
            <a:r>
              <a:rPr lang="de-DE" dirty="0" err="1" smtClean="0"/>
              <a:t>Overview</a:t>
            </a:r>
            <a:r>
              <a:rPr lang="de-DE" dirty="0"/>
              <a:t> </a:t>
            </a:r>
            <a:r>
              <a:rPr lang="de-DE" dirty="0" err="1" smtClean="0"/>
              <a:t>panel</a:t>
            </a: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 bwMode="auto">
          <a:xfrm>
            <a:off x="187863" y="1017547"/>
            <a:ext cx="8845550" cy="5513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24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kr\oc\eudat2020-t6.1.2\png\spmt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21274"/>
            <a:ext cx="9108504" cy="524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75173" y="6021288"/>
            <a:ext cx="81647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A </a:t>
            </a:r>
            <a:r>
              <a:rPr lang="de-DE" b="1" i="1" dirty="0" smtClean="0"/>
              <a:t>Service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comprise</a:t>
            </a:r>
            <a:r>
              <a:rPr lang="de-DE" dirty="0" smtClean="0"/>
              <a:t> multi-</a:t>
            </a:r>
            <a:r>
              <a:rPr lang="de-DE" dirty="0" err="1" smtClean="0"/>
              <a:t>tenant</a:t>
            </a:r>
            <a:r>
              <a:rPr lang="de-DE" dirty="0" smtClean="0"/>
              <a:t> </a:t>
            </a:r>
            <a:r>
              <a:rPr lang="de-DE" b="1" i="1" dirty="0" smtClean="0"/>
              <a:t>Service Components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distributed</a:t>
            </a:r>
            <a:endParaRPr lang="de-DE" dirty="0" smtClean="0"/>
          </a:p>
          <a:p>
            <a:r>
              <a:rPr lang="de-DE" dirty="0"/>
              <a:t>	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depend</a:t>
            </a:r>
            <a:r>
              <a:rPr lang="de-DE" dirty="0" smtClean="0"/>
              <a:t> on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services</a:t>
            </a:r>
            <a:r>
              <a:rPr lang="de-DE" dirty="0" smtClean="0"/>
              <a:t> (e.g. </a:t>
            </a:r>
            <a:r>
              <a:rPr lang="de-DE" dirty="0" err="1" smtClean="0"/>
              <a:t>support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customer</a:t>
            </a:r>
            <a:r>
              <a:rPr lang="de-DE" dirty="0" smtClean="0"/>
              <a:t> </a:t>
            </a:r>
            <a:r>
              <a:rPr lang="de-DE" dirty="0" err="1" smtClean="0"/>
              <a:t>facing</a:t>
            </a:r>
            <a:r>
              <a:rPr lang="de-DE" dirty="0" smtClean="0"/>
              <a:t> B2- </a:t>
            </a:r>
            <a:r>
              <a:rPr lang="de-DE" dirty="0" err="1" smtClean="0"/>
              <a:t>services</a:t>
            </a:r>
            <a:r>
              <a:rPr lang="de-DE" dirty="0" smtClean="0"/>
              <a:t>)</a:t>
            </a:r>
            <a:endParaRPr lang="en-GB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295400" y="130622"/>
            <a:ext cx="73914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de-DE" b="0" dirty="0" smtClean="0">
                <a:latin typeface="+mn-lt"/>
              </a:rPr>
              <a:t>Data Model </a:t>
            </a:r>
            <a:r>
              <a:rPr lang="de-DE" b="0" dirty="0" err="1" smtClean="0">
                <a:latin typeface="+mn-lt"/>
              </a:rPr>
              <a:t>of</a:t>
            </a:r>
            <a:r>
              <a:rPr lang="de-DE" b="0" dirty="0" smtClean="0">
                <a:latin typeface="+mn-lt"/>
              </a:rPr>
              <a:t> </a:t>
            </a:r>
            <a:r>
              <a:rPr lang="de-DE" b="0" dirty="0" err="1" smtClean="0">
                <a:latin typeface="+mn-lt"/>
              </a:rPr>
              <a:t>the</a:t>
            </a:r>
            <a:r>
              <a:rPr lang="de-DE" b="0" dirty="0" smtClean="0">
                <a:latin typeface="+mn-lt"/>
              </a:rPr>
              <a:t> SPMT </a:t>
            </a:r>
            <a:r>
              <a:rPr lang="de-DE" b="0" dirty="0" err="1" smtClean="0">
                <a:latin typeface="+mn-lt"/>
              </a:rPr>
              <a:t>and</a:t>
            </a:r>
            <a:r>
              <a:rPr lang="de-DE" b="0" dirty="0" smtClean="0">
                <a:latin typeface="+mn-lt"/>
              </a:rPr>
              <a:t> DPMT</a:t>
            </a:r>
          </a:p>
          <a:p>
            <a:r>
              <a:rPr lang="de-DE" sz="2000" b="0" dirty="0" smtClean="0">
                <a:latin typeface="+mn-lt"/>
              </a:rPr>
              <a:t>Service Components </a:t>
            </a:r>
            <a:r>
              <a:rPr lang="de-DE" sz="2000" b="0" dirty="0" err="1" smtClean="0">
                <a:latin typeface="+mn-lt"/>
              </a:rPr>
              <a:t>and</a:t>
            </a:r>
            <a:r>
              <a:rPr lang="de-DE" sz="2000" b="0" dirty="0" smtClean="0">
                <a:latin typeface="+mn-lt"/>
              </a:rPr>
              <a:t> Service </a:t>
            </a:r>
            <a:r>
              <a:rPr lang="de-DE" sz="2000" b="0" dirty="0" err="1">
                <a:latin typeface="+mn-lt"/>
              </a:rPr>
              <a:t>D</a:t>
            </a:r>
            <a:r>
              <a:rPr lang="de-DE" sz="2000" b="0" dirty="0" err="1" smtClean="0">
                <a:latin typeface="+mn-lt"/>
              </a:rPr>
              <a:t>ependencies</a:t>
            </a:r>
            <a:endParaRPr lang="de-DE" i="1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171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SPMT Catalogue </a:t>
            </a:r>
            <a:r>
              <a:rPr lang="en-US" dirty="0" smtClean="0"/>
              <a:t>(B2SAFE description)</a:t>
            </a:r>
            <a:endParaRPr lang="de-DE" dirty="0"/>
          </a:p>
        </p:txBody>
      </p:sp>
      <p:pic>
        <p:nvPicPr>
          <p:cNvPr id="3" name="image38.png"/>
          <p:cNvPicPr/>
          <p:nvPr/>
        </p:nvPicPr>
        <p:blipFill>
          <a:blip r:embed="rId2"/>
          <a:srcRect l="53" r="53"/>
          <a:stretch>
            <a:fillRect/>
          </a:stretch>
        </p:blipFill>
        <p:spPr>
          <a:xfrm>
            <a:off x="1403648" y="1340768"/>
            <a:ext cx="6111230" cy="4968552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3961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SPMT Editor (</a:t>
            </a:r>
            <a:r>
              <a:rPr lang="en-US" dirty="0"/>
              <a:t>Service Versions Panel</a:t>
            </a:r>
            <a:r>
              <a:rPr lang="en-US" dirty="0" smtClean="0"/>
              <a:t>)</a:t>
            </a:r>
            <a:endParaRPr lang="de-DE" dirty="0"/>
          </a:p>
        </p:txBody>
      </p:sp>
      <p:pic>
        <p:nvPicPr>
          <p:cNvPr id="4" name="image33.png"/>
          <p:cNvPicPr/>
          <p:nvPr/>
        </p:nvPicPr>
        <p:blipFill>
          <a:blip r:embed="rId2"/>
          <a:srcRect t="14" b="14"/>
          <a:stretch>
            <a:fillRect/>
          </a:stretch>
        </p:blipFill>
        <p:spPr>
          <a:xfrm>
            <a:off x="1371600" y="908720"/>
            <a:ext cx="5184576" cy="568721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62031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ARGO Monitoring</a:t>
            </a:r>
            <a:endParaRPr lang="de-DE" dirty="0"/>
          </a:p>
        </p:txBody>
      </p:sp>
      <p:pic>
        <p:nvPicPr>
          <p:cNvPr id="3" name="image3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1560" y="980728"/>
            <a:ext cx="7909720" cy="558990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28690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ACCT: </a:t>
            </a:r>
            <a:r>
              <a:rPr lang="de-DE" dirty="0" err="1" smtClean="0"/>
              <a:t>Architecture</a:t>
            </a:r>
            <a:endParaRPr lang="de-DE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862412" y="1402106"/>
            <a:ext cx="7381996" cy="4619182"/>
            <a:chOff x="1934667" y="1788708"/>
            <a:chExt cx="5090161" cy="3185098"/>
          </a:xfrm>
        </p:grpSpPr>
        <p:sp>
          <p:nvSpPr>
            <p:cNvPr id="5" name="Rounded Rectangle 33"/>
            <p:cNvSpPr/>
            <p:nvPr/>
          </p:nvSpPr>
          <p:spPr>
            <a:xfrm>
              <a:off x="5256988" y="2105725"/>
              <a:ext cx="1767839" cy="919401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200" dirty="0" smtClean="0">
                  <a:effectLst/>
                  <a:latin typeface="Calibri"/>
                  <a:ea typeface="Cambria"/>
                  <a:cs typeface="Times New Roman"/>
                </a:rPr>
                <a:t>Actual list </a:t>
              </a: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of storage spaces:</a:t>
              </a:r>
            </a:p>
            <a:p>
              <a:pPr algn="ctr">
                <a:spcAft>
                  <a:spcPts val="0"/>
                </a:spcAft>
              </a:pPr>
              <a:r>
                <a:rPr lang="en-US" sz="1200" i="1" dirty="0">
                  <a:effectLst/>
                  <a:latin typeface="Calibri"/>
                  <a:ea typeface="Cambria"/>
                  <a:cs typeface="Times New Roman"/>
                </a:rPr>
                <a:t>Project X – Provider A</a:t>
              </a: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 </a:t>
              </a:r>
              <a:br>
                <a:rPr lang="en-US" sz="1200" dirty="0">
                  <a:effectLst/>
                  <a:latin typeface="Calibri"/>
                  <a:ea typeface="Cambria"/>
                  <a:cs typeface="Times New Roman"/>
                </a:rPr>
              </a:br>
              <a:r>
                <a:rPr lang="en-US" sz="1200" dirty="0" smtClean="0">
                  <a:effectLst/>
                  <a:latin typeface="Calibri"/>
                  <a:ea typeface="Cambria"/>
                  <a:cs typeface="Times New Roman"/>
                </a:rPr>
                <a:t>(Resource-ID, volume, </a:t>
              </a: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#</a:t>
              </a:r>
              <a:r>
                <a:rPr lang="en-US" sz="1200" dirty="0" err="1">
                  <a:effectLst/>
                  <a:latin typeface="Calibri"/>
                  <a:ea typeface="Cambria"/>
                  <a:cs typeface="Times New Roman"/>
                </a:rPr>
                <a:t>objs</a:t>
              </a: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)</a:t>
              </a:r>
            </a:p>
            <a:p>
              <a:pPr algn="ctr">
                <a:spcAft>
                  <a:spcPts val="0"/>
                </a:spcAft>
              </a:pPr>
              <a:r>
                <a:rPr lang="en-US" sz="1200" i="1" dirty="0">
                  <a:effectLst/>
                  <a:latin typeface="Calibri"/>
                  <a:ea typeface="Cambria"/>
                  <a:cs typeface="Times New Roman"/>
                </a:rPr>
                <a:t>Project Y – Provider B</a:t>
              </a: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 </a:t>
              </a:r>
            </a:p>
            <a:p>
              <a:pPr algn="ctr">
                <a:spcAft>
                  <a:spcPts val="0"/>
                </a:spcAft>
              </a:pPr>
              <a:r>
                <a:rPr lang="en-US" sz="1200" dirty="0" smtClean="0">
                  <a:effectLst/>
                  <a:latin typeface="Calibri"/>
                  <a:ea typeface="Cambria"/>
                  <a:cs typeface="Times New Roman"/>
                </a:rPr>
                <a:t>(Resource-ID, volume, </a:t>
              </a: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#</a:t>
              </a:r>
              <a:r>
                <a:rPr lang="en-US" sz="1200" dirty="0" err="1">
                  <a:effectLst/>
                  <a:latin typeface="Calibri"/>
                  <a:ea typeface="Cambria"/>
                  <a:cs typeface="Times New Roman"/>
                </a:rPr>
                <a:t>objs</a:t>
              </a: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)</a:t>
              </a:r>
            </a:p>
          </p:txBody>
        </p:sp>
        <p:sp>
          <p:nvSpPr>
            <p:cNvPr id="6" name="Right Arrow 41"/>
            <p:cNvSpPr/>
            <p:nvPr/>
          </p:nvSpPr>
          <p:spPr>
            <a:xfrm>
              <a:off x="5085723" y="2713135"/>
              <a:ext cx="216985" cy="128996"/>
            </a:xfrm>
            <a:prstGeom prst="rightArrow">
              <a:avLst>
                <a:gd name="adj1" fmla="val 50000"/>
                <a:gd name="adj2" fmla="val 52381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GB" sz="1000">
                  <a:effectLst/>
                  <a:latin typeface="Times New Roman"/>
                  <a:ea typeface="Times New Roman"/>
                </a:rPr>
                <a:t> 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7" name="Rounded Rectangle 2"/>
            <p:cNvSpPr/>
            <p:nvPr/>
          </p:nvSpPr>
          <p:spPr>
            <a:xfrm>
              <a:off x="3864623" y="2713135"/>
              <a:ext cx="1169552" cy="84327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200" b="1" dirty="0" smtClean="0">
                  <a:latin typeface="Calibri"/>
                  <a:ea typeface="Cambria"/>
                  <a:cs typeface="Times New Roman"/>
                </a:rPr>
                <a:t>RCT</a:t>
              </a:r>
              <a:endParaRPr lang="en-US" sz="1100" b="1" dirty="0">
                <a:effectLst/>
                <a:latin typeface="Calibri"/>
                <a:ea typeface="Cambria"/>
                <a:cs typeface="Times New Roman"/>
              </a:endParaRPr>
            </a:p>
          </p:txBody>
        </p:sp>
        <p:sp>
          <p:nvSpPr>
            <p:cNvPr id="8" name="Rounded Rectangle 26"/>
            <p:cNvSpPr/>
            <p:nvPr/>
          </p:nvSpPr>
          <p:spPr>
            <a:xfrm>
              <a:off x="1934667" y="3088205"/>
              <a:ext cx="987159" cy="733773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600"/>
                </a:spcAft>
              </a:pPr>
              <a:r>
                <a:rPr lang="de-DE" sz="1100" dirty="0">
                  <a:effectLst/>
                  <a:latin typeface="Calibri"/>
                  <a:ea typeface="Cambria"/>
                  <a:cs typeface="Times New Roman"/>
                </a:rPr>
                <a:t>Provider B</a:t>
              </a:r>
              <a:endParaRPr lang="en-US" sz="1100" dirty="0">
                <a:effectLst/>
                <a:latin typeface="Calibri"/>
                <a:ea typeface="Cambria"/>
                <a:cs typeface="Times New Roman"/>
              </a:endParaRPr>
            </a:p>
          </p:txBody>
        </p:sp>
        <p:sp>
          <p:nvSpPr>
            <p:cNvPr id="9" name="Rounded Rectangle 11"/>
            <p:cNvSpPr/>
            <p:nvPr/>
          </p:nvSpPr>
          <p:spPr>
            <a:xfrm>
              <a:off x="1934667" y="2275146"/>
              <a:ext cx="987731" cy="629013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600"/>
                </a:spcAft>
              </a:pPr>
              <a:r>
                <a:rPr lang="de-DE" sz="1100" dirty="0">
                  <a:effectLst/>
                  <a:latin typeface="Calibri"/>
                  <a:ea typeface="Cambria"/>
                  <a:cs typeface="Times New Roman"/>
                </a:rPr>
                <a:t>Provider A</a:t>
              </a:r>
              <a:endParaRPr lang="en-US" sz="1100" dirty="0">
                <a:effectLst/>
                <a:latin typeface="Calibri"/>
                <a:ea typeface="Cambria"/>
                <a:cs typeface="Times New Roman"/>
              </a:endParaRPr>
            </a:p>
          </p:txBody>
        </p:sp>
        <p:sp>
          <p:nvSpPr>
            <p:cNvPr id="10" name="Right Arrow 16"/>
            <p:cNvSpPr/>
            <p:nvPr/>
          </p:nvSpPr>
          <p:spPr>
            <a:xfrm rot="1969896">
              <a:off x="2937152" y="2747672"/>
              <a:ext cx="791770" cy="105926"/>
            </a:xfrm>
            <a:prstGeom prst="rightArrow">
              <a:avLst>
                <a:gd name="adj1" fmla="val 50000"/>
                <a:gd name="adj2" fmla="val 52381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" name="Rounded Rectangle 18"/>
            <p:cNvSpPr/>
            <p:nvPr/>
          </p:nvSpPr>
          <p:spPr>
            <a:xfrm>
              <a:off x="2564863" y="2535674"/>
              <a:ext cx="586916" cy="24296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000" dirty="0" smtClean="0">
                  <a:effectLst/>
                  <a:latin typeface="Calibri"/>
                  <a:ea typeface="Cambria"/>
                  <a:cs typeface="Times New Roman"/>
                </a:rPr>
                <a:t>Agent</a:t>
              </a:r>
              <a:endParaRPr lang="en-US" sz="1100" dirty="0">
                <a:effectLst/>
                <a:latin typeface="Calibri"/>
                <a:ea typeface="Cambria"/>
                <a:cs typeface="Times New Roman"/>
              </a:endParaRPr>
            </a:p>
          </p:txBody>
        </p:sp>
        <p:sp>
          <p:nvSpPr>
            <p:cNvPr id="12" name="Vertical Scroll 21"/>
            <p:cNvSpPr/>
            <p:nvPr/>
          </p:nvSpPr>
          <p:spPr>
            <a:xfrm>
              <a:off x="3303787" y="2619734"/>
              <a:ext cx="296964" cy="358593"/>
            </a:xfrm>
            <a:prstGeom prst="verticalScroll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600"/>
                </a:spcAft>
              </a:pPr>
              <a:r>
                <a:rPr lang="de-DE" sz="1000">
                  <a:effectLst/>
                  <a:latin typeface="Calibri"/>
                  <a:ea typeface="Cambria"/>
                  <a:cs typeface="Times New Roman"/>
                </a:rPr>
                <a:t> </a:t>
              </a:r>
              <a:endParaRPr lang="en-US" sz="1100">
                <a:effectLst/>
                <a:latin typeface="Calibri"/>
                <a:ea typeface="Cambria"/>
                <a:cs typeface="Times New Roman"/>
              </a:endParaRPr>
            </a:p>
          </p:txBody>
        </p:sp>
        <p:sp>
          <p:nvSpPr>
            <p:cNvPr id="13" name="Rounded Rectangular Callout 25"/>
            <p:cNvSpPr/>
            <p:nvPr/>
          </p:nvSpPr>
          <p:spPr>
            <a:xfrm>
              <a:off x="2402523" y="1788708"/>
              <a:ext cx="2109937" cy="382164"/>
            </a:xfrm>
            <a:prstGeom prst="wedgeRoundRectCallout">
              <a:avLst>
                <a:gd name="adj1" fmla="val -4469"/>
                <a:gd name="adj2" fmla="val 164129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Storage Accounting Record:</a:t>
              </a:r>
            </a:p>
            <a:p>
              <a:pPr algn="ctr">
                <a:spcAft>
                  <a:spcPts val="0"/>
                </a:spcAft>
              </a:pP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Project X (t, </a:t>
              </a:r>
              <a:r>
                <a:rPr lang="en-US" sz="1200" dirty="0" smtClean="0">
                  <a:effectLst/>
                  <a:latin typeface="Calibri"/>
                  <a:ea typeface="Cambria"/>
                  <a:cs typeface="Times New Roman"/>
                </a:rPr>
                <a:t>Resource-ID, </a:t>
              </a: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volume, #</a:t>
              </a:r>
              <a:r>
                <a:rPr lang="en-US" sz="1200" dirty="0" err="1">
                  <a:effectLst/>
                  <a:latin typeface="Calibri"/>
                  <a:ea typeface="Cambria"/>
                  <a:cs typeface="Times New Roman"/>
                </a:rPr>
                <a:t>objs</a:t>
              </a: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, ...)</a:t>
              </a:r>
            </a:p>
          </p:txBody>
        </p:sp>
        <p:sp>
          <p:nvSpPr>
            <p:cNvPr id="14" name="Right Arrow 17"/>
            <p:cNvSpPr/>
            <p:nvPr/>
          </p:nvSpPr>
          <p:spPr>
            <a:xfrm rot="19779489" flipV="1">
              <a:off x="3066122" y="3305655"/>
              <a:ext cx="666191" cy="116517"/>
            </a:xfrm>
            <a:prstGeom prst="rightArrow">
              <a:avLst>
                <a:gd name="adj1" fmla="val 50000"/>
                <a:gd name="adj2" fmla="val 52381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GB" sz="1000">
                  <a:effectLst/>
                  <a:latin typeface="Calibri"/>
                  <a:ea typeface="Times New Roman"/>
                  <a:cs typeface="Times New Roman"/>
                </a:rPr>
                <a:t> </a:t>
              </a:r>
              <a:endParaRPr lang="en-US" sz="1100">
                <a:effectLst/>
                <a:latin typeface="Calibri"/>
                <a:ea typeface="Cambria"/>
                <a:cs typeface="Times New Roman"/>
              </a:endParaRPr>
            </a:p>
          </p:txBody>
        </p:sp>
        <p:sp>
          <p:nvSpPr>
            <p:cNvPr id="15" name="Vertical Scroll 23"/>
            <p:cNvSpPr/>
            <p:nvPr/>
          </p:nvSpPr>
          <p:spPr>
            <a:xfrm>
              <a:off x="3286923" y="3202624"/>
              <a:ext cx="296387" cy="315460"/>
            </a:xfrm>
            <a:prstGeom prst="verticalScroll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GB" sz="1000">
                  <a:effectLst/>
                  <a:latin typeface="Times New Roman"/>
                  <a:ea typeface="Calibri"/>
                </a:rPr>
                <a:t> 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6" name="Rounded Rectangle 27"/>
            <p:cNvSpPr/>
            <p:nvPr/>
          </p:nvSpPr>
          <p:spPr>
            <a:xfrm>
              <a:off x="2565170" y="3463448"/>
              <a:ext cx="586608" cy="24274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000" dirty="0">
                  <a:effectLst/>
                  <a:latin typeface="Calibri"/>
                  <a:ea typeface="Cambria"/>
                  <a:cs typeface="Times New Roman"/>
                </a:rPr>
                <a:t>Agent </a:t>
              </a:r>
              <a:endParaRPr lang="en-US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7" name="Right Arrow 32"/>
            <p:cNvSpPr/>
            <p:nvPr/>
          </p:nvSpPr>
          <p:spPr>
            <a:xfrm rot="5400000">
              <a:off x="4618912" y="2311675"/>
              <a:ext cx="542931" cy="73190"/>
            </a:xfrm>
            <a:prstGeom prst="rightArrow">
              <a:avLst>
                <a:gd name="adj1" fmla="val 50000"/>
                <a:gd name="adj2" fmla="val 52381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GB" sz="1000">
                  <a:effectLst/>
                  <a:latin typeface="Calibri"/>
                  <a:ea typeface="Times New Roman"/>
                  <a:cs typeface="Times New Roman"/>
                </a:rPr>
                <a:t> </a:t>
              </a:r>
              <a:endParaRPr lang="en-US" sz="1100">
                <a:effectLst/>
                <a:latin typeface="Calibri"/>
                <a:ea typeface="Cambria"/>
                <a:cs typeface="Times New Roman"/>
              </a:endParaRPr>
            </a:p>
          </p:txBody>
        </p:sp>
        <p:sp>
          <p:nvSpPr>
            <p:cNvPr id="18" name="Rounded Rectangle 31"/>
            <p:cNvSpPr/>
            <p:nvPr/>
          </p:nvSpPr>
          <p:spPr>
            <a:xfrm>
              <a:off x="4562763" y="1799522"/>
              <a:ext cx="709613" cy="363731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000">
                  <a:effectLst/>
                  <a:latin typeface="Calibri"/>
                  <a:ea typeface="Cambria"/>
                  <a:cs typeface="Times New Roman"/>
                </a:rPr>
                <a:t>User queries</a:t>
              </a:r>
              <a:endParaRPr lang="en-US" sz="1100">
                <a:effectLst/>
                <a:latin typeface="Calibri"/>
                <a:ea typeface="Cambria"/>
                <a:cs typeface="Times New Roman"/>
              </a:endParaRPr>
            </a:p>
          </p:txBody>
        </p:sp>
        <p:sp>
          <p:nvSpPr>
            <p:cNvPr id="19" name="Rounded Rectangle 40"/>
            <p:cNvSpPr/>
            <p:nvPr/>
          </p:nvSpPr>
          <p:spPr>
            <a:xfrm>
              <a:off x="5012535" y="4163454"/>
              <a:ext cx="2012293" cy="810352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200" dirty="0" err="1">
                  <a:effectLst/>
                  <a:latin typeface="Calibri"/>
                  <a:ea typeface="Cambria"/>
                  <a:cs typeface="Times New Roman"/>
                </a:rPr>
                <a:t>StAR</a:t>
              </a: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 records </a:t>
              </a:r>
              <a:r>
                <a:rPr lang="en-US" sz="1200" i="1" dirty="0">
                  <a:effectLst/>
                  <a:latin typeface="Calibri"/>
                  <a:ea typeface="Cambria"/>
                  <a:cs typeface="Times New Roman"/>
                </a:rPr>
                <a:t>Project Y – Provider B</a:t>
              </a: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:</a:t>
              </a:r>
            </a:p>
            <a:p>
              <a:pPr algn="ctr">
                <a:spcAft>
                  <a:spcPts val="0"/>
                </a:spcAft>
              </a:pP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&lt;</a:t>
              </a:r>
              <a:r>
                <a:rPr lang="en-US" sz="1200" dirty="0" err="1">
                  <a:effectLst/>
                  <a:latin typeface="Calibri"/>
                  <a:ea typeface="Cambria"/>
                  <a:cs typeface="Times New Roman"/>
                </a:rPr>
                <a:t>sr:StorageUsageRecords</a:t>
              </a: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&gt;</a:t>
              </a:r>
            </a:p>
            <a:p>
              <a:pPr algn="ctr">
                <a:spcAft>
                  <a:spcPts val="0"/>
                </a:spcAft>
              </a:pP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. . . .</a:t>
              </a:r>
            </a:p>
            <a:p>
              <a:pPr algn="ctr">
                <a:spcAft>
                  <a:spcPts val="0"/>
                </a:spcAft>
              </a:pP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&lt;/</a:t>
              </a:r>
              <a:r>
                <a:rPr lang="en-US" sz="1200" dirty="0" err="1">
                  <a:effectLst/>
                  <a:latin typeface="Calibri"/>
                  <a:ea typeface="Cambria"/>
                  <a:cs typeface="Times New Roman"/>
                </a:rPr>
                <a:t>sr:StorageUsageRecords</a:t>
              </a: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&gt;</a:t>
              </a:r>
            </a:p>
          </p:txBody>
        </p:sp>
        <p:sp>
          <p:nvSpPr>
            <p:cNvPr id="20" name="Rounded Rectangle 35"/>
            <p:cNvSpPr/>
            <p:nvPr/>
          </p:nvSpPr>
          <p:spPr>
            <a:xfrm>
              <a:off x="5256988" y="3107758"/>
              <a:ext cx="1767840" cy="897306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Details </a:t>
              </a:r>
              <a:r>
                <a:rPr lang="en-US" sz="1200" i="1" dirty="0">
                  <a:effectLst/>
                  <a:latin typeface="Calibri"/>
                  <a:ea typeface="Cambria"/>
                  <a:cs typeface="Times New Roman"/>
                </a:rPr>
                <a:t>Project Y – Provider B:</a:t>
              </a:r>
              <a:endParaRPr lang="en-US" sz="1200" dirty="0">
                <a:effectLst/>
                <a:latin typeface="Calibri"/>
                <a:ea typeface="Cambria"/>
                <a:cs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Timestamp 1 </a:t>
              </a:r>
              <a:r>
                <a:rPr lang="en-US" sz="1200" dirty="0" smtClean="0">
                  <a:effectLst/>
                  <a:latin typeface="Calibri"/>
                  <a:ea typeface="Cambria"/>
                  <a:cs typeface="Times New Roman"/>
                </a:rPr>
                <a:t>(RID, volume, </a:t>
              </a: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# </a:t>
              </a:r>
              <a:r>
                <a:rPr lang="en-US" sz="1200" dirty="0" err="1" smtClean="0">
                  <a:effectLst/>
                  <a:latin typeface="Calibri"/>
                  <a:ea typeface="Cambria"/>
                  <a:cs typeface="Times New Roman"/>
                </a:rPr>
                <a:t>objs</a:t>
              </a: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)</a:t>
              </a:r>
            </a:p>
            <a:p>
              <a:pPr algn="ctr">
                <a:spcAft>
                  <a:spcPts val="0"/>
                </a:spcAft>
              </a:pP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. . . . . . </a:t>
              </a:r>
            </a:p>
            <a:p>
              <a:pPr algn="ctr">
                <a:spcAft>
                  <a:spcPts val="0"/>
                </a:spcAft>
              </a:pP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Timestamp N </a:t>
              </a:r>
              <a:r>
                <a:rPr lang="en-US" sz="1200" dirty="0" smtClean="0">
                  <a:effectLst/>
                  <a:latin typeface="Calibri"/>
                  <a:ea typeface="Cambria"/>
                  <a:cs typeface="Times New Roman"/>
                </a:rPr>
                <a:t>(RID, volume, </a:t>
              </a: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# </a:t>
              </a:r>
              <a:r>
                <a:rPr lang="en-US" sz="1200" dirty="0" err="1" smtClean="0">
                  <a:effectLst/>
                  <a:latin typeface="Calibri"/>
                  <a:ea typeface="Cambria"/>
                  <a:cs typeface="Times New Roman"/>
                </a:rPr>
                <a:t>objs</a:t>
              </a: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)</a:t>
              </a:r>
            </a:p>
          </p:txBody>
        </p:sp>
        <p:sp>
          <p:nvSpPr>
            <p:cNvPr id="21" name="Right Arrow 32"/>
            <p:cNvSpPr/>
            <p:nvPr/>
          </p:nvSpPr>
          <p:spPr>
            <a:xfrm rot="4577355" flipV="1">
              <a:off x="4473592" y="3614842"/>
              <a:ext cx="1071192" cy="45719"/>
            </a:xfrm>
            <a:prstGeom prst="rightArrow">
              <a:avLst>
                <a:gd name="adj1" fmla="val 50000"/>
                <a:gd name="adj2" fmla="val 52381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GB" sz="1000">
                  <a:effectLst/>
                  <a:latin typeface="Calibri"/>
                  <a:ea typeface="Times New Roman"/>
                  <a:cs typeface="Times New Roman"/>
                </a:rPr>
                <a:t> </a:t>
              </a:r>
              <a:endParaRPr lang="en-US" sz="1100">
                <a:effectLst/>
                <a:latin typeface="Calibri"/>
                <a:ea typeface="Cambria"/>
                <a:cs typeface="Times New Roman"/>
              </a:endParaRPr>
            </a:p>
          </p:txBody>
        </p:sp>
        <p:sp>
          <p:nvSpPr>
            <p:cNvPr id="22" name="Rounded Rectangle 39"/>
            <p:cNvSpPr/>
            <p:nvPr/>
          </p:nvSpPr>
          <p:spPr>
            <a:xfrm>
              <a:off x="4702463" y="2619735"/>
              <a:ext cx="421631" cy="54594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vert270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000">
                  <a:effectLst/>
                  <a:latin typeface="Calibri"/>
                  <a:ea typeface="Cambria"/>
                  <a:cs typeface="Times New Roman"/>
                </a:rPr>
                <a:t>Front-end</a:t>
              </a:r>
              <a:endParaRPr lang="en-US" sz="1100">
                <a:effectLst/>
                <a:latin typeface="Calibri"/>
                <a:ea typeface="Cambria"/>
                <a:cs typeface="Times New Roman"/>
              </a:endParaRPr>
            </a:p>
          </p:txBody>
        </p:sp>
        <p:sp>
          <p:nvSpPr>
            <p:cNvPr id="23" name="Rounded Rectangle 31"/>
            <p:cNvSpPr/>
            <p:nvPr/>
          </p:nvSpPr>
          <p:spPr>
            <a:xfrm>
              <a:off x="5786101" y="2049681"/>
              <a:ext cx="709613" cy="12564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200" dirty="0" err="1">
                  <a:solidFill>
                    <a:schemeClr val="tx1"/>
                  </a:solidFill>
                  <a:latin typeface="Calibri"/>
                  <a:ea typeface="Cambria"/>
                  <a:cs typeface="Times New Roman"/>
                </a:rPr>
                <a:t>v</a:t>
              </a:r>
              <a:r>
                <a:rPr lang="de-DE" sz="1200" dirty="0" err="1" smtClean="0">
                  <a:solidFill>
                    <a:schemeClr val="tx1"/>
                  </a:solidFill>
                  <a:effectLst/>
                  <a:latin typeface="Calibri"/>
                  <a:ea typeface="Cambria"/>
                  <a:cs typeface="Times New Roman"/>
                </a:rPr>
                <a:t>iew</a:t>
              </a:r>
              <a:r>
                <a:rPr lang="de-DE" sz="1200" dirty="0" smtClean="0">
                  <a:solidFill>
                    <a:schemeClr val="tx1"/>
                  </a:solidFill>
                  <a:effectLst/>
                  <a:latin typeface="Calibri"/>
                  <a:ea typeface="Cambria"/>
                  <a:cs typeface="Times New Roman"/>
                </a:rPr>
                <a:t> 1</a:t>
              </a:r>
              <a:endParaRPr lang="en-US" sz="1200" dirty="0">
                <a:solidFill>
                  <a:schemeClr val="tx1"/>
                </a:solidFill>
                <a:effectLst/>
                <a:latin typeface="Calibri"/>
                <a:ea typeface="Cambria"/>
                <a:cs typeface="Times New Roman"/>
              </a:endParaRPr>
            </a:p>
          </p:txBody>
        </p:sp>
        <p:sp>
          <p:nvSpPr>
            <p:cNvPr id="24" name="Rounded Rectangle 31"/>
            <p:cNvSpPr/>
            <p:nvPr/>
          </p:nvSpPr>
          <p:spPr>
            <a:xfrm>
              <a:off x="5786100" y="3040034"/>
              <a:ext cx="709613" cy="12564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200" dirty="0" err="1">
                  <a:solidFill>
                    <a:schemeClr val="tx1"/>
                  </a:solidFill>
                  <a:latin typeface="Calibri"/>
                  <a:ea typeface="Cambria"/>
                  <a:cs typeface="Times New Roman"/>
                </a:rPr>
                <a:t>v</a:t>
              </a:r>
              <a:r>
                <a:rPr lang="de-DE" sz="1200" dirty="0" err="1" smtClean="0">
                  <a:solidFill>
                    <a:schemeClr val="tx1"/>
                  </a:solidFill>
                  <a:effectLst/>
                  <a:latin typeface="Calibri"/>
                  <a:ea typeface="Cambria"/>
                  <a:cs typeface="Times New Roman"/>
                </a:rPr>
                <a:t>iew</a:t>
              </a:r>
              <a:r>
                <a:rPr lang="de-DE" sz="1200" dirty="0" smtClean="0">
                  <a:solidFill>
                    <a:schemeClr val="tx1"/>
                  </a:solidFill>
                  <a:effectLst/>
                  <a:latin typeface="Calibri"/>
                  <a:ea typeface="Cambria"/>
                  <a:cs typeface="Times New Roman"/>
                </a:rPr>
                <a:t> 2</a:t>
              </a:r>
              <a:endParaRPr lang="en-US" sz="1200" dirty="0">
                <a:solidFill>
                  <a:schemeClr val="tx1"/>
                </a:solidFill>
                <a:effectLst/>
                <a:latin typeface="Calibri"/>
                <a:ea typeface="Cambria"/>
                <a:cs typeface="Times New Roman"/>
              </a:endParaRPr>
            </a:p>
          </p:txBody>
        </p:sp>
        <p:sp>
          <p:nvSpPr>
            <p:cNvPr id="25" name="Rounded Rectangle 31"/>
            <p:cNvSpPr/>
            <p:nvPr/>
          </p:nvSpPr>
          <p:spPr>
            <a:xfrm>
              <a:off x="5796136" y="4077072"/>
              <a:ext cx="709613" cy="12564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200" dirty="0" smtClean="0">
                  <a:solidFill>
                    <a:schemeClr val="tx1"/>
                  </a:solidFill>
                  <a:latin typeface="Calibri"/>
                  <a:ea typeface="Cambria"/>
                  <a:cs typeface="Times New Roman"/>
                </a:rPr>
                <a:t>XML</a:t>
              </a:r>
              <a:endParaRPr lang="en-US" sz="1200" dirty="0">
                <a:solidFill>
                  <a:schemeClr val="tx1"/>
                </a:solidFill>
                <a:effectLst/>
                <a:latin typeface="Calibri"/>
                <a:ea typeface="Cambria"/>
                <a:cs typeface="Times New Roman"/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 rot="4595691">
              <a:off x="4876504" y="3651863"/>
              <a:ext cx="49244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 err="1" smtClean="0"/>
                <a:t>export</a:t>
              </a:r>
              <a:endParaRPr lang="en-US" sz="900" dirty="0"/>
            </a:p>
          </p:txBody>
        </p:sp>
        <p:cxnSp>
          <p:nvCxnSpPr>
            <p:cNvPr id="27" name="Gerade Verbindung mit Pfeil 27"/>
            <p:cNvCxnSpPr>
              <a:stCxn id="7" idx="2"/>
              <a:endCxn id="8" idx="2"/>
            </p:cNvCxnSpPr>
            <p:nvPr/>
          </p:nvCxnSpPr>
          <p:spPr>
            <a:xfrm rot="5400000">
              <a:off x="3306040" y="2678618"/>
              <a:ext cx="265567" cy="2021152"/>
            </a:xfrm>
            <a:prstGeom prst="curvedConnector3">
              <a:avLst>
                <a:gd name="adj1" fmla="val 186080"/>
              </a:avLst>
            </a:prstGeom>
            <a:ln w="12700">
              <a:solidFill>
                <a:srgbClr val="C00000"/>
              </a:solidFill>
              <a:prstDash val="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ylinder 27"/>
            <p:cNvSpPr/>
            <p:nvPr/>
          </p:nvSpPr>
          <p:spPr>
            <a:xfrm>
              <a:off x="1988799" y="3501008"/>
              <a:ext cx="576064" cy="165131"/>
            </a:xfrm>
            <a:prstGeom prst="ca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sz="1000" dirty="0" smtClean="0">
                  <a:solidFill>
                    <a:schemeClr val="tx1"/>
                  </a:solidFill>
                </a:rPr>
                <a:t>Project 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29" name="Zylinder 28"/>
            <p:cNvSpPr/>
            <p:nvPr/>
          </p:nvSpPr>
          <p:spPr>
            <a:xfrm>
              <a:off x="1979712" y="3653408"/>
              <a:ext cx="576064" cy="165131"/>
            </a:xfrm>
            <a:prstGeom prst="ca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sz="1000" dirty="0" smtClean="0">
                  <a:solidFill>
                    <a:schemeClr val="tx1"/>
                  </a:solidFill>
                </a:rPr>
                <a:t>Project Z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30" name="Zylinder 29"/>
            <p:cNvSpPr/>
            <p:nvPr/>
          </p:nvSpPr>
          <p:spPr>
            <a:xfrm>
              <a:off x="1979712" y="2471781"/>
              <a:ext cx="576064" cy="165131"/>
            </a:xfrm>
            <a:prstGeom prst="ca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sz="1000" dirty="0" smtClean="0">
                  <a:solidFill>
                    <a:schemeClr val="tx1"/>
                  </a:solidFill>
                </a:rPr>
                <a:t>Project X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31" name="Zylinder 30"/>
            <p:cNvSpPr/>
            <p:nvPr/>
          </p:nvSpPr>
          <p:spPr>
            <a:xfrm>
              <a:off x="1970625" y="2636912"/>
              <a:ext cx="576064" cy="165131"/>
            </a:xfrm>
            <a:prstGeom prst="ca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sz="1000" dirty="0" smtClean="0">
                  <a:solidFill>
                    <a:schemeClr val="tx1"/>
                  </a:solidFill>
                </a:rPr>
                <a:t>Project Z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32" name="Zylinder 31"/>
            <p:cNvSpPr/>
            <p:nvPr/>
          </p:nvSpPr>
          <p:spPr>
            <a:xfrm>
              <a:off x="1979712" y="3335877"/>
              <a:ext cx="576064" cy="165131"/>
            </a:xfrm>
            <a:prstGeom prst="ca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sz="1000" dirty="0" smtClean="0">
                  <a:solidFill>
                    <a:schemeClr val="tx1"/>
                  </a:solidFill>
                </a:rPr>
                <a:t>Project W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33" name="Rounded Rectangular Callout 29"/>
            <p:cNvSpPr/>
            <p:nvPr/>
          </p:nvSpPr>
          <p:spPr>
            <a:xfrm>
              <a:off x="2339752" y="4356010"/>
              <a:ext cx="2172708" cy="369134"/>
            </a:xfrm>
            <a:prstGeom prst="wedgeRoundRectCallout">
              <a:avLst>
                <a:gd name="adj1" fmla="val -4633"/>
                <a:gd name="adj2" fmla="val -241565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Storage Accounting Record:</a:t>
              </a:r>
            </a:p>
            <a:p>
              <a:pPr algn="ctr">
                <a:spcAft>
                  <a:spcPts val="0"/>
                </a:spcAft>
              </a:pP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Project Y (t, </a:t>
              </a:r>
              <a:r>
                <a:rPr lang="en-US" sz="1200" dirty="0" smtClean="0">
                  <a:effectLst/>
                  <a:latin typeface="Calibri"/>
                  <a:ea typeface="Cambria"/>
                  <a:cs typeface="Times New Roman"/>
                </a:rPr>
                <a:t>Resource-ID, </a:t>
              </a: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volume, #</a:t>
              </a:r>
              <a:r>
                <a:rPr lang="en-US" sz="1200" dirty="0" err="1">
                  <a:effectLst/>
                  <a:latin typeface="Calibri"/>
                  <a:ea typeface="Cambria"/>
                  <a:cs typeface="Times New Roman"/>
                </a:rPr>
                <a:t>objs</a:t>
              </a:r>
              <a:r>
                <a:rPr lang="en-US" sz="1200" dirty="0">
                  <a:effectLst/>
                  <a:latin typeface="Calibri"/>
                  <a:ea typeface="Cambria"/>
                  <a:cs typeface="Times New Roman"/>
                </a:rPr>
                <a:t>, </a:t>
              </a:r>
              <a:r>
                <a:rPr lang="en-US" sz="1200" dirty="0" smtClean="0">
                  <a:effectLst/>
                  <a:latin typeface="Calibri"/>
                  <a:ea typeface="Cambria"/>
                  <a:cs typeface="Times New Roman"/>
                </a:rPr>
                <a:t>...)</a:t>
              </a:r>
              <a:endParaRPr lang="en-US" sz="1200" dirty="0">
                <a:effectLst/>
                <a:latin typeface="Calibri"/>
                <a:ea typeface="Cambria"/>
                <a:cs typeface="Times New Roman"/>
              </a:endParaRPr>
            </a:p>
          </p:txBody>
        </p:sp>
        <p:cxnSp>
          <p:nvCxnSpPr>
            <p:cNvPr id="34" name="Gerade Verbindung mit Pfeil 27"/>
            <p:cNvCxnSpPr>
              <a:stCxn id="7" idx="2"/>
              <a:endCxn id="31" idx="3"/>
            </p:cNvCxnSpPr>
            <p:nvPr/>
          </p:nvCxnSpPr>
          <p:spPr>
            <a:xfrm rot="5400000" flipH="1">
              <a:off x="2976844" y="2083856"/>
              <a:ext cx="754368" cy="2190742"/>
            </a:xfrm>
            <a:prstGeom prst="curvedConnector3">
              <a:avLst>
                <a:gd name="adj1" fmla="val 66667"/>
              </a:avLst>
            </a:prstGeom>
            <a:ln w="12700">
              <a:solidFill>
                <a:srgbClr val="C00000"/>
              </a:solidFill>
              <a:prstDash val="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Abgerundetes Rechteck 34"/>
            <p:cNvSpPr/>
            <p:nvPr/>
          </p:nvSpPr>
          <p:spPr>
            <a:xfrm>
              <a:off x="4067944" y="3284984"/>
              <a:ext cx="776961" cy="260825"/>
            </a:xfrm>
            <a:prstGeom prst="roundRect">
              <a:avLst>
                <a:gd name="adj" fmla="val 42961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sz="900" dirty="0" err="1" smtClean="0">
                  <a:solidFill>
                    <a:schemeClr val="tx1"/>
                  </a:solidFill>
                </a:rPr>
                <a:t>Resource</a:t>
              </a:r>
              <a:r>
                <a:rPr lang="de-DE" sz="900" dirty="0" smtClean="0">
                  <a:solidFill>
                    <a:schemeClr val="tx1"/>
                  </a:solidFill>
                </a:rPr>
                <a:t> ID </a:t>
              </a:r>
              <a:r>
                <a:rPr lang="de-DE" sz="900" dirty="0" err="1" smtClean="0">
                  <a:solidFill>
                    <a:schemeClr val="tx1"/>
                  </a:solidFill>
                </a:rPr>
                <a:t>assignment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36" name="Zylinder 35"/>
            <p:cNvSpPr/>
            <p:nvPr/>
          </p:nvSpPr>
          <p:spPr>
            <a:xfrm>
              <a:off x="4106661" y="2777633"/>
              <a:ext cx="576064" cy="165131"/>
            </a:xfrm>
            <a:prstGeom prst="can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sz="1000" dirty="0" err="1" smtClean="0">
                  <a:solidFill>
                    <a:schemeClr val="bg1"/>
                  </a:solidFill>
                </a:rPr>
                <a:t>acctDB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37" name="Right Arrow 16"/>
            <p:cNvSpPr/>
            <p:nvPr/>
          </p:nvSpPr>
          <p:spPr>
            <a:xfrm rot="19913643">
              <a:off x="4066796" y="2976304"/>
              <a:ext cx="256403" cy="127458"/>
            </a:xfrm>
            <a:prstGeom prst="rightArrow">
              <a:avLst>
                <a:gd name="adj1" fmla="val 50000"/>
                <a:gd name="adj2" fmla="val 52381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" name="Rounded Rectangle 38"/>
            <p:cNvSpPr/>
            <p:nvPr/>
          </p:nvSpPr>
          <p:spPr>
            <a:xfrm>
              <a:off x="3691986" y="2956063"/>
              <a:ext cx="424195" cy="2465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000" dirty="0">
                  <a:effectLst/>
                  <a:latin typeface="Calibri"/>
                  <a:ea typeface="Cambria"/>
                  <a:cs typeface="Times New Roman"/>
                </a:rPr>
                <a:t>API</a:t>
              </a:r>
              <a:endParaRPr lang="en-US" sz="1100" dirty="0">
                <a:effectLst/>
                <a:latin typeface="Calibri"/>
                <a:ea typeface="Cambria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470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200" b="0" dirty="0" err="1" smtClean="0"/>
              <a:t>Federation</a:t>
            </a:r>
            <a:r>
              <a:rPr lang="de-DE" sz="2200" b="0" dirty="0" smtClean="0"/>
              <a:t> </a:t>
            </a:r>
            <a:r>
              <a:rPr lang="de-DE" sz="2200" b="0" dirty="0" err="1" smtClean="0"/>
              <a:t>and</a:t>
            </a:r>
            <a:r>
              <a:rPr lang="de-DE" sz="2200" b="0" dirty="0" smtClean="0"/>
              <a:t> </a:t>
            </a:r>
            <a:r>
              <a:rPr lang="de-DE" sz="2200" b="0" dirty="0" err="1" smtClean="0"/>
              <a:t>Collaboration</a:t>
            </a:r>
            <a:r>
              <a:rPr lang="de-DE" sz="2200" b="0" dirty="0" smtClean="0"/>
              <a:t> Services in EUDAT2020</a:t>
            </a:r>
            <a:endParaRPr lang="en-GB" sz="2200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608730"/>
              </p:ext>
            </p:extLst>
          </p:nvPr>
        </p:nvGraphicFramePr>
        <p:xfrm>
          <a:off x="251519" y="1052736"/>
          <a:ext cx="8712969" cy="57177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6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19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de-DE" sz="1200" dirty="0" err="1" smtClean="0">
                          <a:effectLst/>
                        </a:rPr>
                        <a:t>Abbrev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Tool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Provider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Host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Instance</a:t>
                      </a:r>
                      <a:r>
                        <a:rPr lang="en-GB" sz="1200" baseline="0" dirty="0" smtClean="0">
                          <a:effectLst/>
                        </a:rPr>
                        <a:t> /U</a:t>
                      </a:r>
                      <a:r>
                        <a:rPr lang="en-GB" sz="1200" dirty="0" smtClean="0">
                          <a:effectLst/>
                        </a:rPr>
                        <a:t>RL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4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de-DE" sz="1200" dirty="0" smtClean="0">
                          <a:effectLst/>
                        </a:rPr>
                        <a:t>AAI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de-DE" sz="1200" dirty="0" smtClean="0">
                          <a:effectLst/>
                        </a:rPr>
                        <a:t>AAI Gateway (B2ACCESS)</a:t>
                      </a:r>
                      <a:br>
                        <a:rPr lang="de-DE" sz="1200" dirty="0" smtClean="0">
                          <a:effectLst/>
                        </a:rPr>
                      </a:br>
                      <a:r>
                        <a:rPr lang="de-DE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Token Translation Service (</a:t>
                      </a:r>
                      <a:r>
                        <a:rPr lang="de-DE" sz="12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WaTTS</a:t>
                      </a:r>
                      <a:r>
                        <a:rPr lang="de-DE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b="1" dirty="0" smtClean="0">
                          <a:effectLst/>
                        </a:rPr>
                        <a:t>JUELICH</a:t>
                      </a:r>
                      <a:br>
                        <a:rPr lang="en-GB" sz="1200" b="1" dirty="0" smtClean="0">
                          <a:effectLst/>
                        </a:rPr>
                      </a:br>
                      <a:r>
                        <a:rPr lang="en-GB" sz="1200" b="1" dirty="0" smtClean="0">
                          <a:effectLst/>
                        </a:rPr>
                        <a:t>KIT</a:t>
                      </a: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4428" marR="544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 smtClean="0">
                          <a:effectLst/>
                          <a:hlinkClick r:id="rId2"/>
                        </a:rPr>
                        <a:t>https://b2access.eudat.eu</a:t>
                      </a:r>
                      <a:r>
                        <a:rPr lang="en-GB" sz="1200" dirty="0" smtClean="0">
                          <a:effectLst/>
                        </a:rPr>
                        <a:t> </a:t>
                      </a:r>
                      <a:br>
                        <a:rPr lang="en-GB" sz="1200" dirty="0" smtClean="0">
                          <a:effectLst/>
                        </a:rPr>
                      </a:br>
                      <a:r>
                        <a:rPr lang="en-GB" sz="1200" dirty="0" smtClean="0">
                          <a:effectLst/>
                          <a:hlinkClick r:id="rId3"/>
                        </a:rPr>
                        <a:t>https://watts-dev.data.kit.edu/</a:t>
                      </a:r>
                      <a:r>
                        <a:rPr lang="en-GB" sz="1200" dirty="0" smtClean="0">
                          <a:effectLst/>
                        </a:rPr>
                        <a:t> 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5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SPMT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Service Portfolio and </a:t>
                      </a:r>
                      <a:br>
                        <a:rPr lang="en-GB" sz="1200" dirty="0">
                          <a:effectLst/>
                        </a:rPr>
                      </a:br>
                      <a:r>
                        <a:rPr lang="en-GB" sz="1200" dirty="0">
                          <a:effectLst/>
                        </a:rPr>
                        <a:t>Service Level Management Tool 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b="1" dirty="0">
                          <a:effectLst/>
                        </a:rPr>
                        <a:t>GRNET</a:t>
                      </a:r>
                      <a:endParaRPr lang="en-GB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u="sng" dirty="0">
                          <a:effectLst/>
                          <a:hlinkClick r:id="rId4"/>
                        </a:rPr>
                        <a:t>http://sp.eudat.eu</a:t>
                      </a:r>
                      <a:r>
                        <a:rPr lang="en-GB" sz="1200" u="sng" dirty="0" smtClean="0">
                          <a:effectLst/>
                          <a:hlinkClick r:id="rId4"/>
                        </a:rPr>
                        <a:t>/</a:t>
                      </a:r>
                      <a:endParaRPr lang="en-GB" sz="1200" dirty="0">
                        <a:effectLst/>
                      </a:endParaRPr>
                    </a:p>
                  </a:txBody>
                  <a:tcPr marL="54428" marR="5442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02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DPMT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Data Project Management </a:t>
                      </a:r>
                      <a:r>
                        <a:rPr lang="en-GB" sz="1200" dirty="0" smtClean="0">
                          <a:effectLst/>
                        </a:rPr>
                        <a:t>Tool</a:t>
                      </a:r>
                      <a:r>
                        <a:rPr lang="en-GB" sz="1200" baseline="0" dirty="0" smtClean="0">
                          <a:effectLst/>
                        </a:rPr>
                        <a:t> </a:t>
                      </a:r>
                      <a:r>
                        <a:rPr lang="en-GB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with Configuration Information Service (Site &amp; Service Registry)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b="1" dirty="0">
                          <a:effectLst/>
                        </a:rPr>
                        <a:t>MPCDF</a:t>
                      </a:r>
                      <a:endParaRPr lang="en-GB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u="sng" dirty="0">
                          <a:effectLst/>
                          <a:hlinkClick r:id="rId5"/>
                        </a:rPr>
                        <a:t>https://dp.eudat.eu/</a:t>
                      </a:r>
                      <a:r>
                        <a:rPr lang="en-GB" sz="1200" dirty="0">
                          <a:effectLst/>
                        </a:rPr>
                        <a:t> (Web UI, API,GOCDB compatibility layer)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9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 err="1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easyDMP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EUDAT</a:t>
                      </a:r>
                      <a:r>
                        <a:rPr lang="en-GB" sz="12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- </a:t>
                      </a:r>
                      <a:r>
                        <a:rPr lang="en-GB" sz="12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OpenAIRE</a:t>
                      </a:r>
                      <a:r>
                        <a:rPr lang="en-GB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H2020 DMP tool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SIGMA2</a:t>
                      </a:r>
                      <a:endParaRPr lang="en-GB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8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ACCT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CDI Accounting Information Service 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b="1" dirty="0">
                          <a:effectLst/>
                        </a:rPr>
                        <a:t>MPCDF</a:t>
                      </a:r>
                      <a:endParaRPr lang="en-GB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u="sng" dirty="0" smtClean="0">
                          <a:effectLst/>
                          <a:hlinkClick r:id="rId6"/>
                        </a:rPr>
                        <a:t>https</a:t>
                      </a:r>
                      <a:r>
                        <a:rPr lang="en-GB" sz="1200" u="sng" dirty="0">
                          <a:effectLst/>
                          <a:hlinkClick r:id="rId6"/>
                        </a:rPr>
                        <a:t>://accounting.eudat.eu</a:t>
                      </a:r>
                      <a:r>
                        <a:rPr lang="en-GB" sz="1200" dirty="0">
                          <a:effectLst/>
                        </a:rPr>
                        <a:t> </a:t>
                      </a:r>
                      <a:r>
                        <a:rPr lang="en-GB" sz="1200" dirty="0" smtClean="0">
                          <a:effectLst/>
                        </a:rPr>
                        <a:t>(API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72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ARMT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Availability &amp; Reliability Monitoring Tool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b="1" dirty="0">
                          <a:effectLst/>
                        </a:rPr>
                        <a:t>GRNET</a:t>
                      </a:r>
                      <a:endParaRPr lang="en-GB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u="sng" dirty="0">
                          <a:effectLst/>
                          <a:hlinkClick r:id="rId7"/>
                        </a:rPr>
                        <a:t>https://avail.eudat.eu</a:t>
                      </a:r>
                      <a:r>
                        <a:rPr lang="en-GB" sz="1200" dirty="0">
                          <a:effectLst/>
                        </a:rPr>
                        <a:t> </a:t>
                      </a:r>
                      <a:r>
                        <a:rPr lang="en-GB" sz="1200" dirty="0" smtClean="0">
                          <a:effectLst/>
                        </a:rPr>
                        <a:t>(API, Web UI)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0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WEB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EUDAT Website 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b="1" dirty="0">
                          <a:effectLst/>
                        </a:rPr>
                        <a:t>Trust-IT</a:t>
                      </a:r>
                      <a:endParaRPr lang="en-GB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CSC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u="sng" dirty="0">
                          <a:effectLst/>
                          <a:hlinkClick r:id="rId8"/>
                        </a:rPr>
                        <a:t>https://www.eudat.eu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70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COLLAB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Community Collaboration </a:t>
                      </a:r>
                      <a:r>
                        <a:rPr lang="en-GB" sz="1200" dirty="0" smtClean="0">
                          <a:effectLst/>
                        </a:rPr>
                        <a:t>Platform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b="1" dirty="0">
                          <a:effectLst/>
                        </a:rPr>
                        <a:t>Trust-IT</a:t>
                      </a:r>
                      <a:endParaRPr lang="en-GB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</a:rPr>
                        <a:t>CSC</a:t>
                      </a:r>
                      <a:endParaRPr lang="en-GB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de-DE" sz="1200" u="sng">
                          <a:effectLst/>
                          <a:hlinkClick r:id="rId9"/>
                        </a:rPr>
                        <a:t>https://b2gether.eudat.eu</a:t>
                      </a:r>
                      <a:r>
                        <a:rPr lang="de-DE" sz="1200">
                          <a:effectLst/>
                        </a:rPr>
                        <a:t> (Web UI)</a:t>
                      </a:r>
                      <a:endParaRPr lang="en-GB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01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 err="1" smtClean="0">
                          <a:effectLst/>
                        </a:rPr>
                        <a:t>CodeRep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Subversion</a:t>
                      </a:r>
                      <a:br>
                        <a:rPr lang="en-GB" sz="1200" dirty="0" smtClean="0">
                          <a:effectLst/>
                        </a:rPr>
                      </a:br>
                      <a:r>
                        <a:rPr lang="en-GB" sz="1200" dirty="0" err="1" smtClean="0">
                          <a:effectLst/>
                        </a:rPr>
                        <a:t>Gitlab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b="1" dirty="0" smtClean="0">
                          <a:effectLst/>
                        </a:rPr>
                        <a:t>CSC</a:t>
                      </a:r>
                      <a:br>
                        <a:rPr lang="en-GB" sz="1200" b="1" dirty="0" smtClean="0">
                          <a:effectLst/>
                        </a:rPr>
                      </a:br>
                      <a:r>
                        <a:rPr lang="en-GB" sz="1200" b="1" dirty="0" smtClean="0">
                          <a:effectLst/>
                        </a:rPr>
                        <a:t>KIT</a:t>
                      </a:r>
                      <a:endParaRPr lang="en-GB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u="sng" dirty="0">
                          <a:effectLst/>
                          <a:hlinkClick r:id="rId10"/>
                        </a:rPr>
                        <a:t>https://svn.eudat.eu/EUDAT</a:t>
                      </a:r>
                      <a:r>
                        <a:rPr lang="en-GB" sz="1200" u="sng" dirty="0" smtClean="0">
                          <a:effectLst/>
                          <a:hlinkClick r:id="rId10"/>
                        </a:rPr>
                        <a:t>/</a:t>
                      </a:r>
                      <a:r>
                        <a:rPr lang="en-GB" sz="1200" u="sng" dirty="0" smtClean="0">
                          <a:effectLst/>
                        </a:rPr>
                        <a:t> </a:t>
                      </a:r>
                      <a:r>
                        <a:rPr lang="en-GB" sz="1200" dirty="0" smtClean="0">
                          <a:effectLst/>
                        </a:rPr>
                        <a:t>(</a:t>
                      </a:r>
                      <a:r>
                        <a:rPr lang="en-GB" sz="1200" dirty="0">
                          <a:effectLst/>
                        </a:rPr>
                        <a:t>API, Web UI</a:t>
                      </a:r>
                      <a:r>
                        <a:rPr lang="en-GB" sz="1200" dirty="0" smtClean="0">
                          <a:effectLst/>
                        </a:rPr>
                        <a:t>)</a:t>
                      </a:r>
                      <a:r>
                        <a:rPr lang="en-GB" sz="1200" dirty="0">
                          <a:effectLst/>
                          <a:latin typeface="Calibri"/>
                          <a:cs typeface="Times New Roman"/>
                        </a:rPr>
                        <a:t/>
                      </a:r>
                      <a:br>
                        <a:rPr lang="en-GB" sz="1200" dirty="0">
                          <a:effectLst/>
                          <a:latin typeface="Calibri"/>
                          <a:cs typeface="Times New Roman"/>
                        </a:rPr>
                      </a:br>
                      <a:r>
                        <a:rPr lang="en-GB" sz="1200" dirty="0" smtClean="0">
                          <a:effectLst/>
                          <a:latin typeface="Calibri"/>
                          <a:cs typeface="Times New Roman"/>
                          <a:hlinkClick r:id="rId11"/>
                        </a:rPr>
                        <a:t>https://gitlab.eudat.eu</a:t>
                      </a:r>
                      <a:r>
                        <a:rPr lang="en-GB" sz="1200" dirty="0" smtClean="0">
                          <a:effectLst/>
                          <a:latin typeface="Calibri"/>
                          <a:cs typeface="Times New Roman"/>
                        </a:rPr>
                        <a:t> (API, Web UI)</a:t>
                      </a:r>
                      <a:endParaRPr lang="en-GB" sz="1200" dirty="0" smtClean="0">
                        <a:effectLst/>
                      </a:endParaRPr>
                    </a:p>
                  </a:txBody>
                  <a:tcPr marL="54428" marR="54428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15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TTS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Helpdesk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b="1" dirty="0">
                          <a:effectLst/>
                        </a:rPr>
                        <a:t>BSC</a:t>
                      </a:r>
                      <a:endParaRPr lang="en-GB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CINECA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de-DE" sz="1200" u="sng" dirty="0">
                          <a:effectLst/>
                          <a:hlinkClick r:id="rId12"/>
                        </a:rPr>
                        <a:t>https://helpdesk.eudat.eu</a:t>
                      </a:r>
                      <a:r>
                        <a:rPr lang="de-DE" sz="1200" dirty="0">
                          <a:effectLst/>
                        </a:rPr>
                        <a:t> (Web UI)</a:t>
                      </a:r>
                      <a:endParaRPr lang="en-GB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de-DE" sz="1200" u="sng" dirty="0">
                          <a:effectLst/>
                          <a:hlinkClick r:id="rId13"/>
                        </a:rPr>
                        <a:t>https://www.eudat.eu/support-request</a:t>
                      </a:r>
                      <a:r>
                        <a:rPr lang="de-DE" sz="1200" dirty="0">
                          <a:effectLst/>
                        </a:rPr>
                        <a:t> (Web UI) 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44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WIKI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Collaboration Wiki (Confluence)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b="1" dirty="0">
                          <a:effectLst/>
                        </a:rPr>
                        <a:t>CSC</a:t>
                      </a:r>
                      <a:endParaRPr lang="en-GB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 smtClean="0">
                          <a:effectLst/>
                          <a:hlinkClick r:id="rId14"/>
                        </a:rPr>
                        <a:t>https://confluence.csc.fi/display/EUDAT2/Home</a:t>
                      </a:r>
                      <a:r>
                        <a:rPr lang="en-GB" sz="1200" dirty="0" smtClean="0">
                          <a:effectLst/>
                        </a:rPr>
                        <a:t> 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8" marR="54428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0497"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SVMON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de-DE" sz="1200" dirty="0" smtClean="0">
                          <a:effectLst/>
                        </a:rPr>
                        <a:t>Software Version Monitoring</a:t>
                      </a:r>
                      <a:endParaRPr lang="en-GB" sz="1200" dirty="0" smtClean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KIT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  <a:hlinkClick r:id="rId15"/>
                        </a:rPr>
                        <a:t>http://eudat-tags.scc.kit.edu/eudat/</a:t>
                      </a:r>
                      <a:r>
                        <a:rPr lang="en-US" sz="1200" dirty="0" smtClean="0">
                          <a:effectLst/>
                        </a:rPr>
                        <a:t>   </a:t>
                      </a:r>
                      <a:endParaRPr lang="en-US" sz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0497"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MSGB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de-DE" sz="1200" dirty="0" smtClean="0">
                          <a:effectLst/>
                        </a:rPr>
                        <a:t>Message Broker</a:t>
                      </a:r>
                      <a:endParaRPr lang="en-GB" sz="1200" dirty="0" smtClean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GRNET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0608"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MS Mincho"/>
                          <a:cs typeface="Times New Roman"/>
                        </a:rPr>
                        <a:t>PID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de-DE" sz="1200" dirty="0" smtClean="0">
                          <a:effectLst/>
                        </a:rPr>
                        <a:t>B2HANDLE</a:t>
                      </a:r>
                      <a:endParaRPr lang="en-GB" sz="1200" dirty="0" smtClean="0">
                        <a:effectLst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Times New Roman"/>
                        </a:rPr>
                        <a:t>SURFsara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Times New Roman"/>
                        </a:rPr>
                        <a:t>, GRNET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Times New Roman"/>
                        </a:rPr>
                        <a:t>, DKRZ, MPCDF, PDC, BSC 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0608"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de-DE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MS Mincho"/>
                          <a:cs typeface="Times New Roman"/>
                        </a:rPr>
                        <a:t>B2SAFE-DPM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Data Policy Manager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de-DE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Times New Roman"/>
                        </a:rPr>
                        <a:t>SIGMA2-UIO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143125" y="13509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GB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GB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26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CDI – A Service Infrastructure &amp; Network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-1269306"/>
            <a:ext cx="6930554" cy="6930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5661248"/>
            <a:ext cx="3600400" cy="83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3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6" t="17974" r="10690"/>
          <a:stretch/>
        </p:blipFill>
        <p:spPr bwMode="auto">
          <a:xfrm>
            <a:off x="1285875" y="620688"/>
            <a:ext cx="7822629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187624" y="6237312"/>
            <a:ext cx="7496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https://confluence.csc.fi/display/EUDAT2/Service+and+Resource+Provisioning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itolo 3"/>
          <p:cNvSpPr txBox="1">
            <a:spLocks/>
          </p:cNvSpPr>
          <p:nvPr/>
        </p:nvSpPr>
        <p:spPr>
          <a:xfrm>
            <a:off x="1443608" y="0"/>
            <a:ext cx="7304856" cy="7921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it-IT" dirty="0" err="1" smtClean="0"/>
              <a:t>Operation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97548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383183" y="-27384"/>
            <a:ext cx="7304856" cy="792162"/>
          </a:xfrm>
        </p:spPr>
        <p:txBody>
          <a:bodyPr>
            <a:normAutofit/>
          </a:bodyPr>
          <a:lstStyle/>
          <a:p>
            <a:r>
              <a:rPr lang="it-IT" dirty="0" smtClean="0"/>
              <a:t>From Software Release to Deployment</a:t>
            </a:r>
            <a:endParaRPr lang="it-IT" sz="1600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35496" y="960124"/>
            <a:ext cx="9091686" cy="5853252"/>
            <a:chOff x="35496" y="960124"/>
            <a:chExt cx="9091686" cy="5853252"/>
          </a:xfrm>
        </p:grpSpPr>
        <p:sp>
          <p:nvSpPr>
            <p:cNvPr id="2" name="Freccia in giù 1"/>
            <p:cNvSpPr/>
            <p:nvPr/>
          </p:nvSpPr>
          <p:spPr>
            <a:xfrm>
              <a:off x="4357955" y="1909405"/>
              <a:ext cx="468046" cy="1663611"/>
            </a:xfrm>
            <a:prstGeom prst="downArrow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5935" y="1004250"/>
              <a:ext cx="1008014" cy="1008014"/>
            </a:xfrm>
            <a:prstGeom prst="rect">
              <a:avLst/>
            </a:prstGeom>
          </p:spPr>
        </p:pic>
        <p:sp>
          <p:nvSpPr>
            <p:cNvPr id="15" name="Segnaposto contenuto 2"/>
            <p:cNvSpPr txBox="1">
              <a:spLocks/>
            </p:cNvSpPr>
            <p:nvPr/>
          </p:nvSpPr>
          <p:spPr>
            <a:xfrm>
              <a:off x="3184289" y="1218241"/>
              <a:ext cx="2801645" cy="669016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3"/>
                </a:buBlip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3"/>
                </a:buBlip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3"/>
                </a:buBlip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3"/>
                </a:buBlip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3"/>
                </a:buBlip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Tx/>
                <a:buNone/>
              </a:pPr>
              <a:r>
                <a:rPr lang="en-US" sz="1600" b="1" dirty="0" smtClean="0">
                  <a:solidFill>
                    <a:schemeClr val="bg1"/>
                  </a:solidFill>
                </a:rPr>
                <a:t>Technology &amp; Service Development</a:t>
              </a:r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3158064" y="2060848"/>
              <a:ext cx="2827871" cy="40011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sz="2000" dirty="0" smtClean="0"/>
                <a:t>B2Service</a:t>
              </a:r>
              <a:r>
                <a:rPr lang="it-IT" sz="2000" dirty="0"/>
                <a:t> </a:t>
              </a:r>
              <a:r>
                <a:rPr lang="it-IT" sz="2000" dirty="0" err="1" smtClean="0"/>
                <a:t>Owner</a:t>
              </a:r>
              <a:endParaRPr lang="it-IT" sz="2000" dirty="0" smtClean="0"/>
            </a:p>
          </p:txBody>
        </p:sp>
        <p:pic>
          <p:nvPicPr>
            <p:cNvPr id="29" name="Immagine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592" y="960124"/>
              <a:ext cx="967182" cy="1523717"/>
            </a:xfrm>
            <a:prstGeom prst="rect">
              <a:avLst/>
            </a:prstGeom>
          </p:spPr>
        </p:pic>
        <p:sp>
          <p:nvSpPr>
            <p:cNvPr id="32" name="CasellaDiTesto 31"/>
            <p:cNvSpPr txBox="1"/>
            <p:nvPr/>
          </p:nvSpPr>
          <p:spPr>
            <a:xfrm>
              <a:off x="6801265" y="1455167"/>
              <a:ext cx="20912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smtClean="0"/>
                <a:t>Service Area Manager</a:t>
              </a:r>
              <a:endParaRPr lang="it-IT" sz="1600" b="1" dirty="0"/>
            </a:p>
          </p:txBody>
        </p:sp>
        <p:sp>
          <p:nvSpPr>
            <p:cNvPr id="33" name="CasellaDiTesto 32"/>
            <p:cNvSpPr txBox="1"/>
            <p:nvPr/>
          </p:nvSpPr>
          <p:spPr>
            <a:xfrm>
              <a:off x="1737463" y="1578800"/>
              <a:ext cx="15383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smtClean="0"/>
                <a:t>Service </a:t>
              </a:r>
              <a:r>
                <a:rPr lang="it-IT" sz="1600" b="1" dirty="0" err="1" smtClean="0"/>
                <a:t>Experts</a:t>
              </a:r>
              <a:endParaRPr lang="it-IT" sz="1600" b="1" dirty="0" smtClean="0"/>
            </a:p>
          </p:txBody>
        </p:sp>
        <p:sp>
          <p:nvSpPr>
            <p:cNvPr id="13" name="Zylinder 12"/>
            <p:cNvSpPr/>
            <p:nvPr/>
          </p:nvSpPr>
          <p:spPr>
            <a:xfrm>
              <a:off x="1475148" y="5245751"/>
              <a:ext cx="1944216" cy="1325036"/>
            </a:xfrm>
            <a:prstGeom prst="can">
              <a:avLst>
                <a:gd name="adj" fmla="val 2996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1547664" y="5264335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Provider </a:t>
              </a:r>
              <a:r>
                <a:rPr lang="de-DE" dirty="0" err="1" smtClean="0"/>
                <a:t>Principal</a:t>
              </a:r>
              <a:endParaRPr lang="en-GB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1475148" y="5635180"/>
              <a:ext cx="194421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err="1" smtClean="0">
                  <a:solidFill>
                    <a:schemeClr val="bg1"/>
                  </a:solidFill>
                </a:rPr>
                <a:t>Local</a:t>
              </a:r>
              <a:r>
                <a:rPr lang="de-DE" dirty="0" smtClean="0">
                  <a:solidFill>
                    <a:schemeClr val="bg1"/>
                  </a:solidFill>
                </a:rPr>
                <a:t> </a:t>
              </a:r>
              <a:r>
                <a:rPr lang="de-DE" dirty="0" err="1" smtClean="0">
                  <a:solidFill>
                    <a:schemeClr val="bg1"/>
                  </a:solidFill>
                </a:rPr>
                <a:t>Resource</a:t>
              </a:r>
              <a:r>
                <a:rPr lang="de-DE" dirty="0" smtClean="0">
                  <a:solidFill>
                    <a:schemeClr val="bg1"/>
                  </a:solidFill>
                </a:rPr>
                <a:t> &amp; Service Manage</a:t>
              </a:r>
              <a:r>
                <a:rPr lang="de-DE" sz="1400" dirty="0" smtClean="0">
                  <a:solidFill>
                    <a:schemeClr val="bg1"/>
                  </a:solidFill>
                </a:rPr>
                <a:t>rs</a:t>
              </a:r>
            </a:p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(</a:t>
              </a:r>
              <a:r>
                <a:rPr lang="de-DE" sz="1400" dirty="0" err="1" smtClean="0">
                  <a:solidFill>
                    <a:schemeClr val="bg1"/>
                  </a:solidFill>
                </a:rPr>
                <a:t>Local</a:t>
              </a:r>
              <a:r>
                <a:rPr lang="de-DE" sz="1400" dirty="0" smtClean="0">
                  <a:solidFill>
                    <a:schemeClr val="bg1"/>
                  </a:solidFill>
                </a:rPr>
                <a:t> Service Expertise)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17" name="Zylinder 16"/>
            <p:cNvSpPr/>
            <p:nvPr/>
          </p:nvSpPr>
          <p:spPr>
            <a:xfrm>
              <a:off x="3635388" y="5255043"/>
              <a:ext cx="1944216" cy="1325036"/>
            </a:xfrm>
            <a:prstGeom prst="can">
              <a:avLst>
                <a:gd name="adj" fmla="val 2996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3635388" y="5273627"/>
              <a:ext cx="1927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Provider </a:t>
              </a:r>
              <a:r>
                <a:rPr lang="de-DE" dirty="0" err="1" smtClean="0"/>
                <a:t>Principal</a:t>
              </a:r>
              <a:endParaRPr lang="en-GB" dirty="0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3635388" y="5644472"/>
              <a:ext cx="194421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err="1" smtClean="0">
                  <a:solidFill>
                    <a:schemeClr val="bg1"/>
                  </a:solidFill>
                </a:rPr>
                <a:t>Local</a:t>
              </a:r>
              <a:r>
                <a:rPr lang="de-DE" dirty="0" smtClean="0">
                  <a:solidFill>
                    <a:schemeClr val="bg1"/>
                  </a:solidFill>
                </a:rPr>
                <a:t> </a:t>
              </a:r>
              <a:r>
                <a:rPr lang="de-DE" dirty="0" err="1" smtClean="0">
                  <a:solidFill>
                    <a:schemeClr val="bg1"/>
                  </a:solidFill>
                </a:rPr>
                <a:t>Resource</a:t>
              </a:r>
              <a:r>
                <a:rPr lang="de-DE" dirty="0" smtClean="0">
                  <a:solidFill>
                    <a:schemeClr val="bg1"/>
                  </a:solidFill>
                </a:rPr>
                <a:t> &amp; Service Managers</a:t>
              </a:r>
              <a:endParaRPr lang="de-DE" sz="14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(</a:t>
              </a:r>
              <a:r>
                <a:rPr lang="de-DE" sz="1400" dirty="0" err="1">
                  <a:solidFill>
                    <a:schemeClr val="bg1"/>
                  </a:solidFill>
                </a:rPr>
                <a:t>Local</a:t>
              </a:r>
              <a:r>
                <a:rPr lang="de-DE" sz="1400" dirty="0">
                  <a:solidFill>
                    <a:schemeClr val="bg1"/>
                  </a:solidFill>
                </a:rPr>
                <a:t> Service Expertise)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21" name="Zylinder 20"/>
            <p:cNvSpPr/>
            <p:nvPr/>
          </p:nvSpPr>
          <p:spPr>
            <a:xfrm>
              <a:off x="5795628" y="5264335"/>
              <a:ext cx="1944216" cy="1325036"/>
            </a:xfrm>
            <a:prstGeom prst="can">
              <a:avLst>
                <a:gd name="adj" fmla="val 2996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5795628" y="5282919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Provider </a:t>
              </a:r>
              <a:r>
                <a:rPr lang="de-DE" dirty="0" err="1" smtClean="0"/>
                <a:t>Principal</a:t>
              </a:r>
              <a:endParaRPr lang="en-GB" dirty="0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5795628" y="5653764"/>
              <a:ext cx="1944216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err="1" smtClean="0">
                  <a:solidFill>
                    <a:schemeClr val="bg1"/>
                  </a:solidFill>
                </a:rPr>
                <a:t>Local</a:t>
              </a:r>
              <a:r>
                <a:rPr lang="de-DE" dirty="0" smtClean="0">
                  <a:solidFill>
                    <a:schemeClr val="bg1"/>
                  </a:solidFill>
                </a:rPr>
                <a:t> </a:t>
              </a:r>
              <a:r>
                <a:rPr lang="de-DE" dirty="0" err="1" smtClean="0">
                  <a:solidFill>
                    <a:schemeClr val="bg1"/>
                  </a:solidFill>
                </a:rPr>
                <a:t>Resource</a:t>
              </a:r>
              <a:r>
                <a:rPr lang="de-DE" dirty="0" smtClean="0">
                  <a:solidFill>
                    <a:schemeClr val="bg1"/>
                  </a:solidFill>
                </a:rPr>
                <a:t> &amp; Service Managers</a:t>
              </a:r>
            </a:p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(</a:t>
              </a:r>
              <a:r>
                <a:rPr lang="de-DE" sz="1400" dirty="0" err="1">
                  <a:solidFill>
                    <a:schemeClr val="bg1"/>
                  </a:solidFill>
                </a:rPr>
                <a:t>Local</a:t>
              </a:r>
              <a:r>
                <a:rPr lang="de-DE" sz="1400" dirty="0">
                  <a:solidFill>
                    <a:schemeClr val="bg1"/>
                  </a:solidFill>
                </a:rPr>
                <a:t> Service Expertise)</a:t>
              </a:r>
              <a:endParaRPr lang="en-GB" sz="1400" dirty="0">
                <a:solidFill>
                  <a:schemeClr val="bg1"/>
                </a:solidFill>
              </a:endParaRPr>
            </a:p>
            <a:p>
              <a:pPr algn="ctr"/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1296144" y="6597932"/>
              <a:ext cx="827584" cy="215444"/>
            </a:xfrm>
            <a:prstGeom prst="rect">
              <a:avLst/>
            </a:prstGeom>
            <a:solidFill>
              <a:schemeClr val="bg1">
                <a:lumMod val="95000"/>
                <a:alpha val="78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de-DE" sz="1400" dirty="0" smtClean="0"/>
                <a:t>Provider 1</a:t>
              </a:r>
              <a:endParaRPr lang="en-GB" sz="1400" dirty="0"/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3384377" y="6588868"/>
              <a:ext cx="899592" cy="215444"/>
            </a:xfrm>
            <a:prstGeom prst="rect">
              <a:avLst/>
            </a:prstGeom>
            <a:solidFill>
              <a:schemeClr val="bg1">
                <a:lumMod val="95000"/>
                <a:alpha val="78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de-DE" sz="1400" dirty="0" smtClean="0"/>
                <a:t>Provider 2</a:t>
              </a:r>
              <a:endParaRPr lang="en-GB" sz="1400" dirty="0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5563294" y="6579804"/>
              <a:ext cx="880914" cy="215444"/>
            </a:xfrm>
            <a:prstGeom prst="rect">
              <a:avLst/>
            </a:prstGeom>
            <a:solidFill>
              <a:schemeClr val="bg1">
                <a:lumMod val="95000"/>
                <a:alpha val="78000"/>
              </a:schemeClr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de-DE" sz="1400" dirty="0" smtClean="0"/>
                <a:t>Provider 3</a:t>
              </a:r>
              <a:endParaRPr lang="en-GB" sz="1400" dirty="0"/>
            </a:p>
          </p:txBody>
        </p:sp>
        <p:sp>
          <p:nvSpPr>
            <p:cNvPr id="3" name="Textfeld 2"/>
            <p:cNvSpPr txBox="1"/>
            <p:nvPr/>
          </p:nvSpPr>
          <p:spPr>
            <a:xfrm>
              <a:off x="5166742" y="2460958"/>
              <a:ext cx="39604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New Service </a:t>
              </a:r>
              <a:r>
                <a:rPr lang="de-DE" dirty="0" err="1" smtClean="0"/>
                <a:t>Catalog</a:t>
              </a:r>
              <a:r>
                <a:rPr lang="de-DE" dirty="0" smtClean="0"/>
                <a:t> </a:t>
              </a:r>
              <a:r>
                <a:rPr lang="de-DE" dirty="0" err="1" smtClean="0"/>
                <a:t>entry</a:t>
              </a:r>
              <a:r>
                <a:rPr lang="de-DE" dirty="0" smtClean="0"/>
                <a:t> </a:t>
              </a:r>
              <a:r>
                <a:rPr lang="de-DE" dirty="0" err="1" smtClean="0"/>
                <a:t>informs</a:t>
              </a:r>
              <a:r>
                <a:rPr lang="de-DE" dirty="0" smtClean="0"/>
                <a:t> </a:t>
              </a:r>
              <a:r>
                <a:rPr lang="de-DE" dirty="0" err="1" smtClean="0"/>
                <a:t>the</a:t>
              </a:r>
              <a:endParaRPr lang="de-DE" dirty="0" smtClean="0"/>
            </a:p>
            <a:p>
              <a:r>
                <a:rPr lang="de-DE" dirty="0" smtClean="0"/>
                <a:t>Site </a:t>
              </a:r>
              <a:r>
                <a:rPr lang="de-DE" dirty="0" err="1" smtClean="0"/>
                <a:t>Deputies</a:t>
              </a:r>
              <a:r>
                <a:rPr lang="de-DE" dirty="0" smtClean="0"/>
                <a:t> </a:t>
              </a:r>
              <a:r>
                <a:rPr lang="de-DE" dirty="0" err="1" smtClean="0"/>
                <a:t>that</a:t>
              </a:r>
              <a:r>
                <a:rPr lang="de-DE" dirty="0" smtClean="0"/>
                <a:t> </a:t>
              </a:r>
              <a:r>
                <a:rPr lang="de-DE" dirty="0" err="1" smtClean="0"/>
                <a:t>new</a:t>
              </a:r>
              <a:r>
                <a:rPr lang="de-DE" dirty="0" smtClean="0"/>
                <a:t> Software </a:t>
              </a:r>
              <a:r>
                <a:rPr lang="de-DE" dirty="0" err="1" smtClean="0"/>
                <a:t>of</a:t>
              </a:r>
              <a:r>
                <a:rPr lang="de-DE" dirty="0" smtClean="0"/>
                <a:t> </a:t>
              </a:r>
              <a:r>
                <a:rPr lang="de-DE" dirty="0" err="1" smtClean="0"/>
                <a:t>their</a:t>
              </a:r>
              <a:r>
                <a:rPr lang="de-DE" dirty="0" smtClean="0"/>
                <a:t> </a:t>
              </a:r>
              <a:r>
                <a:rPr lang="de-DE" dirty="0" err="1" smtClean="0"/>
                <a:t>stack</a:t>
              </a:r>
              <a:r>
                <a:rPr lang="de-DE" dirty="0" smtClean="0"/>
                <a:t> </a:t>
              </a:r>
              <a:r>
                <a:rPr lang="de-DE" dirty="0" err="1" smtClean="0"/>
                <a:t>is</a:t>
              </a:r>
              <a:r>
                <a:rPr lang="de-DE" dirty="0" smtClean="0"/>
                <a:t> </a:t>
              </a:r>
              <a:r>
                <a:rPr lang="de-DE" dirty="0" err="1" smtClean="0"/>
                <a:t>available</a:t>
              </a:r>
              <a:r>
                <a:rPr lang="de-DE" dirty="0" smtClean="0"/>
                <a:t>.  OPC Team </a:t>
              </a:r>
              <a:r>
                <a:rPr lang="de-DE" dirty="0" err="1" smtClean="0"/>
                <a:t>is</a:t>
              </a:r>
              <a:r>
                <a:rPr lang="de-DE" dirty="0" smtClean="0"/>
                <a:t> </a:t>
              </a:r>
              <a:r>
                <a:rPr lang="de-DE" dirty="0" err="1" smtClean="0"/>
                <a:t>planning</a:t>
              </a:r>
              <a:r>
                <a:rPr lang="de-DE" dirty="0" smtClean="0"/>
                <a:t>  </a:t>
              </a:r>
              <a:r>
                <a:rPr lang="de-DE" dirty="0" err="1" smtClean="0"/>
                <a:t>for</a:t>
              </a:r>
              <a:r>
                <a:rPr lang="de-DE" dirty="0" smtClean="0"/>
                <a:t> a </a:t>
              </a:r>
              <a:r>
                <a:rPr lang="de-DE" dirty="0" err="1" smtClean="0"/>
                <a:t>concerted</a:t>
              </a:r>
              <a:r>
                <a:rPr lang="de-DE" dirty="0" smtClean="0"/>
                <a:t> </a:t>
              </a:r>
              <a:r>
                <a:rPr lang="de-DE" dirty="0" err="1" smtClean="0"/>
                <a:t>software</a:t>
              </a:r>
              <a:r>
                <a:rPr lang="de-DE" dirty="0" smtClean="0"/>
                <a:t> upgrade</a:t>
              </a:r>
              <a:endParaRPr lang="en-GB" dirty="0"/>
            </a:p>
          </p:txBody>
        </p:sp>
        <p:sp>
          <p:nvSpPr>
            <p:cNvPr id="28" name="CasellaDiTesto 26"/>
            <p:cNvSpPr txBox="1"/>
            <p:nvPr/>
          </p:nvSpPr>
          <p:spPr>
            <a:xfrm>
              <a:off x="3184289" y="3676962"/>
              <a:ext cx="2827871" cy="40011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sz="2000" dirty="0" smtClean="0"/>
                <a:t>OPC leader / OPC team</a:t>
              </a:r>
            </a:p>
          </p:txBody>
        </p:sp>
        <p:pic>
          <p:nvPicPr>
            <p:cNvPr id="30" name="Immagin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23826" y="3140968"/>
              <a:ext cx="1008014" cy="1008014"/>
            </a:xfrm>
            <a:prstGeom prst="rect">
              <a:avLst/>
            </a:prstGeom>
          </p:spPr>
        </p:pic>
        <p:sp>
          <p:nvSpPr>
            <p:cNvPr id="5" name="Geschweifte Klammer rechts 4"/>
            <p:cNvSpPr/>
            <p:nvPr/>
          </p:nvSpPr>
          <p:spPr>
            <a:xfrm rot="16200000">
              <a:off x="4355469" y="2708050"/>
              <a:ext cx="504055" cy="4320481"/>
            </a:xfrm>
            <a:prstGeom prst="rightBrace">
              <a:avLst>
                <a:gd name="adj1" fmla="val 25995"/>
                <a:gd name="adj2" fmla="val 49787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3219785" y="4822995"/>
              <a:ext cx="2553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err="1" smtClean="0"/>
                <a:t>Op</a:t>
              </a:r>
              <a:r>
                <a:rPr lang="de-DE" dirty="0" err="1" smtClean="0"/>
                <a:t>erations</a:t>
              </a:r>
              <a:r>
                <a:rPr lang="de-DE" dirty="0" smtClean="0"/>
                <a:t> </a:t>
              </a:r>
              <a:r>
                <a:rPr lang="de-DE" b="1" dirty="0" err="1" smtClean="0"/>
                <a:t>C</a:t>
              </a:r>
              <a:r>
                <a:rPr lang="de-DE" dirty="0" err="1" smtClean="0"/>
                <a:t>oordination</a:t>
              </a:r>
              <a:endParaRPr lang="en-GB" dirty="0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35496" y="4149080"/>
              <a:ext cx="49700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The OPC </a:t>
              </a:r>
              <a:r>
                <a:rPr lang="de-DE" dirty="0" err="1" smtClean="0"/>
                <a:t>is</a:t>
              </a:r>
              <a:r>
                <a:rPr lang="de-DE" dirty="0" smtClean="0"/>
                <a:t> </a:t>
              </a:r>
              <a:r>
                <a:rPr lang="de-DE" dirty="0" err="1" smtClean="0"/>
                <a:t>planning</a:t>
              </a:r>
              <a:r>
                <a:rPr lang="de-DE" dirty="0"/>
                <a:t> </a:t>
              </a:r>
              <a:r>
                <a:rPr lang="de-DE" dirty="0" err="1" smtClean="0"/>
                <a:t>the</a:t>
              </a:r>
              <a:r>
                <a:rPr lang="de-DE" dirty="0" smtClean="0"/>
                <a:t> </a:t>
              </a:r>
              <a:r>
                <a:rPr lang="de-DE" dirty="0" err="1" smtClean="0"/>
                <a:t>deployment</a:t>
              </a:r>
              <a:r>
                <a:rPr lang="de-DE" dirty="0" smtClean="0"/>
                <a:t> </a:t>
              </a:r>
              <a:r>
                <a:rPr lang="de-DE" dirty="0" err="1" smtClean="0"/>
                <a:t>of</a:t>
              </a:r>
              <a:r>
                <a:rPr lang="de-DE" dirty="0" smtClean="0"/>
                <a:t> </a:t>
              </a:r>
              <a:r>
                <a:rPr lang="de-DE" dirty="0" err="1" smtClean="0"/>
                <a:t>software</a:t>
              </a:r>
              <a:r>
                <a:rPr lang="de-DE" dirty="0" smtClean="0"/>
                <a:t> </a:t>
              </a:r>
            </a:p>
            <a:p>
              <a:r>
                <a:rPr lang="de-DE" dirty="0" err="1" smtClean="0"/>
                <a:t>and</a:t>
              </a:r>
              <a:r>
                <a:rPr lang="de-DE" dirty="0" smtClean="0"/>
                <a:t> </a:t>
              </a:r>
              <a:r>
                <a:rPr lang="de-DE" dirty="0" err="1" smtClean="0"/>
                <a:t>software</a:t>
              </a:r>
              <a:r>
                <a:rPr lang="de-DE" dirty="0" smtClean="0"/>
                <a:t> </a:t>
              </a:r>
              <a:r>
                <a:rPr lang="de-DE" dirty="0" err="1" smtClean="0"/>
                <a:t>updates</a:t>
              </a:r>
              <a:r>
                <a:rPr lang="de-DE" dirty="0" smtClean="0"/>
                <a:t> </a:t>
              </a:r>
              <a:r>
                <a:rPr lang="de-DE" dirty="0" err="1" smtClean="0"/>
                <a:t>of</a:t>
              </a:r>
              <a:r>
                <a:rPr lang="de-DE" dirty="0" smtClean="0"/>
                <a:t> </a:t>
              </a:r>
              <a:r>
                <a:rPr lang="de-DE" dirty="0" err="1" smtClean="0"/>
                <a:t>running</a:t>
              </a:r>
              <a:r>
                <a:rPr lang="de-DE" dirty="0" smtClean="0"/>
                <a:t> </a:t>
              </a:r>
              <a:r>
                <a:rPr lang="de-DE" dirty="0" err="1" smtClean="0"/>
                <a:t>and</a:t>
              </a:r>
              <a:r>
                <a:rPr lang="de-DE" dirty="0" smtClean="0"/>
                <a:t> </a:t>
              </a:r>
              <a:r>
                <a:rPr lang="de-DE" dirty="0" err="1" smtClean="0"/>
                <a:t>new</a:t>
              </a:r>
              <a:r>
                <a:rPr lang="de-DE" dirty="0" smtClean="0"/>
                <a:t> </a:t>
              </a:r>
              <a:r>
                <a:rPr lang="de-DE" dirty="0" err="1" smtClean="0"/>
                <a:t>services</a:t>
              </a:r>
              <a:r>
                <a:rPr lang="de-DE" dirty="0" smtClean="0"/>
                <a:t>.</a:t>
              </a:r>
              <a:endParaRPr lang="en-GB" dirty="0"/>
            </a:p>
          </p:txBody>
        </p:sp>
        <p:sp>
          <p:nvSpPr>
            <p:cNvPr id="7" name="Abgerundetes Rechteck 6"/>
            <p:cNvSpPr/>
            <p:nvPr/>
          </p:nvSpPr>
          <p:spPr>
            <a:xfrm>
              <a:off x="4079053" y="2924944"/>
              <a:ext cx="997003" cy="36004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DPMT</a:t>
              </a:r>
              <a:endParaRPr lang="en-GB" dirty="0"/>
            </a:p>
          </p:txBody>
        </p:sp>
        <p:sp>
          <p:nvSpPr>
            <p:cNvPr id="31" name="Abgerundetes Rechteck 30"/>
            <p:cNvSpPr/>
            <p:nvPr/>
          </p:nvSpPr>
          <p:spPr>
            <a:xfrm>
              <a:off x="4067944" y="2492896"/>
              <a:ext cx="997003" cy="36004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SPMT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96101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ccia in giù 1"/>
          <p:cNvSpPr/>
          <p:nvPr/>
        </p:nvSpPr>
        <p:spPr>
          <a:xfrm>
            <a:off x="4357955" y="1909406"/>
            <a:ext cx="468046" cy="947632"/>
          </a:xfrm>
          <a:prstGeom prst="downArrow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5935" y="1004250"/>
            <a:ext cx="1008014" cy="1008014"/>
          </a:xfrm>
          <a:prstGeom prst="rect">
            <a:avLst/>
          </a:prstGeo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Release and Deployment Management</a:t>
            </a:r>
            <a:endParaRPr lang="it-IT" sz="1600" dirty="0"/>
          </a:p>
        </p:txBody>
      </p:sp>
      <p:sp>
        <p:nvSpPr>
          <p:cNvPr id="15" name="Segnaposto contenuto 2"/>
          <p:cNvSpPr txBox="1">
            <a:spLocks/>
          </p:cNvSpPr>
          <p:nvPr/>
        </p:nvSpPr>
        <p:spPr>
          <a:xfrm>
            <a:off x="3184289" y="1218241"/>
            <a:ext cx="2801645" cy="66901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Technology &amp; Service Building</a:t>
            </a:r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3898" y="1268760"/>
            <a:ext cx="757861" cy="1193948"/>
          </a:xfrm>
          <a:prstGeom prst="rect">
            <a:avLst/>
          </a:prstGeom>
        </p:spPr>
      </p:pic>
      <p:sp>
        <p:nvSpPr>
          <p:cNvPr id="32" name="CasellaDiTesto 31"/>
          <p:cNvSpPr txBox="1"/>
          <p:nvPr/>
        </p:nvSpPr>
        <p:spPr>
          <a:xfrm>
            <a:off x="6801265" y="1455167"/>
            <a:ext cx="20912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/>
              <a:t>Service Area Manager</a:t>
            </a:r>
            <a:endParaRPr lang="it-IT" sz="16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5148064" y="2012647"/>
            <a:ext cx="3960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Service Area Manager </a:t>
            </a:r>
            <a:r>
              <a:rPr lang="de-DE" dirty="0" err="1" smtClean="0">
                <a:solidFill>
                  <a:srgbClr val="FF0000"/>
                </a:solidFill>
              </a:rPr>
              <a:t>decides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about</a:t>
            </a:r>
            <a:r>
              <a:rPr lang="de-DE" dirty="0" smtClean="0">
                <a:solidFill>
                  <a:srgbClr val="FF0000"/>
                </a:solidFill>
              </a:rPr>
              <a:t> a </a:t>
            </a:r>
            <a:r>
              <a:rPr lang="de-DE" dirty="0" err="1" smtClean="0">
                <a:solidFill>
                  <a:srgbClr val="FF0000"/>
                </a:solidFill>
              </a:rPr>
              <a:t>new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i="1" dirty="0" smtClean="0">
                <a:solidFill>
                  <a:srgbClr val="FF0000"/>
                </a:solidFill>
              </a:rPr>
              <a:t>Service Catalogue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entry</a:t>
            </a:r>
            <a:r>
              <a:rPr lang="de-DE" dirty="0" smtClean="0">
                <a:solidFill>
                  <a:srgbClr val="FF0000"/>
                </a:solidFill>
              </a:rPr>
              <a:t>. This </a:t>
            </a:r>
            <a:r>
              <a:rPr lang="de-DE" dirty="0" err="1" smtClean="0">
                <a:solidFill>
                  <a:srgbClr val="FF0000"/>
                </a:solidFill>
              </a:rPr>
              <a:t>new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entry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may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trigger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the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i="1" dirty="0" smtClean="0">
                <a:solidFill>
                  <a:srgbClr val="FF0000"/>
                </a:solidFill>
              </a:rPr>
              <a:t>OPCT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and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i="1" dirty="0" smtClean="0">
                <a:solidFill>
                  <a:srgbClr val="FF0000"/>
                </a:solidFill>
              </a:rPr>
              <a:t>Site </a:t>
            </a:r>
            <a:r>
              <a:rPr lang="de-DE" i="1" dirty="0" err="1" smtClean="0">
                <a:solidFill>
                  <a:srgbClr val="FF0000"/>
                </a:solidFill>
              </a:rPr>
              <a:t>Deputies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about</a:t>
            </a:r>
            <a:r>
              <a:rPr lang="de-DE" dirty="0" smtClean="0">
                <a:solidFill>
                  <a:srgbClr val="FF0000"/>
                </a:solidFill>
              </a:rPr>
              <a:t> a </a:t>
            </a:r>
            <a:r>
              <a:rPr lang="de-DE" i="1" dirty="0" err="1" smtClean="0">
                <a:solidFill>
                  <a:srgbClr val="FF0000"/>
                </a:solidFill>
              </a:rPr>
              <a:t>new</a:t>
            </a:r>
            <a:r>
              <a:rPr lang="de-DE" i="1" dirty="0" smtClean="0">
                <a:solidFill>
                  <a:srgbClr val="FF0000"/>
                </a:solidFill>
              </a:rPr>
              <a:t> Software Version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available</a:t>
            </a:r>
            <a:r>
              <a:rPr lang="de-DE" dirty="0" smtClean="0">
                <a:solidFill>
                  <a:srgbClr val="FF0000"/>
                </a:solidFill>
              </a:rPr>
              <a:t>. </a:t>
            </a:r>
          </a:p>
        </p:txBody>
      </p:sp>
      <p:pic>
        <p:nvPicPr>
          <p:cNvPr id="30" name="Immagine 17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91680" y="5301306"/>
            <a:ext cx="1008014" cy="1008014"/>
          </a:xfrm>
          <a:prstGeom prst="rect">
            <a:avLst/>
          </a:prstGeom>
        </p:spPr>
      </p:pic>
      <p:sp>
        <p:nvSpPr>
          <p:cNvPr id="34" name="Textfeld 33"/>
          <p:cNvSpPr txBox="1"/>
          <p:nvPr/>
        </p:nvSpPr>
        <p:spPr>
          <a:xfrm>
            <a:off x="103139" y="4183920"/>
            <a:ext cx="4353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accent1"/>
                </a:solidFill>
              </a:rPr>
              <a:t>If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the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comparison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indicates</a:t>
            </a:r>
            <a:r>
              <a:rPr lang="de-DE" dirty="0" smtClean="0">
                <a:solidFill>
                  <a:schemeClr val="accent1"/>
                </a:solidFill>
              </a:rPr>
              <a:t> a </a:t>
            </a:r>
            <a:r>
              <a:rPr lang="de-DE" dirty="0" err="1" smtClean="0">
                <a:solidFill>
                  <a:schemeClr val="accent1"/>
                </a:solidFill>
              </a:rPr>
              <a:t>new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service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or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new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software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version</a:t>
            </a:r>
            <a:r>
              <a:rPr lang="de-DE" dirty="0" smtClean="0">
                <a:solidFill>
                  <a:schemeClr val="accent1"/>
                </a:solidFill>
              </a:rPr>
              <a:t>, </a:t>
            </a:r>
            <a:r>
              <a:rPr lang="de-DE" dirty="0" err="1" smtClean="0">
                <a:solidFill>
                  <a:schemeClr val="accent1"/>
                </a:solidFill>
              </a:rPr>
              <a:t>the</a:t>
            </a:r>
            <a:r>
              <a:rPr lang="de-DE" dirty="0" smtClean="0">
                <a:solidFill>
                  <a:schemeClr val="accent1"/>
                </a:solidFill>
              </a:rPr>
              <a:t> OPC </a:t>
            </a:r>
            <a:r>
              <a:rPr lang="de-DE" dirty="0">
                <a:solidFill>
                  <a:schemeClr val="accent1"/>
                </a:solidFill>
              </a:rPr>
              <a:t>Team </a:t>
            </a:r>
            <a:r>
              <a:rPr lang="de-DE" dirty="0" err="1">
                <a:solidFill>
                  <a:schemeClr val="accent1"/>
                </a:solidFill>
              </a:rPr>
              <a:t>is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smtClean="0">
                <a:solidFill>
                  <a:schemeClr val="accent1"/>
                </a:solidFill>
              </a:rPr>
              <a:t>plan-</a:t>
            </a:r>
            <a:r>
              <a:rPr lang="de-DE" dirty="0" err="1" smtClean="0">
                <a:solidFill>
                  <a:schemeClr val="accent1"/>
                </a:solidFill>
              </a:rPr>
              <a:t>ning</a:t>
            </a:r>
            <a:r>
              <a:rPr lang="de-DE" dirty="0" smtClean="0">
                <a:solidFill>
                  <a:schemeClr val="accent1"/>
                </a:solidFill>
              </a:rPr>
              <a:t>  </a:t>
            </a:r>
            <a:r>
              <a:rPr lang="de-DE" dirty="0" err="1">
                <a:solidFill>
                  <a:schemeClr val="accent1"/>
                </a:solidFill>
              </a:rPr>
              <a:t>for</a:t>
            </a:r>
            <a:r>
              <a:rPr lang="de-DE" dirty="0">
                <a:solidFill>
                  <a:schemeClr val="accent1"/>
                </a:solidFill>
              </a:rPr>
              <a:t> a </a:t>
            </a:r>
            <a:r>
              <a:rPr lang="de-DE" dirty="0" err="1" smtClean="0">
                <a:solidFill>
                  <a:schemeClr val="accent1"/>
                </a:solidFill>
              </a:rPr>
              <a:t>coordinated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software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smtClean="0">
                <a:solidFill>
                  <a:schemeClr val="accent1"/>
                </a:solidFill>
              </a:rPr>
              <a:t>upgrade </a:t>
            </a:r>
            <a:r>
              <a:rPr lang="de-DE" dirty="0" err="1" smtClean="0">
                <a:solidFill>
                  <a:schemeClr val="accent1"/>
                </a:solidFill>
              </a:rPr>
              <a:t>or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first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deployment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of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the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software</a:t>
            </a:r>
            <a:r>
              <a:rPr lang="de-DE" dirty="0" smtClean="0">
                <a:solidFill>
                  <a:schemeClr val="accent1"/>
                </a:solidFill>
              </a:rPr>
              <a:t> on </a:t>
            </a:r>
            <a:r>
              <a:rPr lang="de-DE" dirty="0" err="1" smtClean="0">
                <a:solidFill>
                  <a:schemeClr val="accent1"/>
                </a:solidFill>
              </a:rPr>
              <a:t>the</a:t>
            </a:r>
            <a:r>
              <a:rPr lang="de-DE" dirty="0" smtClean="0">
                <a:solidFill>
                  <a:schemeClr val="accent1"/>
                </a:solidFill>
              </a:rPr>
              <a:t> CDI.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4079053" y="3501008"/>
            <a:ext cx="997003" cy="36004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DPMT</a:t>
            </a:r>
            <a:endParaRPr lang="en-GB" dirty="0"/>
          </a:p>
        </p:txBody>
      </p:sp>
      <p:sp>
        <p:nvSpPr>
          <p:cNvPr id="8" name="Zylinder 7"/>
          <p:cNvSpPr/>
          <p:nvPr/>
        </p:nvSpPr>
        <p:spPr>
          <a:xfrm>
            <a:off x="2506659" y="6237312"/>
            <a:ext cx="265141" cy="216024"/>
          </a:xfrm>
          <a:prstGeom prst="ca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Zylinder 34"/>
          <p:cNvSpPr/>
          <p:nvPr/>
        </p:nvSpPr>
        <p:spPr>
          <a:xfrm>
            <a:off x="2866699" y="6237312"/>
            <a:ext cx="265141" cy="216024"/>
          </a:xfrm>
          <a:prstGeom prst="ca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Zylinder 35"/>
          <p:cNvSpPr/>
          <p:nvPr/>
        </p:nvSpPr>
        <p:spPr>
          <a:xfrm>
            <a:off x="3226739" y="6237312"/>
            <a:ext cx="265141" cy="216024"/>
          </a:xfrm>
          <a:prstGeom prst="ca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Zylinder 36"/>
          <p:cNvSpPr/>
          <p:nvPr/>
        </p:nvSpPr>
        <p:spPr>
          <a:xfrm>
            <a:off x="3586779" y="6237312"/>
            <a:ext cx="265141" cy="216024"/>
          </a:xfrm>
          <a:prstGeom prst="ca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Zylinder 37"/>
          <p:cNvSpPr/>
          <p:nvPr/>
        </p:nvSpPr>
        <p:spPr>
          <a:xfrm>
            <a:off x="3946819" y="6237312"/>
            <a:ext cx="265141" cy="216024"/>
          </a:xfrm>
          <a:prstGeom prst="ca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Zylinder 38"/>
          <p:cNvSpPr/>
          <p:nvPr/>
        </p:nvSpPr>
        <p:spPr>
          <a:xfrm>
            <a:off x="4306859" y="6237312"/>
            <a:ext cx="265141" cy="216024"/>
          </a:xfrm>
          <a:prstGeom prst="ca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Zylinder 39"/>
          <p:cNvSpPr/>
          <p:nvPr/>
        </p:nvSpPr>
        <p:spPr>
          <a:xfrm>
            <a:off x="4666899" y="6237312"/>
            <a:ext cx="265141" cy="216024"/>
          </a:xfrm>
          <a:prstGeom prst="ca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Zylinder 40"/>
          <p:cNvSpPr/>
          <p:nvPr/>
        </p:nvSpPr>
        <p:spPr>
          <a:xfrm>
            <a:off x="5026939" y="6237312"/>
            <a:ext cx="265141" cy="216024"/>
          </a:xfrm>
          <a:prstGeom prst="ca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Zylinder 41"/>
          <p:cNvSpPr/>
          <p:nvPr/>
        </p:nvSpPr>
        <p:spPr>
          <a:xfrm>
            <a:off x="5386979" y="6237312"/>
            <a:ext cx="265141" cy="216024"/>
          </a:xfrm>
          <a:prstGeom prst="ca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Zylinder 42"/>
          <p:cNvSpPr/>
          <p:nvPr/>
        </p:nvSpPr>
        <p:spPr>
          <a:xfrm>
            <a:off x="5747019" y="6237312"/>
            <a:ext cx="265141" cy="216024"/>
          </a:xfrm>
          <a:prstGeom prst="ca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Zylinder 43"/>
          <p:cNvSpPr/>
          <p:nvPr/>
        </p:nvSpPr>
        <p:spPr>
          <a:xfrm>
            <a:off x="6107059" y="6237312"/>
            <a:ext cx="265141" cy="216024"/>
          </a:xfrm>
          <a:prstGeom prst="ca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Zylinder 44"/>
          <p:cNvSpPr/>
          <p:nvPr/>
        </p:nvSpPr>
        <p:spPr>
          <a:xfrm>
            <a:off x="6467099" y="6237312"/>
            <a:ext cx="265141" cy="216024"/>
          </a:xfrm>
          <a:prstGeom prst="ca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feld 9"/>
          <p:cNvSpPr txBox="1"/>
          <p:nvPr/>
        </p:nvSpPr>
        <p:spPr>
          <a:xfrm>
            <a:off x="899592" y="2420888"/>
            <a:ext cx="3221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Service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Owner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aintains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service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description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via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SPMT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2" name="Gerade Verbindung 11"/>
          <p:cNvCxnSpPr>
            <a:stCxn id="8" idx="1"/>
            <a:endCxn id="46" idx="2"/>
          </p:cNvCxnSpPr>
          <p:nvPr/>
        </p:nvCxnSpPr>
        <p:spPr>
          <a:xfrm flipV="1">
            <a:off x="2639230" y="4959752"/>
            <a:ext cx="4162035" cy="1277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46"/>
          <p:cNvCxnSpPr>
            <a:endCxn id="46" idx="2"/>
          </p:cNvCxnSpPr>
          <p:nvPr/>
        </p:nvCxnSpPr>
        <p:spPr>
          <a:xfrm flipV="1">
            <a:off x="3028259" y="4959752"/>
            <a:ext cx="3773006" cy="12747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47"/>
          <p:cNvCxnSpPr>
            <a:stCxn id="36" idx="1"/>
            <a:endCxn id="46" idx="2"/>
          </p:cNvCxnSpPr>
          <p:nvPr/>
        </p:nvCxnSpPr>
        <p:spPr>
          <a:xfrm flipV="1">
            <a:off x="3359310" y="4959752"/>
            <a:ext cx="3441955" cy="1277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48"/>
          <p:cNvCxnSpPr>
            <a:stCxn id="37" idx="0"/>
            <a:endCxn id="46" idx="2"/>
          </p:cNvCxnSpPr>
          <p:nvPr/>
        </p:nvCxnSpPr>
        <p:spPr>
          <a:xfrm flipV="1">
            <a:off x="3719350" y="4959752"/>
            <a:ext cx="3081915" cy="13315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/>
          <p:cNvCxnSpPr>
            <a:stCxn id="38" idx="1"/>
            <a:endCxn id="46" idx="2"/>
          </p:cNvCxnSpPr>
          <p:nvPr/>
        </p:nvCxnSpPr>
        <p:spPr>
          <a:xfrm flipV="1">
            <a:off x="4079390" y="4959752"/>
            <a:ext cx="2721875" cy="1277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50"/>
          <p:cNvCxnSpPr>
            <a:stCxn id="39" idx="1"/>
            <a:endCxn id="46" idx="2"/>
          </p:cNvCxnSpPr>
          <p:nvPr/>
        </p:nvCxnSpPr>
        <p:spPr>
          <a:xfrm flipV="1">
            <a:off x="4439430" y="4959752"/>
            <a:ext cx="2361835" cy="1277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51"/>
          <p:cNvCxnSpPr>
            <a:stCxn id="40" idx="1"/>
            <a:endCxn id="46" idx="2"/>
          </p:cNvCxnSpPr>
          <p:nvPr/>
        </p:nvCxnSpPr>
        <p:spPr>
          <a:xfrm flipV="1">
            <a:off x="4799470" y="4959752"/>
            <a:ext cx="2001795" cy="1277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52"/>
          <p:cNvCxnSpPr>
            <a:stCxn id="41" idx="1"/>
            <a:endCxn id="46" idx="2"/>
          </p:cNvCxnSpPr>
          <p:nvPr/>
        </p:nvCxnSpPr>
        <p:spPr>
          <a:xfrm flipV="1">
            <a:off x="5159510" y="4959752"/>
            <a:ext cx="1641755" cy="1277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54"/>
          <p:cNvCxnSpPr>
            <a:stCxn id="42" idx="1"/>
            <a:endCxn id="46" idx="2"/>
          </p:cNvCxnSpPr>
          <p:nvPr/>
        </p:nvCxnSpPr>
        <p:spPr>
          <a:xfrm flipV="1">
            <a:off x="5519550" y="4959752"/>
            <a:ext cx="1281715" cy="1277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56"/>
          <p:cNvCxnSpPr>
            <a:stCxn id="43" idx="1"/>
            <a:endCxn id="46" idx="2"/>
          </p:cNvCxnSpPr>
          <p:nvPr/>
        </p:nvCxnSpPr>
        <p:spPr>
          <a:xfrm flipV="1">
            <a:off x="5879590" y="4959752"/>
            <a:ext cx="921675" cy="1277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58"/>
          <p:cNvCxnSpPr>
            <a:stCxn id="44" idx="1"/>
            <a:endCxn id="46" idx="2"/>
          </p:cNvCxnSpPr>
          <p:nvPr/>
        </p:nvCxnSpPr>
        <p:spPr>
          <a:xfrm flipV="1">
            <a:off x="6239630" y="4959752"/>
            <a:ext cx="561635" cy="1277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60"/>
          <p:cNvCxnSpPr>
            <a:stCxn id="45" idx="1"/>
            <a:endCxn id="46" idx="2"/>
          </p:cNvCxnSpPr>
          <p:nvPr/>
        </p:nvCxnSpPr>
        <p:spPr>
          <a:xfrm flipV="1">
            <a:off x="6599670" y="4959752"/>
            <a:ext cx="201595" cy="1277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Pfeil nach unten 69"/>
          <p:cNvSpPr/>
          <p:nvPr/>
        </p:nvSpPr>
        <p:spPr>
          <a:xfrm rot="7684792">
            <a:off x="5601213" y="3417384"/>
            <a:ext cx="200797" cy="1587866"/>
          </a:xfrm>
          <a:prstGeom prst="downArrow">
            <a:avLst>
              <a:gd name="adj1" fmla="val 50000"/>
              <a:gd name="adj2" fmla="val 79128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Abgerundetes Rechteck 45"/>
          <p:cNvSpPr/>
          <p:nvPr/>
        </p:nvSpPr>
        <p:spPr>
          <a:xfrm>
            <a:off x="6302763" y="4599712"/>
            <a:ext cx="997003" cy="36004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SVMON</a:t>
            </a:r>
            <a:endParaRPr lang="en-GB" dirty="0"/>
          </a:p>
        </p:txBody>
      </p:sp>
      <p:sp>
        <p:nvSpPr>
          <p:cNvPr id="71" name="Pfeil nach unten 70"/>
          <p:cNvSpPr/>
          <p:nvPr/>
        </p:nvSpPr>
        <p:spPr>
          <a:xfrm>
            <a:off x="4456588" y="3212113"/>
            <a:ext cx="257046" cy="288895"/>
          </a:xfrm>
          <a:prstGeom prst="downArrow">
            <a:avLst>
              <a:gd name="adj1" fmla="val 50000"/>
              <a:gd name="adj2" fmla="val 79128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Abgerundetes Rechteck 30"/>
          <p:cNvSpPr/>
          <p:nvPr/>
        </p:nvSpPr>
        <p:spPr>
          <a:xfrm>
            <a:off x="4067944" y="2852936"/>
            <a:ext cx="997003" cy="36004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SPMT</a:t>
            </a:r>
            <a:endParaRPr lang="en-GB" dirty="0"/>
          </a:p>
        </p:txBody>
      </p:sp>
      <p:sp>
        <p:nvSpPr>
          <p:cNvPr id="72" name="Freccia in giù 1"/>
          <p:cNvSpPr/>
          <p:nvPr/>
        </p:nvSpPr>
        <p:spPr>
          <a:xfrm>
            <a:off x="4385399" y="3862120"/>
            <a:ext cx="468046" cy="1583104"/>
          </a:xfrm>
          <a:prstGeom prst="downArrow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3" name="Textfeld 72"/>
          <p:cNvSpPr txBox="1"/>
          <p:nvPr/>
        </p:nvSpPr>
        <p:spPr>
          <a:xfrm>
            <a:off x="462535" y="3430741"/>
            <a:ext cx="3677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DPMT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ompares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supported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software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versions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against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installed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versions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Textfeld 73"/>
          <p:cNvSpPr txBox="1"/>
          <p:nvPr/>
        </p:nvSpPr>
        <p:spPr>
          <a:xfrm>
            <a:off x="6316444" y="3934797"/>
            <a:ext cx="1927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Software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versions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monitoring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system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Textfeld 74"/>
          <p:cNvSpPr txBox="1"/>
          <p:nvPr/>
        </p:nvSpPr>
        <p:spPr>
          <a:xfrm>
            <a:off x="4144961" y="6444044"/>
            <a:ext cx="606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sites</a:t>
            </a:r>
            <a:endParaRPr lang="en-GB" dirty="0"/>
          </a:p>
        </p:txBody>
      </p:sp>
      <p:sp>
        <p:nvSpPr>
          <p:cNvPr id="76" name="Abgerundetes Rechteck 75"/>
          <p:cNvSpPr/>
          <p:nvPr/>
        </p:nvSpPr>
        <p:spPr>
          <a:xfrm>
            <a:off x="4067944" y="3501008"/>
            <a:ext cx="997003" cy="360040"/>
          </a:xfrm>
          <a:prstGeom prst="roundRect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1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bg1"/>
                </a:solidFill>
              </a:rPr>
              <a:t>DPMT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8" name="CasellaDiTesto 26"/>
          <p:cNvSpPr txBox="1"/>
          <p:nvPr/>
        </p:nvSpPr>
        <p:spPr>
          <a:xfrm>
            <a:off x="3203848" y="5445224"/>
            <a:ext cx="2827871" cy="40011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dirty="0" smtClean="0"/>
              <a:t>OPC Team</a:t>
            </a:r>
          </a:p>
        </p:txBody>
      </p:sp>
    </p:spTree>
    <p:extLst>
      <p:ext uri="{BB962C8B-B14F-4D97-AF65-F5344CB8AC3E}">
        <p14:creationId xmlns:p14="http://schemas.microsoft.com/office/powerpoint/2010/main" val="211059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4" grpId="0"/>
      <p:bldP spid="72" grpId="0" animBg="1"/>
      <p:bldP spid="7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el 1"/>
          <p:cNvSpPr txBox="1">
            <a:spLocks/>
          </p:cNvSpPr>
          <p:nvPr/>
        </p:nvSpPr>
        <p:spPr>
          <a:xfrm>
            <a:off x="1371600" y="274638"/>
            <a:ext cx="7592888" cy="79216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en-GB" sz="2900" dirty="0" smtClean="0">
                <a:solidFill>
                  <a:prstClr val="black"/>
                </a:solidFill>
              </a:rPr>
              <a:t>Operations following </a:t>
            </a:r>
            <a:r>
              <a:rPr lang="en-GB" sz="2900" dirty="0" err="1" smtClean="0">
                <a:solidFill>
                  <a:prstClr val="black"/>
                </a:solidFill>
              </a:rPr>
              <a:t>FitSM</a:t>
            </a:r>
            <a:r>
              <a:rPr lang="en-GB" sz="2900" dirty="0" smtClean="0">
                <a:solidFill>
                  <a:prstClr val="black"/>
                </a:solidFill>
              </a:rPr>
              <a:t> </a:t>
            </a:r>
            <a:r>
              <a:rPr lang="en-GB" sz="3200" dirty="0" smtClean="0">
                <a:solidFill>
                  <a:prstClr val="black"/>
                </a:solidFill>
              </a:rPr>
              <a:t>in EUDAT2020</a:t>
            </a:r>
            <a:r>
              <a:rPr lang="en-GB" sz="2900" dirty="0" smtClean="0">
                <a:solidFill>
                  <a:prstClr val="black"/>
                </a:solidFill>
              </a:rPr>
              <a:t> </a:t>
            </a:r>
          </a:p>
          <a:p>
            <a:r>
              <a:rPr lang="en-GB" sz="2200" dirty="0" smtClean="0">
                <a:solidFill>
                  <a:prstClr val="black"/>
                </a:solidFill>
              </a:rPr>
              <a:t>Service Management Processes and Tools</a:t>
            </a:r>
          </a:p>
          <a:p>
            <a:endParaRPr lang="en-GB" sz="3200" dirty="0">
              <a:solidFill>
                <a:prstClr val="black"/>
              </a:solidFill>
            </a:endParaRP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/>
          </p:nvPr>
        </p:nvGraphicFramePr>
        <p:xfrm>
          <a:off x="122065" y="1412776"/>
          <a:ext cx="8842422" cy="41498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5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96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9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77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8901"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#</a:t>
                      </a:r>
                      <a:endParaRPr lang="en-US" sz="18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800" dirty="0" err="1">
                          <a:effectLst/>
                        </a:rPr>
                        <a:t>FitSM</a:t>
                      </a:r>
                      <a:r>
                        <a:rPr lang="en-GB" sz="1800" dirty="0">
                          <a:effectLst/>
                        </a:rPr>
                        <a:t> Process</a:t>
                      </a:r>
                      <a:endParaRPr lang="en-US" sz="24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Responsible</a:t>
                      </a:r>
                      <a:endParaRPr lang="en-US" sz="24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Tools</a:t>
                      </a:r>
                      <a:endParaRPr lang="en-US" sz="24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901"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Service Portfolio Management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CINES</a:t>
                      </a:r>
                      <a:endParaRPr lang="en-US" sz="18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SPMT</a:t>
                      </a:r>
                      <a:endParaRPr lang="en-US" sz="18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901"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Service Level Agreement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CINES (CSC)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SPMT, DPMT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901"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Service Reporting, including Service Monitoring</a:t>
                      </a:r>
                      <a:endParaRPr lang="en-US" sz="18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GRNET (KIT)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ARMT, DPMT, ACCT</a:t>
                      </a:r>
                      <a:endParaRPr lang="en-US" sz="18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901"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Service Availability &amp; Continuity Management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KIT (MPCDF)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ARMT, </a:t>
                      </a:r>
                      <a:r>
                        <a:rPr lang="en-GB" sz="1400" dirty="0" smtClean="0">
                          <a:effectLst/>
                        </a:rPr>
                        <a:t>DPMT, SVMON</a:t>
                      </a:r>
                      <a:endParaRPr lang="en-US" sz="18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901"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Service Capacity Management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MPCDF (KIT)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DPMT, ACCT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901"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6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Information Security Management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CSC (JUELICH)</a:t>
                      </a:r>
                      <a:endParaRPr lang="en-US" sz="18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Vulnerability Scanner, DPMT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901"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7</a:t>
                      </a:r>
                      <a:endParaRPr lang="en-US" sz="18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Customer Relationship Management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CLARIN </a:t>
                      </a:r>
                      <a:r>
                        <a:rPr lang="en-GB" sz="1400" dirty="0" smtClean="0">
                          <a:effectLst/>
                        </a:rPr>
                        <a:t>ERIC</a:t>
                      </a:r>
                      <a:r>
                        <a:rPr lang="en-GB" sz="1400" baseline="0" dirty="0" smtClean="0">
                          <a:effectLst/>
                        </a:rPr>
                        <a:t> (</a:t>
                      </a:r>
                      <a:r>
                        <a:rPr lang="en-GB" sz="1400" dirty="0" smtClean="0">
                          <a:effectLst/>
                        </a:rPr>
                        <a:t>CINECA)</a:t>
                      </a:r>
                      <a:endParaRPr lang="en-US" sz="18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WEB, B2GETHER, DPMT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901"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8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Supplier Relationship Management</a:t>
                      </a:r>
                      <a:endParaRPr lang="en-US" sz="18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MPCDF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DPMT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901"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9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Incident and Service Request Mngmt (1</a:t>
                      </a:r>
                      <a:r>
                        <a:rPr lang="en-GB" sz="1400" baseline="30000">
                          <a:effectLst/>
                        </a:rPr>
                        <a:t>st</a:t>
                      </a:r>
                      <a:r>
                        <a:rPr lang="en-GB" sz="1400">
                          <a:effectLst/>
                        </a:rPr>
                        <a:t> Level Support)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BSC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TTS, DPMT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3089"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10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Problem Management, incl. 2</a:t>
                      </a:r>
                      <a:r>
                        <a:rPr lang="en-GB" sz="1400" baseline="30000">
                          <a:effectLst/>
                        </a:rPr>
                        <a:t>nd</a:t>
                      </a:r>
                      <a:r>
                        <a:rPr lang="en-GB" sz="1400">
                          <a:effectLst/>
                        </a:rPr>
                        <a:t> Level Support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MPCDF (KIT, CINECA)</a:t>
                      </a:r>
                      <a:endParaRPr lang="en-US" sz="18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TTS, JIRA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3089"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11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Configuration Management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MPCDF (CINECA, KIT)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DPMT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3089"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12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Change Management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KIT (CINECA)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JIRA, Confluence Wiki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3089"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13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Release and Deployment Management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KIT </a:t>
                      </a:r>
                      <a:endParaRPr lang="en-US" sz="18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JIRA, </a:t>
                      </a:r>
                      <a:r>
                        <a:rPr lang="en-GB" sz="1400" dirty="0" smtClean="0">
                          <a:effectLst/>
                        </a:rPr>
                        <a:t>TTS</a:t>
                      </a:r>
                      <a:endParaRPr lang="en-US" sz="18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3089"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14</a:t>
                      </a:r>
                      <a:endParaRPr lang="en-US" sz="18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Continuous Service Improvement Management</a:t>
                      </a:r>
                      <a:endParaRPr lang="en-US" sz="18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KIT</a:t>
                      </a:r>
                      <a:endParaRPr lang="en-US" sz="18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JIRA, Confluence Wiki</a:t>
                      </a:r>
                      <a:endParaRPr lang="en-US" sz="18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179512" y="5954960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- Operation Hand Book (Registry </a:t>
            </a:r>
            <a:r>
              <a:rPr lang="de-DE" dirty="0" err="1" smtClean="0"/>
              <a:t>of</a:t>
            </a:r>
            <a:r>
              <a:rPr lang="de-DE" dirty="0" smtClean="0"/>
              <a:t> Operational </a:t>
            </a:r>
            <a:r>
              <a:rPr lang="de-DE" dirty="0" err="1" smtClean="0"/>
              <a:t>Procedures</a:t>
            </a:r>
            <a:r>
              <a:rPr lang="de-DE" dirty="0" smtClean="0"/>
              <a:t>)</a:t>
            </a:r>
            <a:r>
              <a:rPr lang="en-US" dirty="0" smtClean="0"/>
              <a:t> under consolidation</a:t>
            </a:r>
          </a:p>
        </p:txBody>
      </p:sp>
    </p:spTree>
    <p:extLst>
      <p:ext uri="{BB962C8B-B14F-4D97-AF65-F5344CB8AC3E}">
        <p14:creationId xmlns:p14="http://schemas.microsoft.com/office/powerpoint/2010/main" val="18961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371600" y="-27384"/>
            <a:ext cx="7736904" cy="648146"/>
          </a:xfrm>
        </p:spPr>
        <p:txBody>
          <a:bodyPr>
            <a:normAutofit/>
          </a:bodyPr>
          <a:lstStyle/>
          <a:p>
            <a:r>
              <a:rPr lang="de-DE" dirty="0" smtClean="0"/>
              <a:t>CDI </a:t>
            </a:r>
            <a:r>
              <a:rPr lang="de-DE" dirty="0" err="1" smtClean="0"/>
              <a:t>Process</a:t>
            </a:r>
            <a:r>
              <a:rPr lang="de-DE" dirty="0" smtClean="0"/>
              <a:t> Managers </a:t>
            </a:r>
            <a:r>
              <a:rPr lang="de-DE" dirty="0" err="1" smtClean="0"/>
              <a:t>within</a:t>
            </a:r>
            <a:r>
              <a:rPr lang="de-DE" dirty="0" smtClean="0"/>
              <a:t> </a:t>
            </a:r>
            <a:r>
              <a:rPr lang="de-DE" dirty="0" smtClean="0"/>
              <a:t>EUDAT</a:t>
            </a:r>
            <a:endParaRPr lang="en-US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456627"/>
              </p:ext>
            </p:extLst>
          </p:nvPr>
        </p:nvGraphicFramePr>
        <p:xfrm>
          <a:off x="89756" y="548680"/>
          <a:ext cx="8964488" cy="62488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95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5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1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59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</a:rPr>
                        <a:t>Process </a:t>
                      </a:r>
                      <a:r>
                        <a:rPr lang="en-GB" sz="1600" dirty="0" smtClean="0">
                          <a:effectLst/>
                        </a:rPr>
                        <a:t>Managers  </a:t>
                      </a:r>
                      <a:endParaRPr lang="en-GB" sz="1600" i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de-DE" sz="1600" dirty="0" err="1" smtClean="0">
                          <a:effectLst/>
                        </a:rPr>
                        <a:t>Objectives</a:t>
                      </a:r>
                      <a:endParaRPr lang="en-GB" sz="1600" i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 anchor="ctr"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Reporting </a:t>
                      </a:r>
                      <a:r>
                        <a:rPr lang="de-DE" sz="1600" dirty="0" err="1" smtClean="0"/>
                        <a:t>to</a:t>
                      </a:r>
                      <a:endParaRPr lang="en-GB" sz="1600" i="1" dirty="0">
                        <a:solidFill>
                          <a:schemeClr val="bg1"/>
                        </a:solidFill>
                      </a:endParaRPr>
                    </a:p>
                  </a:txBody>
                  <a:tcPr marL="49627" marR="49627" marT="0" marB="0" anchor="ctr"/>
                </a:tc>
                <a:tc>
                  <a:txBody>
                    <a:bodyPr/>
                    <a:lstStyle/>
                    <a:p>
                      <a:r>
                        <a:rPr lang="de-DE" sz="1600" i="0" dirty="0" err="1" smtClean="0">
                          <a:solidFill>
                            <a:schemeClr val="bg1"/>
                          </a:solidFill>
                        </a:rPr>
                        <a:t>Assigned</a:t>
                      </a:r>
                      <a:r>
                        <a:rPr lang="de-DE" sz="1600" i="0" dirty="0" smtClean="0">
                          <a:solidFill>
                            <a:schemeClr val="bg1"/>
                          </a:solidFill>
                        </a:rPr>
                        <a:t> Partner</a:t>
                      </a:r>
                      <a:endParaRPr lang="en-GB" sz="1600" i="0" dirty="0">
                        <a:solidFill>
                          <a:schemeClr val="bg1"/>
                        </a:solidFill>
                      </a:endParaRPr>
                    </a:p>
                  </a:txBody>
                  <a:tcPr marL="49627" marR="49627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0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Service Portfolio Manager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Maintain the EUDAT CDI Service Portfolio.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CDI </a:t>
                      </a:r>
                      <a:r>
                        <a:rPr lang="en-GB" sz="1400" dirty="0" smtClean="0">
                          <a:effectLst/>
                        </a:rPr>
                        <a:t>Steering Group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CINES</a:t>
                      </a:r>
                      <a:endParaRPr lang="en-GB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0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Service Level Manager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Define and maintain the CDI Service Catalogue and agreed SLAs</a:t>
                      </a:r>
                      <a:r>
                        <a:rPr lang="en-GB" sz="1200" dirty="0" smtClean="0">
                          <a:effectLst/>
                        </a:rPr>
                        <a:t>.</a:t>
                      </a:r>
                      <a:r>
                        <a:rPr lang="en-GB" sz="1200" baseline="0" dirty="0" smtClean="0">
                          <a:effectLst/>
                        </a:rPr>
                        <a:t> </a:t>
                      </a:r>
                      <a:r>
                        <a:rPr lang="en-GB" sz="1200" dirty="0" smtClean="0">
                          <a:effectLst/>
                        </a:rPr>
                        <a:t>…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CDI Operations Coordinator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CINES</a:t>
                      </a:r>
                      <a:endParaRPr lang="en-GB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3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Availability &amp; Capacity Manager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Manage provisioning and configuration of </a:t>
                      </a:r>
                      <a:r>
                        <a:rPr lang="en-GB" sz="1200" dirty="0" smtClean="0">
                          <a:effectLst/>
                        </a:rPr>
                        <a:t>resources </a:t>
                      </a:r>
                      <a:r>
                        <a:rPr lang="en-GB" sz="1200" dirty="0">
                          <a:effectLst/>
                        </a:rPr>
                        <a:t>and services. Manage </a:t>
                      </a:r>
                      <a:r>
                        <a:rPr lang="en-GB" sz="1200" dirty="0" smtClean="0">
                          <a:effectLst/>
                        </a:rPr>
                        <a:t>requests </a:t>
                      </a:r>
                      <a:r>
                        <a:rPr lang="en-GB" sz="1200" dirty="0">
                          <a:effectLst/>
                        </a:rPr>
                        <a:t>for the delivery of services.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CDI Operations Coordinator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MPCDF, </a:t>
                      </a:r>
                      <a:r>
                        <a:rPr lang="de-DE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KIT</a:t>
                      </a:r>
                      <a:endParaRPr lang="en-GB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2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Security Manager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Manage information security risks &amp; policies for the CDI.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CDI Operations Coordinator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CSC</a:t>
                      </a:r>
                      <a:endParaRPr lang="en-GB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Customer Relationship Manager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Manage the relationship between Service Providers and </a:t>
                      </a:r>
                      <a:r>
                        <a:rPr lang="en-GB" sz="1200" dirty="0" smtClean="0">
                          <a:effectLst/>
                        </a:rPr>
                        <a:t>Customers.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effectLst/>
                        </a:rPr>
                        <a:t>CDI Steering Group</a:t>
                      </a:r>
                      <a:endParaRPr lang="en-GB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CLARIN </a:t>
                      </a:r>
                      <a:r>
                        <a:rPr lang="de-DE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ERIC</a:t>
                      </a:r>
                      <a:r>
                        <a:rPr lang="de-DE" sz="14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/>
                      </a:r>
                      <a:br>
                        <a:rPr lang="de-DE" sz="14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de-DE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CINECA </a:t>
                      </a:r>
                      <a:r>
                        <a:rPr lang="de-DE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[&amp; </a:t>
                      </a:r>
                      <a:r>
                        <a:rPr lang="de-DE" sz="14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Enabling</a:t>
                      </a:r>
                      <a:r>
                        <a:rPr lang="de-DE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de-DE" sz="14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team</a:t>
                      </a:r>
                      <a:r>
                        <a:rPr lang="de-DE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]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00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Supplier Relationship Manager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Manage the relationship between Service </a:t>
                      </a:r>
                      <a:r>
                        <a:rPr lang="en-GB" sz="1200" dirty="0" smtClean="0">
                          <a:effectLst/>
                        </a:rPr>
                        <a:t>and Software </a:t>
                      </a:r>
                      <a:r>
                        <a:rPr lang="en-GB" sz="1200" dirty="0">
                          <a:effectLst/>
                        </a:rPr>
                        <a:t>P</a:t>
                      </a:r>
                      <a:r>
                        <a:rPr lang="en-GB" sz="1200" dirty="0" smtClean="0">
                          <a:effectLst/>
                        </a:rPr>
                        <a:t>roviders</a:t>
                      </a:r>
                      <a:r>
                        <a:rPr lang="en-GB" sz="1200" dirty="0">
                          <a:effectLst/>
                        </a:rPr>
                        <a:t>.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CDI Steering Group</a:t>
                      </a:r>
                      <a:endParaRPr lang="en-GB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627" marR="496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MPCDF, </a:t>
                      </a:r>
                      <a:r>
                        <a:rPr lang="de-DE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KIT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2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Incident &amp; Service Request Manager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Manage service </a:t>
                      </a:r>
                      <a:r>
                        <a:rPr lang="en-GB" sz="1200" dirty="0" smtClean="0">
                          <a:effectLst/>
                        </a:rPr>
                        <a:t>desk</a:t>
                      </a:r>
                      <a:r>
                        <a:rPr lang="en-GB" sz="1200" baseline="0" dirty="0" smtClean="0">
                          <a:effectLst/>
                        </a:rPr>
                        <a:t> and </a:t>
                      </a:r>
                      <a:r>
                        <a:rPr lang="en-GB" sz="1200" dirty="0" smtClean="0">
                          <a:effectLst/>
                        </a:rPr>
                        <a:t>1</a:t>
                      </a:r>
                      <a:r>
                        <a:rPr lang="en-GB" sz="1200" baseline="30000" dirty="0" smtClean="0">
                          <a:effectLst/>
                        </a:rPr>
                        <a:t>st</a:t>
                      </a:r>
                      <a:r>
                        <a:rPr lang="en-GB" sz="1200" dirty="0" smtClean="0">
                          <a:effectLst/>
                        </a:rPr>
                        <a:t> </a:t>
                      </a:r>
                      <a:r>
                        <a:rPr lang="en-GB" sz="1200" dirty="0">
                          <a:effectLst/>
                        </a:rPr>
                        <a:t>line support.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CDI Operations </a:t>
                      </a:r>
                      <a:r>
                        <a:rPr lang="en-GB" sz="1400" dirty="0" smtClean="0">
                          <a:effectLst/>
                        </a:rPr>
                        <a:t>Coordination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BSC</a:t>
                      </a:r>
                      <a:endParaRPr lang="en-GB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6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Problem Manager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Manage in-depth (2</a:t>
                      </a:r>
                      <a:r>
                        <a:rPr lang="en-GB" sz="1200" baseline="30000" dirty="0">
                          <a:effectLst/>
                        </a:rPr>
                        <a:t>nd</a:t>
                      </a:r>
                      <a:r>
                        <a:rPr lang="en-GB" sz="1200" dirty="0">
                          <a:effectLst/>
                        </a:rPr>
                        <a:t> line) support and problem resolution.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CDI Operations Coordinator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MPCDF</a:t>
                      </a:r>
                      <a:r>
                        <a:rPr lang="de-DE" sz="14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de-DE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(CINECA,</a:t>
                      </a:r>
                      <a:r>
                        <a:rPr lang="de-DE" sz="14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de-DE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KIT</a:t>
                      </a:r>
                      <a:r>
                        <a:rPr lang="de-DE" sz="14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) 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3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Configuration Manager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Provide and maintain a logical model of all configuration items and their relationships and dependencies.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CDI Operations Coordinator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MPCDF</a:t>
                      </a:r>
                      <a:r>
                        <a:rPr lang="de-DE" sz="14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, KIT (CINECA</a:t>
                      </a:r>
                      <a:r>
                        <a:rPr lang="de-DE" sz="14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en-GB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3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Change Manager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Ensure changes to configuration items are planned, approved, </a:t>
                      </a:r>
                      <a:r>
                        <a:rPr lang="en-GB" sz="1200" dirty="0" smtClean="0">
                          <a:effectLst/>
                        </a:rPr>
                        <a:t>implemented…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CDI Operations Coordinator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KIT</a:t>
                      </a:r>
                      <a:endParaRPr lang="en-GB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12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Release Manager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Manage </a:t>
                      </a:r>
                      <a:r>
                        <a:rPr lang="en-GB" sz="1200" dirty="0" smtClean="0">
                          <a:effectLst/>
                        </a:rPr>
                        <a:t>the</a:t>
                      </a:r>
                      <a:r>
                        <a:rPr lang="en-GB" sz="1200" baseline="0" dirty="0" smtClean="0">
                          <a:effectLst/>
                        </a:rPr>
                        <a:t> </a:t>
                      </a:r>
                      <a:r>
                        <a:rPr lang="en-GB" sz="1200" dirty="0" smtClean="0">
                          <a:effectLst/>
                        </a:rPr>
                        <a:t>bundling </a:t>
                      </a:r>
                      <a:r>
                        <a:rPr lang="en-GB" sz="1200" dirty="0">
                          <a:effectLst/>
                        </a:rPr>
                        <a:t>changes </a:t>
                      </a:r>
                      <a:r>
                        <a:rPr lang="en-GB" sz="1200" dirty="0" smtClean="0">
                          <a:effectLst/>
                        </a:rPr>
                        <a:t>of</a:t>
                      </a:r>
                      <a:r>
                        <a:rPr lang="en-GB" sz="1200" baseline="0" dirty="0" smtClean="0">
                          <a:effectLst/>
                        </a:rPr>
                        <a:t> </a:t>
                      </a:r>
                      <a:r>
                        <a:rPr lang="en-GB" sz="1200" dirty="0" smtClean="0">
                          <a:effectLst/>
                        </a:rPr>
                        <a:t>configuration </a:t>
                      </a:r>
                      <a:r>
                        <a:rPr lang="en-GB" sz="1200" dirty="0">
                          <a:effectLst/>
                        </a:rPr>
                        <a:t>items into releases.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CDI Technical </a:t>
                      </a:r>
                      <a:r>
                        <a:rPr lang="en-GB" sz="1400" dirty="0" smtClean="0">
                          <a:effectLst/>
                        </a:rPr>
                        <a:t>Coordinator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KIT</a:t>
                      </a:r>
                      <a:endParaRPr lang="de-DE" sz="1400" b="1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3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CSI Manager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effectLst/>
                        </a:rPr>
                        <a:t>Identify opportunities for improvement, </a:t>
                      </a:r>
                      <a:r>
                        <a:rPr lang="en-GB" sz="1200" dirty="0" smtClean="0">
                          <a:effectLst/>
                        </a:rPr>
                        <a:t>review service improvement proposals.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effectLst/>
                        </a:rPr>
                        <a:t>CDI Steering Group</a:t>
                      </a:r>
                      <a:endParaRPr lang="en-GB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627" marR="496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de-DE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KIT, </a:t>
                      </a:r>
                      <a:r>
                        <a:rPr lang="de-DE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MPCDF</a:t>
                      </a:r>
                      <a:endParaRPr lang="en-GB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7" marR="49627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741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Service Management </a:t>
            </a:r>
            <a:r>
              <a:rPr lang="en-GB" dirty="0"/>
              <a:t>lead </a:t>
            </a:r>
            <a:r>
              <a:rPr lang="en-GB" dirty="0" smtClean="0"/>
              <a:t>roles</a:t>
            </a:r>
            <a:br>
              <a:rPr lang="en-GB" dirty="0" smtClean="0"/>
            </a:br>
            <a:r>
              <a:rPr lang="en-GB" sz="2700" dirty="0" smtClean="0"/>
              <a:t>(current CDI PA)</a:t>
            </a:r>
            <a:endParaRPr lang="en-US" sz="2700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9658247"/>
              </p:ext>
            </p:extLst>
          </p:nvPr>
        </p:nvGraphicFramePr>
        <p:xfrm>
          <a:off x="179512" y="1456549"/>
          <a:ext cx="8712968" cy="45647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2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7338"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GB" sz="2400" dirty="0">
                          <a:effectLst/>
                        </a:rPr>
                        <a:t>Role</a:t>
                      </a:r>
                      <a:endParaRPr lang="en-US" sz="24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GB" sz="2400" dirty="0" smtClean="0">
                          <a:effectLst/>
                        </a:rPr>
                        <a:t>Responsibility</a:t>
                      </a:r>
                      <a:endParaRPr lang="en-US" sz="24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466"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</a:rPr>
                        <a:t>CDI Head of Secretariat</a:t>
                      </a:r>
                      <a:endParaRPr lang="en-US" sz="16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</a:rPr>
                        <a:t>Service Management System Senior Responsible Owner. </a:t>
                      </a:r>
                      <a:r>
                        <a:rPr lang="en-GB" sz="1600" dirty="0" smtClean="0">
                          <a:effectLst/>
                        </a:rPr>
                        <a:t/>
                      </a:r>
                      <a:br>
                        <a:rPr lang="en-GB" sz="1600" dirty="0" smtClean="0">
                          <a:effectLst/>
                        </a:rPr>
                      </a:br>
                      <a:r>
                        <a:rPr lang="en-GB" sz="1600" dirty="0" smtClean="0">
                          <a:effectLst/>
                        </a:rPr>
                        <a:t>Chair</a:t>
                      </a:r>
                      <a:r>
                        <a:rPr lang="en-GB" sz="1600" dirty="0">
                          <a:effectLst/>
                        </a:rPr>
                        <a:t>, </a:t>
                      </a:r>
                      <a:r>
                        <a:rPr lang="en-GB" sz="1600" dirty="0" smtClean="0">
                          <a:effectLst/>
                        </a:rPr>
                        <a:t>CDI </a:t>
                      </a:r>
                      <a:r>
                        <a:rPr lang="en-GB" sz="1600" dirty="0">
                          <a:effectLst/>
                        </a:rPr>
                        <a:t>Steering Group.</a:t>
                      </a:r>
                      <a:endParaRPr lang="en-US" sz="16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466"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</a:rPr>
                        <a:t>CDI Technical Architect</a:t>
                      </a:r>
                      <a:endParaRPr lang="en-US" sz="16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</a:rPr>
                        <a:t>CDI service design, development and release. Member, CDI Steering Group.</a:t>
                      </a:r>
                      <a:endParaRPr lang="en-US" sz="16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9466"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</a:rPr>
                        <a:t>CDI Operations Coordinator</a:t>
                      </a:r>
                      <a:endParaRPr lang="en-US" sz="16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</a:rPr>
                        <a:t>CDI service operations &amp; support. Member, CDI Steering Group.</a:t>
                      </a:r>
                      <a:endParaRPr lang="en-US" sz="16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4199"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</a:rPr>
                        <a:t>CDI Service Owners</a:t>
                      </a:r>
                      <a:endParaRPr lang="en-US" sz="16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</a:rPr>
                        <a:t>Defined for each service in the Service Catalogue. </a:t>
                      </a:r>
                      <a:r>
                        <a:rPr lang="en-GB" sz="1600" dirty="0" smtClean="0">
                          <a:effectLst/>
                        </a:rPr>
                        <a:t>Responsible </a:t>
                      </a:r>
                      <a:r>
                        <a:rPr lang="en-GB" sz="1600" dirty="0">
                          <a:effectLst/>
                        </a:rPr>
                        <a:t>overall for a given service (typically a B2 service) as offered by EUDAT.</a:t>
                      </a:r>
                      <a:endParaRPr lang="en-US" sz="16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7986"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</a:rPr>
                        <a:t>SM Process Managers</a:t>
                      </a:r>
                      <a:endParaRPr lang="en-US" sz="16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</a:rPr>
                        <a:t>Defined for each </a:t>
                      </a:r>
                      <a:r>
                        <a:rPr lang="en-GB" sz="1600" dirty="0" smtClean="0">
                          <a:effectLst/>
                        </a:rPr>
                        <a:t>process.</a:t>
                      </a:r>
                      <a:r>
                        <a:rPr lang="en-GB" sz="1600" baseline="0" dirty="0" smtClean="0">
                          <a:effectLst/>
                        </a:rPr>
                        <a:t> </a:t>
                      </a:r>
                      <a:r>
                        <a:rPr lang="en-GB" sz="1600" dirty="0" smtClean="0">
                          <a:effectLst/>
                        </a:rPr>
                        <a:t>Responsible </a:t>
                      </a:r>
                      <a:r>
                        <a:rPr lang="en-GB" sz="1600" dirty="0">
                          <a:effectLst/>
                        </a:rPr>
                        <a:t>for the implementation of a particular SM process across the whole CDI.</a:t>
                      </a:r>
                      <a:endParaRPr lang="en-US" sz="16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68396"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</a:rPr>
                        <a:t>CDI Site Managers</a:t>
                      </a:r>
                      <a:endParaRPr lang="en-US" sz="16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30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Defined </a:t>
                      </a:r>
                      <a:r>
                        <a:rPr lang="en-GB" sz="1600" dirty="0">
                          <a:effectLst/>
                        </a:rPr>
                        <a:t>for each Service Provider site. Responsible both for the operation of CDI services or service components running at their site </a:t>
                      </a:r>
                      <a:r>
                        <a:rPr lang="en-GB" sz="1600" b="0" dirty="0">
                          <a:effectLst/>
                        </a:rPr>
                        <a:t>(</a:t>
                      </a:r>
                      <a:r>
                        <a:rPr lang="en-GB" sz="1600" b="1" dirty="0">
                          <a:effectLst/>
                        </a:rPr>
                        <a:t>accountable to CDI Service Owners</a:t>
                      </a:r>
                      <a:r>
                        <a:rPr lang="en-GB" sz="1600" b="0" dirty="0">
                          <a:effectLst/>
                        </a:rPr>
                        <a:t>)</a:t>
                      </a:r>
                      <a:r>
                        <a:rPr lang="en-GB" sz="1600" dirty="0">
                          <a:effectLst/>
                        </a:rPr>
                        <a:t> and for the </a:t>
                      </a:r>
                      <a:r>
                        <a:rPr lang="en-GB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site-local execution </a:t>
                      </a:r>
                      <a:r>
                        <a:rPr lang="en-GB" sz="1600" b="1" dirty="0">
                          <a:solidFill>
                            <a:srgbClr val="FF0000"/>
                          </a:solidFill>
                          <a:effectLst/>
                        </a:rPr>
                        <a:t>of required SM process activities</a:t>
                      </a:r>
                      <a:r>
                        <a:rPr lang="en-GB" sz="1600" dirty="0">
                          <a:effectLst/>
                        </a:rPr>
                        <a:t> (</a:t>
                      </a:r>
                      <a:r>
                        <a:rPr lang="en-GB" sz="1600" b="1" dirty="0">
                          <a:effectLst/>
                        </a:rPr>
                        <a:t>accountable to SM Process Managers</a:t>
                      </a:r>
                      <a:r>
                        <a:rPr lang="en-GB" sz="1600" dirty="0" smtClean="0">
                          <a:effectLst/>
                        </a:rPr>
                        <a:t>).</a:t>
                      </a:r>
                      <a:endParaRPr lang="en-US" sz="16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Rechteck 1"/>
          <p:cNvSpPr/>
          <p:nvPr/>
        </p:nvSpPr>
        <p:spPr>
          <a:xfrm>
            <a:off x="179512" y="1822450"/>
            <a:ext cx="8712968" cy="146253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4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Federated</a:t>
            </a:r>
            <a:r>
              <a:rPr lang="de-DE" dirty="0" smtClean="0"/>
              <a:t> IT Service Management System</a:t>
            </a:r>
            <a:endParaRPr lang="de-DE" dirty="0"/>
          </a:p>
        </p:txBody>
      </p:sp>
      <p:pic>
        <p:nvPicPr>
          <p:cNvPr id="3" name="image3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3528" y="1628800"/>
            <a:ext cx="8688033" cy="432048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64210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DPMT – Projects </a:t>
            </a:r>
            <a:r>
              <a:rPr lang="de-DE" dirty="0" err="1" smtClean="0"/>
              <a:t>Overview</a:t>
            </a:r>
            <a:r>
              <a:rPr lang="de-DE" dirty="0" smtClean="0"/>
              <a:t> Panel</a:t>
            </a:r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8275" y="1126067"/>
            <a:ext cx="8807450" cy="548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665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1371600" y="54298"/>
            <a:ext cx="644076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Project Life Cycle Management </a:t>
            </a:r>
            <a:endParaRPr lang="en-US" sz="2000" dirty="0"/>
          </a:p>
        </p:txBody>
      </p:sp>
      <p:pic>
        <p:nvPicPr>
          <p:cNvPr id="9218" name="Picture 2" descr="C:\Users\jkr\projects\eudat\eudat2\wp6\deliverable\eudat2020-D6.2\material\project-workflow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2" y="585787"/>
            <a:ext cx="8893176" cy="627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38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From Data Project to Production Project</a:t>
            </a:r>
            <a:endParaRPr lang="it-IT" sz="1600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35496" y="960124"/>
            <a:ext cx="9091686" cy="5832413"/>
            <a:chOff x="35496" y="960124"/>
            <a:chExt cx="9091686" cy="5832413"/>
          </a:xfrm>
        </p:grpSpPr>
        <p:sp>
          <p:nvSpPr>
            <p:cNvPr id="2" name="Freccia in giù 1"/>
            <p:cNvSpPr/>
            <p:nvPr/>
          </p:nvSpPr>
          <p:spPr>
            <a:xfrm>
              <a:off x="4357955" y="1909405"/>
              <a:ext cx="468046" cy="1663611"/>
            </a:xfrm>
            <a:prstGeom prst="downArrow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5935" y="1004250"/>
              <a:ext cx="1008014" cy="1008014"/>
            </a:xfrm>
            <a:prstGeom prst="rect">
              <a:avLst/>
            </a:prstGeom>
          </p:spPr>
        </p:pic>
        <p:sp>
          <p:nvSpPr>
            <p:cNvPr id="15" name="Segnaposto contenuto 2"/>
            <p:cNvSpPr txBox="1">
              <a:spLocks/>
            </p:cNvSpPr>
            <p:nvPr/>
          </p:nvSpPr>
          <p:spPr>
            <a:xfrm>
              <a:off x="3487130" y="1218241"/>
              <a:ext cx="2209699" cy="669016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3"/>
                </a:buBlip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3"/>
                </a:buBlip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3"/>
                </a:buBlip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3"/>
                </a:buBlip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3"/>
                </a:buBlip>
                <a:defRPr sz="2400" kern="1200">
                  <a:solidFill>
                    <a:schemeClr val="tx1"/>
                  </a:solidFill>
                  <a:latin typeface="Century Gothic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60000"/>
                </a:lnSpc>
                <a:buFontTx/>
                <a:buNone/>
              </a:pPr>
              <a:r>
                <a:rPr lang="en-US" sz="2000" b="1" dirty="0" smtClean="0">
                  <a:solidFill>
                    <a:schemeClr val="bg1"/>
                  </a:solidFill>
                </a:rPr>
                <a:t>Data Project</a:t>
              </a:r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3158064" y="2060848"/>
              <a:ext cx="2827871" cy="400110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sz="2000" dirty="0" smtClean="0"/>
                <a:t>B2Service</a:t>
              </a:r>
              <a:r>
                <a:rPr lang="it-IT" sz="2000" dirty="0"/>
                <a:t> </a:t>
              </a:r>
              <a:r>
                <a:rPr lang="it-IT" sz="2000" dirty="0" err="1" smtClean="0"/>
                <a:t>Enabler</a:t>
              </a:r>
              <a:endParaRPr lang="it-IT" sz="2000" dirty="0" smtClean="0"/>
            </a:p>
          </p:txBody>
        </p:sp>
        <p:pic>
          <p:nvPicPr>
            <p:cNvPr id="29" name="Immagine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592" y="960124"/>
              <a:ext cx="967182" cy="1523717"/>
            </a:xfrm>
            <a:prstGeom prst="rect">
              <a:avLst/>
            </a:prstGeom>
          </p:spPr>
        </p:pic>
        <p:sp>
          <p:nvSpPr>
            <p:cNvPr id="32" name="CasellaDiTesto 31"/>
            <p:cNvSpPr txBox="1"/>
            <p:nvPr/>
          </p:nvSpPr>
          <p:spPr>
            <a:xfrm>
              <a:off x="6657249" y="1455167"/>
              <a:ext cx="20912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smtClean="0"/>
                <a:t>Project </a:t>
              </a:r>
              <a:r>
                <a:rPr lang="it-IT" sz="1600" b="1" dirty="0" err="1" smtClean="0"/>
                <a:t>Enabler</a:t>
              </a:r>
              <a:endParaRPr lang="it-IT" sz="1600" b="1" dirty="0"/>
            </a:p>
          </p:txBody>
        </p:sp>
        <p:sp>
          <p:nvSpPr>
            <p:cNvPr id="33" name="CasellaDiTesto 32"/>
            <p:cNvSpPr txBox="1"/>
            <p:nvPr/>
          </p:nvSpPr>
          <p:spPr>
            <a:xfrm>
              <a:off x="1866774" y="1578800"/>
              <a:ext cx="15383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smtClean="0"/>
                <a:t>Service </a:t>
              </a:r>
              <a:r>
                <a:rPr lang="it-IT" sz="1600" b="1" dirty="0" err="1" smtClean="0"/>
                <a:t>Experts</a:t>
              </a:r>
              <a:endParaRPr lang="it-IT" sz="1600" b="1" dirty="0" smtClean="0"/>
            </a:p>
          </p:txBody>
        </p:sp>
        <p:sp>
          <p:nvSpPr>
            <p:cNvPr id="13" name="Zylinder 12"/>
            <p:cNvSpPr/>
            <p:nvPr/>
          </p:nvSpPr>
          <p:spPr>
            <a:xfrm>
              <a:off x="1475148" y="5245751"/>
              <a:ext cx="1944216" cy="1325036"/>
            </a:xfrm>
            <a:prstGeom prst="can">
              <a:avLst>
                <a:gd name="adj" fmla="val 2996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1475148" y="5635180"/>
              <a:ext cx="194421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err="1" smtClean="0">
                  <a:solidFill>
                    <a:schemeClr val="bg1"/>
                  </a:solidFill>
                </a:rPr>
                <a:t>Local</a:t>
              </a:r>
              <a:r>
                <a:rPr lang="de-DE" dirty="0" smtClean="0">
                  <a:solidFill>
                    <a:schemeClr val="bg1"/>
                  </a:solidFill>
                </a:rPr>
                <a:t> </a:t>
              </a:r>
              <a:r>
                <a:rPr lang="de-DE" dirty="0" err="1" smtClean="0">
                  <a:solidFill>
                    <a:schemeClr val="bg1"/>
                  </a:solidFill>
                </a:rPr>
                <a:t>Resource</a:t>
              </a:r>
              <a:r>
                <a:rPr lang="de-DE" dirty="0" smtClean="0">
                  <a:solidFill>
                    <a:schemeClr val="bg1"/>
                  </a:solidFill>
                </a:rPr>
                <a:t> &amp; Service Manage</a:t>
              </a:r>
              <a:r>
                <a:rPr lang="de-DE" sz="1400" dirty="0" smtClean="0">
                  <a:solidFill>
                    <a:schemeClr val="bg1"/>
                  </a:solidFill>
                </a:rPr>
                <a:t>rs</a:t>
              </a:r>
            </a:p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(</a:t>
              </a:r>
              <a:r>
                <a:rPr lang="de-DE" sz="1400" dirty="0" err="1" smtClean="0">
                  <a:solidFill>
                    <a:schemeClr val="bg1"/>
                  </a:solidFill>
                </a:rPr>
                <a:t>Local</a:t>
              </a:r>
              <a:r>
                <a:rPr lang="de-DE" sz="1400" dirty="0" smtClean="0">
                  <a:solidFill>
                    <a:schemeClr val="bg1"/>
                  </a:solidFill>
                </a:rPr>
                <a:t> Service Expertise)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17" name="Zylinder 16"/>
            <p:cNvSpPr/>
            <p:nvPr/>
          </p:nvSpPr>
          <p:spPr>
            <a:xfrm>
              <a:off x="3635388" y="5255043"/>
              <a:ext cx="1944216" cy="1325036"/>
            </a:xfrm>
            <a:prstGeom prst="can">
              <a:avLst>
                <a:gd name="adj" fmla="val 2996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3635388" y="5644472"/>
              <a:ext cx="194421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err="1" smtClean="0">
                  <a:solidFill>
                    <a:schemeClr val="bg1"/>
                  </a:solidFill>
                </a:rPr>
                <a:t>Local</a:t>
              </a:r>
              <a:r>
                <a:rPr lang="de-DE" dirty="0" smtClean="0">
                  <a:solidFill>
                    <a:schemeClr val="bg1"/>
                  </a:solidFill>
                </a:rPr>
                <a:t> </a:t>
              </a:r>
              <a:r>
                <a:rPr lang="de-DE" dirty="0" err="1" smtClean="0">
                  <a:solidFill>
                    <a:schemeClr val="bg1"/>
                  </a:solidFill>
                </a:rPr>
                <a:t>Resource</a:t>
              </a:r>
              <a:r>
                <a:rPr lang="de-DE" dirty="0" smtClean="0">
                  <a:solidFill>
                    <a:schemeClr val="bg1"/>
                  </a:solidFill>
                </a:rPr>
                <a:t> &amp; Service Managers</a:t>
              </a:r>
              <a:endParaRPr lang="de-DE" sz="14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(</a:t>
              </a:r>
              <a:r>
                <a:rPr lang="de-DE" sz="1400" dirty="0" err="1">
                  <a:solidFill>
                    <a:schemeClr val="bg1"/>
                  </a:solidFill>
                </a:rPr>
                <a:t>Local</a:t>
              </a:r>
              <a:r>
                <a:rPr lang="de-DE" sz="1400" dirty="0">
                  <a:solidFill>
                    <a:schemeClr val="bg1"/>
                  </a:solidFill>
                </a:rPr>
                <a:t> Service Expertise)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21" name="Zylinder 20"/>
            <p:cNvSpPr/>
            <p:nvPr/>
          </p:nvSpPr>
          <p:spPr>
            <a:xfrm>
              <a:off x="5795628" y="5264335"/>
              <a:ext cx="1944216" cy="1325036"/>
            </a:xfrm>
            <a:prstGeom prst="can">
              <a:avLst>
                <a:gd name="adj" fmla="val 2996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5795628" y="5653764"/>
              <a:ext cx="1944216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err="1" smtClean="0">
                  <a:solidFill>
                    <a:schemeClr val="bg1"/>
                  </a:solidFill>
                </a:rPr>
                <a:t>Local</a:t>
              </a:r>
              <a:r>
                <a:rPr lang="de-DE" dirty="0" smtClean="0">
                  <a:solidFill>
                    <a:schemeClr val="bg1"/>
                  </a:solidFill>
                </a:rPr>
                <a:t> </a:t>
              </a:r>
              <a:r>
                <a:rPr lang="de-DE" dirty="0" err="1" smtClean="0">
                  <a:solidFill>
                    <a:schemeClr val="bg1"/>
                  </a:solidFill>
                </a:rPr>
                <a:t>Resource</a:t>
              </a:r>
              <a:r>
                <a:rPr lang="de-DE" dirty="0" smtClean="0">
                  <a:solidFill>
                    <a:schemeClr val="bg1"/>
                  </a:solidFill>
                </a:rPr>
                <a:t> &amp; Service Managers</a:t>
              </a:r>
            </a:p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(</a:t>
              </a:r>
              <a:r>
                <a:rPr lang="de-DE" sz="1400" dirty="0" err="1">
                  <a:solidFill>
                    <a:schemeClr val="bg1"/>
                  </a:solidFill>
                </a:rPr>
                <a:t>Local</a:t>
              </a:r>
              <a:r>
                <a:rPr lang="de-DE" sz="1400" dirty="0">
                  <a:solidFill>
                    <a:schemeClr val="bg1"/>
                  </a:solidFill>
                </a:rPr>
                <a:t> Service Expertise)</a:t>
              </a:r>
              <a:endParaRPr lang="en-GB" sz="1400" dirty="0">
                <a:solidFill>
                  <a:schemeClr val="bg1"/>
                </a:solidFill>
              </a:endParaRPr>
            </a:p>
            <a:p>
              <a:pPr algn="ctr"/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28" name="CasellaDiTesto 26"/>
            <p:cNvSpPr txBox="1"/>
            <p:nvPr/>
          </p:nvSpPr>
          <p:spPr>
            <a:xfrm>
              <a:off x="3184289" y="3676962"/>
              <a:ext cx="2827871" cy="40011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sz="2000" dirty="0" smtClean="0"/>
                <a:t>OPC leader</a:t>
              </a:r>
            </a:p>
          </p:txBody>
        </p:sp>
        <p:pic>
          <p:nvPicPr>
            <p:cNvPr id="30" name="Immagin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23826" y="3140968"/>
              <a:ext cx="1008014" cy="1008014"/>
            </a:xfrm>
            <a:prstGeom prst="rect">
              <a:avLst/>
            </a:prstGeom>
          </p:spPr>
        </p:pic>
        <p:sp>
          <p:nvSpPr>
            <p:cNvPr id="5" name="Geschweifte Klammer rechts 4"/>
            <p:cNvSpPr/>
            <p:nvPr/>
          </p:nvSpPr>
          <p:spPr>
            <a:xfrm rot="16200000">
              <a:off x="4355469" y="2708050"/>
              <a:ext cx="504055" cy="4320481"/>
            </a:xfrm>
            <a:prstGeom prst="rightBrace">
              <a:avLst>
                <a:gd name="adj1" fmla="val 25995"/>
                <a:gd name="adj2" fmla="val 49787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3219785" y="4822995"/>
              <a:ext cx="2553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err="1" smtClean="0"/>
                <a:t>Op</a:t>
              </a:r>
              <a:r>
                <a:rPr lang="de-DE" dirty="0" err="1" smtClean="0"/>
                <a:t>erations</a:t>
              </a:r>
              <a:r>
                <a:rPr lang="de-DE" dirty="0" smtClean="0"/>
                <a:t> </a:t>
              </a:r>
              <a:r>
                <a:rPr lang="de-DE" b="1" dirty="0" err="1" smtClean="0"/>
                <a:t>C</a:t>
              </a:r>
              <a:r>
                <a:rPr lang="de-DE" dirty="0" err="1" smtClean="0"/>
                <a:t>oordination</a:t>
              </a:r>
              <a:endParaRPr lang="en-GB" dirty="0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35496" y="4149080"/>
              <a:ext cx="48849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The OPC </a:t>
              </a:r>
              <a:r>
                <a:rPr lang="de-DE" dirty="0" err="1" smtClean="0"/>
                <a:t>is</a:t>
              </a:r>
              <a:r>
                <a:rPr lang="de-DE" dirty="0" smtClean="0"/>
                <a:t> </a:t>
              </a:r>
              <a:r>
                <a:rPr lang="de-DE" dirty="0" err="1" smtClean="0"/>
                <a:t>planning</a:t>
              </a:r>
              <a:r>
                <a:rPr lang="de-DE" dirty="0"/>
                <a:t> </a:t>
              </a:r>
              <a:r>
                <a:rPr lang="de-DE" dirty="0" err="1" smtClean="0"/>
                <a:t>the</a:t>
              </a:r>
              <a:r>
                <a:rPr lang="de-DE" dirty="0" smtClean="0"/>
                <a:t> </a:t>
              </a:r>
              <a:r>
                <a:rPr lang="de-DE" dirty="0" err="1" smtClean="0"/>
                <a:t>deployment</a:t>
              </a:r>
              <a:r>
                <a:rPr lang="de-DE" dirty="0" smtClean="0"/>
                <a:t> </a:t>
              </a:r>
              <a:r>
                <a:rPr lang="de-DE" dirty="0" err="1" smtClean="0"/>
                <a:t>of</a:t>
              </a:r>
              <a:r>
                <a:rPr lang="de-DE" dirty="0" smtClean="0"/>
                <a:t> </a:t>
              </a:r>
              <a:r>
                <a:rPr lang="de-DE" dirty="0" err="1" smtClean="0"/>
                <a:t>software</a:t>
              </a:r>
              <a:r>
                <a:rPr lang="de-DE" dirty="0" smtClean="0"/>
                <a:t> </a:t>
              </a:r>
            </a:p>
            <a:p>
              <a:r>
                <a:rPr lang="de-DE" dirty="0" err="1" smtClean="0"/>
                <a:t>and</a:t>
              </a:r>
              <a:r>
                <a:rPr lang="de-DE" dirty="0" smtClean="0"/>
                <a:t> </a:t>
              </a:r>
              <a:r>
                <a:rPr lang="de-DE" dirty="0" err="1" smtClean="0"/>
                <a:t>software</a:t>
              </a:r>
              <a:r>
                <a:rPr lang="de-DE" dirty="0" smtClean="0"/>
                <a:t> </a:t>
              </a:r>
              <a:r>
                <a:rPr lang="de-DE" dirty="0" err="1" smtClean="0"/>
                <a:t>updates</a:t>
              </a:r>
              <a:r>
                <a:rPr lang="de-DE" dirty="0" smtClean="0"/>
                <a:t> </a:t>
              </a:r>
              <a:r>
                <a:rPr lang="de-DE" dirty="0" err="1" smtClean="0"/>
                <a:t>of</a:t>
              </a:r>
              <a:r>
                <a:rPr lang="de-DE" dirty="0" smtClean="0"/>
                <a:t> </a:t>
              </a:r>
              <a:r>
                <a:rPr lang="de-DE" dirty="0" err="1" smtClean="0"/>
                <a:t>running</a:t>
              </a:r>
              <a:r>
                <a:rPr lang="de-DE" dirty="0" smtClean="0"/>
                <a:t> </a:t>
              </a:r>
              <a:r>
                <a:rPr lang="de-DE" dirty="0" err="1" smtClean="0"/>
                <a:t>services</a:t>
              </a:r>
              <a:r>
                <a:rPr lang="de-DE" dirty="0" smtClean="0"/>
                <a:t>.</a:t>
              </a:r>
              <a:endParaRPr lang="en-GB" dirty="0"/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5166742" y="2460958"/>
              <a:ext cx="39604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Triggers </a:t>
              </a:r>
              <a:r>
                <a:rPr lang="de-DE" dirty="0" err="1" smtClean="0"/>
                <a:t>the</a:t>
              </a:r>
              <a:r>
                <a:rPr lang="de-DE" dirty="0" smtClean="0"/>
                <a:t> </a:t>
              </a:r>
              <a:r>
                <a:rPr lang="de-DE" dirty="0" err="1" smtClean="0"/>
                <a:t>Provisioning</a:t>
              </a:r>
              <a:r>
                <a:rPr lang="de-DE" dirty="0" smtClean="0"/>
                <a:t> </a:t>
              </a:r>
              <a:r>
                <a:rPr lang="de-DE" dirty="0" err="1" smtClean="0"/>
                <a:t>of</a:t>
              </a:r>
              <a:r>
                <a:rPr lang="de-DE" dirty="0" smtClean="0"/>
                <a:t> Resources</a:t>
              </a:r>
            </a:p>
            <a:p>
              <a:r>
                <a:rPr lang="de-DE" dirty="0" err="1"/>
                <a:t>a</a:t>
              </a:r>
              <a:r>
                <a:rPr lang="de-DE" dirty="0" err="1" smtClean="0"/>
                <a:t>nd</a:t>
              </a:r>
              <a:r>
                <a:rPr lang="de-DE" dirty="0" smtClean="0"/>
                <a:t> Service Components </a:t>
              </a:r>
              <a:r>
                <a:rPr lang="de-DE" dirty="0" err="1" smtClean="0"/>
                <a:t>and</a:t>
              </a:r>
              <a:r>
                <a:rPr lang="de-DE" dirty="0" smtClean="0"/>
                <a:t> </a:t>
              </a:r>
              <a:r>
                <a:rPr lang="de-DE" dirty="0" err="1" smtClean="0"/>
                <a:t>gives</a:t>
              </a:r>
              <a:r>
                <a:rPr lang="de-DE" dirty="0" smtClean="0"/>
                <a:t> </a:t>
              </a:r>
              <a:r>
                <a:rPr lang="de-DE" dirty="0" err="1" smtClean="0"/>
                <a:t>advice</a:t>
              </a:r>
              <a:r>
                <a:rPr lang="de-DE" dirty="0"/>
                <a:t> </a:t>
              </a:r>
              <a:r>
                <a:rPr lang="de-DE" dirty="0" err="1" smtClean="0"/>
                <a:t>for</a:t>
              </a:r>
              <a:r>
                <a:rPr lang="de-DE" dirty="0" smtClean="0"/>
                <a:t> </a:t>
              </a:r>
              <a:r>
                <a:rPr lang="de-DE" dirty="0" err="1" smtClean="0"/>
                <a:t>the</a:t>
              </a:r>
              <a:r>
                <a:rPr lang="de-DE" dirty="0" smtClean="0"/>
                <a:t> </a:t>
              </a:r>
              <a:r>
                <a:rPr lang="de-DE" dirty="0" err="1" smtClean="0"/>
                <a:t>deployment</a:t>
              </a:r>
              <a:r>
                <a:rPr lang="de-DE" dirty="0" smtClean="0"/>
                <a:t> </a:t>
              </a:r>
              <a:r>
                <a:rPr lang="de-DE" dirty="0" err="1" smtClean="0"/>
                <a:t>and</a:t>
              </a:r>
              <a:r>
                <a:rPr lang="de-DE" dirty="0"/>
                <a:t> </a:t>
              </a:r>
              <a:r>
                <a:rPr lang="de-DE" dirty="0" err="1" smtClean="0"/>
                <a:t>configu</a:t>
              </a:r>
              <a:r>
                <a:rPr lang="de-DE" dirty="0" smtClean="0"/>
                <a:t>-ration </a:t>
              </a:r>
              <a:r>
                <a:rPr lang="de-DE" dirty="0" err="1" smtClean="0"/>
                <a:t>of</a:t>
              </a:r>
              <a:r>
                <a:rPr lang="de-DE" dirty="0"/>
                <a:t> </a:t>
              </a:r>
              <a:r>
                <a:rPr lang="de-DE" dirty="0" err="1" smtClean="0"/>
                <a:t>the</a:t>
              </a:r>
              <a:r>
                <a:rPr lang="de-DE" dirty="0" smtClean="0"/>
                <a:t> </a:t>
              </a:r>
              <a:r>
                <a:rPr lang="de-DE" dirty="0" err="1" smtClean="0"/>
                <a:t>service</a:t>
              </a:r>
              <a:r>
                <a:rPr lang="de-DE" dirty="0" smtClean="0"/>
                <a:t> </a:t>
              </a:r>
              <a:r>
                <a:rPr lang="de-DE" dirty="0" err="1" smtClean="0"/>
                <a:t>software</a:t>
              </a:r>
              <a:r>
                <a:rPr lang="de-DE" dirty="0"/>
                <a:t>.</a:t>
              </a:r>
              <a:endParaRPr lang="en-GB" dirty="0"/>
            </a:p>
          </p:txBody>
        </p:sp>
        <p:sp>
          <p:nvSpPr>
            <p:cNvPr id="36" name="Abgerundetes Rechteck 35"/>
            <p:cNvSpPr/>
            <p:nvPr/>
          </p:nvSpPr>
          <p:spPr>
            <a:xfrm>
              <a:off x="4079053" y="2780928"/>
              <a:ext cx="997003" cy="36004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DPMT</a:t>
              </a:r>
              <a:endParaRPr lang="en-GB" dirty="0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1547664" y="5264335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Provider </a:t>
              </a:r>
              <a:r>
                <a:rPr lang="de-DE" dirty="0" err="1" smtClean="0"/>
                <a:t>Principal</a:t>
              </a:r>
              <a:endParaRPr lang="en-GB" dirty="0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3635388" y="5273627"/>
              <a:ext cx="1927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Provider </a:t>
              </a:r>
              <a:r>
                <a:rPr lang="de-DE" dirty="0" err="1" smtClean="0"/>
                <a:t>Principal</a:t>
              </a:r>
              <a:endParaRPr lang="en-GB" dirty="0"/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5795628" y="5282919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Provider </a:t>
              </a:r>
              <a:r>
                <a:rPr lang="de-DE" dirty="0" err="1" smtClean="0"/>
                <a:t>Principal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53319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351" y="80962"/>
            <a:ext cx="9058727" cy="1062261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dk1"/>
                </a:solidFill>
              </a:rPr>
              <a:t>EUDAT CDI Agreement</a:t>
            </a:r>
            <a:endParaRPr lang="en-US" sz="2800" dirty="0"/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330549" y="1556792"/>
            <a:ext cx="8352928" cy="4252912"/>
          </a:xfrm>
        </p:spPr>
        <p:txBody>
          <a:bodyPr>
            <a:normAutofit/>
          </a:bodyPr>
          <a:lstStyle/>
          <a:p>
            <a:pPr eaLnBrk="1" hangingPunct="1">
              <a:spcBef>
                <a:spcPts val="1038"/>
              </a:spcBef>
            </a:pPr>
            <a:endParaRPr lang="en-GB" sz="1800" dirty="0" smtClean="0">
              <a:ea typeface="ＭＳ Ｐゴシック" pitchFamily="127" charset="-128"/>
            </a:endParaRPr>
          </a:p>
          <a:p>
            <a:pPr marL="0" indent="0" eaLnBrk="1" hangingPunct="1">
              <a:spcBef>
                <a:spcPts val="1038"/>
              </a:spcBef>
              <a:buNone/>
            </a:pPr>
            <a:endParaRPr lang="en-GB" sz="800" dirty="0" smtClean="0">
              <a:ea typeface="ＭＳ Ｐゴシック" pitchFamily="127" charset="-128"/>
            </a:endParaRPr>
          </a:p>
          <a:p>
            <a:pPr marL="0" indent="0">
              <a:spcBef>
                <a:spcPts val="1038"/>
              </a:spcBef>
              <a:buNone/>
            </a:pPr>
            <a:endParaRPr lang="en-GB" sz="1800" dirty="0">
              <a:ea typeface="ＭＳ Ｐゴシック" pitchFamily="127" charset="-128"/>
            </a:endParaRPr>
          </a:p>
          <a:p>
            <a:pPr marL="0" indent="0" eaLnBrk="1" hangingPunct="1">
              <a:spcBef>
                <a:spcPts val="1038"/>
              </a:spcBef>
              <a:buNone/>
            </a:pPr>
            <a:endParaRPr lang="en-GB" sz="1800" dirty="0" smtClean="0">
              <a:ea typeface="ＭＳ Ｐゴシック" pitchFamily="127" charset="-128"/>
            </a:endParaRPr>
          </a:p>
          <a:p>
            <a:pPr eaLnBrk="1" hangingPunct="1">
              <a:spcBef>
                <a:spcPts val="1038"/>
              </a:spcBef>
            </a:pPr>
            <a:endParaRPr lang="en-GB" sz="1800" dirty="0" smtClean="0">
              <a:ea typeface="ＭＳ Ｐゴシック" pitchFamily="127" charset="-128"/>
            </a:endParaRPr>
          </a:p>
          <a:p>
            <a:pPr eaLnBrk="1" hangingPunct="1"/>
            <a:endParaRPr lang="en-GB" dirty="0">
              <a:ea typeface="ＭＳ Ｐゴシック" pitchFamily="127" charset="-128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01346E-B0E0-4B00-A1DF-7A31E07E47BF}" type="slidenum">
              <a:rPr lang="en-US">
                <a:ea typeface="ＭＳ Ｐゴシック" pitchFamily="127" charset="-128"/>
                <a:cs typeface="ＭＳ Ｐゴシック" pitchFamily="127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>
              <a:ea typeface="ＭＳ Ｐゴシック" pitchFamily="127" charset="-128"/>
              <a:cs typeface="ＭＳ Ｐゴシック" pitchFamily="127" charset="-12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30549" y="1368152"/>
            <a:ext cx="8728178" cy="54006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u="sng" dirty="0" smtClean="0">
                <a:ea typeface="ＭＳ Ｐゴシック" pitchFamily="127" charset="-128"/>
              </a:rPr>
              <a:t>Objective</a:t>
            </a:r>
            <a:r>
              <a:rPr lang="en-GB" dirty="0" smtClean="0">
                <a:ea typeface="ＭＳ Ｐゴシック" pitchFamily="127" charset="-128"/>
              </a:rPr>
              <a:t>: Sustain the EUDAT Collaborative Data Infrastructure (CDI) </a:t>
            </a:r>
            <a:r>
              <a:rPr lang="en-GB" b="1" dirty="0" smtClean="0">
                <a:ea typeface="ＭＳ Ｐゴシック" pitchFamily="127" charset="-128"/>
              </a:rPr>
              <a:t>beyond project-based agreements</a:t>
            </a:r>
          </a:p>
          <a:p>
            <a:endParaRPr lang="en-GB" sz="900" b="1" dirty="0" smtClean="0">
              <a:ea typeface="ＭＳ Ｐゴシック" pitchFamily="127" charset="-128"/>
            </a:endParaRPr>
          </a:p>
          <a:p>
            <a:r>
              <a:rPr lang="en-GB" u="sng" dirty="0" smtClean="0">
                <a:ea typeface="ＭＳ Ｐゴシック" pitchFamily="127" charset="-128"/>
              </a:rPr>
              <a:t>How</a:t>
            </a:r>
            <a:r>
              <a:rPr lang="en-GB" dirty="0" smtClean="0">
                <a:ea typeface="ＭＳ Ｐゴシック" pitchFamily="127" charset="-128"/>
              </a:rPr>
              <a:t>? by formalising </a:t>
            </a:r>
            <a:r>
              <a:rPr lang="en-GB" b="1" dirty="0" smtClean="0">
                <a:ea typeface="ＭＳ Ｐゴシック" pitchFamily="127" charset="-128"/>
              </a:rPr>
              <a:t>Partnership</a:t>
            </a:r>
            <a:r>
              <a:rPr lang="en-GB" dirty="0" smtClean="0">
                <a:ea typeface="ＭＳ Ｐゴシック" pitchFamily="127" charset="-128"/>
              </a:rPr>
              <a:t> </a:t>
            </a:r>
            <a:r>
              <a:rPr lang="en-GB" b="1" dirty="0" smtClean="0">
                <a:ea typeface="ＭＳ Ｐゴシック" pitchFamily="127" charset="-128"/>
              </a:rPr>
              <a:t>between service providers </a:t>
            </a:r>
            <a:r>
              <a:rPr lang="en-GB" dirty="0" smtClean="0">
                <a:ea typeface="ＭＳ Ｐゴシック" pitchFamily="127" charset="-128"/>
              </a:rPr>
              <a:t>which:</a:t>
            </a:r>
          </a:p>
          <a:p>
            <a:endParaRPr lang="en-GB" sz="900" dirty="0" smtClean="0">
              <a:ea typeface="ＭＳ Ｐゴシック" pitchFamily="127" charset="-128"/>
            </a:endParaRPr>
          </a:p>
          <a:p>
            <a:pPr marL="742950" lvl="2" indent="-342900"/>
            <a:r>
              <a:rPr lang="en-GB" dirty="0">
                <a:ea typeface="ＭＳ Ｐゴシック" pitchFamily="127" charset="-128"/>
              </a:rPr>
              <a:t>i</a:t>
            </a:r>
            <a:r>
              <a:rPr lang="en-GB" dirty="0" smtClean="0">
                <a:ea typeface="ＭＳ Ｐゴシック" pitchFamily="127" charset="-128"/>
              </a:rPr>
              <a:t>s based on</a:t>
            </a:r>
            <a:r>
              <a:rPr lang="en-GB" b="1" dirty="0" smtClean="0">
                <a:ea typeface="ＭＳ Ｐゴシック" pitchFamily="127" charset="-128"/>
              </a:rPr>
              <a:t> </a:t>
            </a:r>
            <a:r>
              <a:rPr lang="en-GB" b="1" dirty="0">
                <a:ea typeface="ＭＳ Ｐゴシック" pitchFamily="127" charset="-128"/>
              </a:rPr>
              <a:t>c</a:t>
            </a:r>
            <a:r>
              <a:rPr lang="en-GB" b="1" dirty="0" smtClean="0">
                <a:ea typeface="ＭＳ Ｐゴシック" pitchFamily="127" charset="-128"/>
              </a:rPr>
              <a:t>ommon </a:t>
            </a:r>
            <a:r>
              <a:rPr lang="en-GB" b="1" dirty="0">
                <a:ea typeface="ＭＳ Ｐゴシック" pitchFamily="127" charset="-128"/>
              </a:rPr>
              <a:t>service management </a:t>
            </a:r>
            <a:r>
              <a:rPr lang="en-GB" b="1" dirty="0" smtClean="0">
                <a:ea typeface="ＭＳ Ｐゴシック" pitchFamily="127" charset="-128"/>
              </a:rPr>
              <a:t>guidelines</a:t>
            </a:r>
          </a:p>
          <a:p>
            <a:pPr marL="742950" lvl="2" indent="-342900"/>
            <a:r>
              <a:rPr lang="en-GB" b="1" dirty="0">
                <a:ea typeface="ＭＳ Ｐゴシック" pitchFamily="127" charset="-128"/>
              </a:rPr>
              <a:t>e</a:t>
            </a:r>
            <a:r>
              <a:rPr lang="en-GB" b="1" dirty="0" smtClean="0">
                <a:ea typeface="ＭＳ Ｐゴシック" pitchFamily="127" charset="-128"/>
              </a:rPr>
              <a:t>nsures </a:t>
            </a:r>
            <a:r>
              <a:rPr lang="en-GB" dirty="0" smtClean="0">
                <a:ea typeface="ＭＳ Ｐゴシック" pitchFamily="127" charset="-128"/>
              </a:rPr>
              <a:t>clear </a:t>
            </a:r>
            <a:r>
              <a:rPr lang="en-GB" b="1" dirty="0" smtClean="0">
                <a:ea typeface="ＭＳ Ｐゴシック" pitchFamily="127" charset="-128"/>
              </a:rPr>
              <a:t>long-term </a:t>
            </a:r>
            <a:r>
              <a:rPr lang="en-GB" b="1" dirty="0">
                <a:ea typeface="ＭＳ Ｐゴシック" pitchFamily="127" charset="-128"/>
              </a:rPr>
              <a:t>commitments</a:t>
            </a:r>
            <a:r>
              <a:rPr lang="en-GB" dirty="0">
                <a:ea typeface="ＭＳ Ｐゴシック" pitchFamily="127" charset="-128"/>
              </a:rPr>
              <a:t> from </a:t>
            </a:r>
            <a:r>
              <a:rPr lang="en-GB" dirty="0" smtClean="0">
                <a:ea typeface="ＭＳ Ｐゴシック" pitchFamily="127" charset="-128"/>
              </a:rPr>
              <a:t>service and resource providers </a:t>
            </a:r>
            <a:r>
              <a:rPr lang="en-GB" dirty="0" smtClean="0">
                <a:ea typeface="ＭＳ Ｐゴシック" pitchFamily="127" charset="-128"/>
              </a:rPr>
              <a:t>(currently </a:t>
            </a:r>
            <a:r>
              <a:rPr lang="en-GB" dirty="0" smtClean="0">
                <a:ea typeface="ＭＳ Ｐゴシック" pitchFamily="127" charset="-128"/>
              </a:rPr>
              <a:t>for </a:t>
            </a:r>
            <a:r>
              <a:rPr lang="en-GB" u="sng" dirty="0" smtClean="0">
                <a:ea typeface="ＭＳ Ｐゴシック" pitchFamily="127" charset="-128"/>
              </a:rPr>
              <a:t>10 years</a:t>
            </a:r>
            <a:r>
              <a:rPr lang="en-GB" dirty="0" smtClean="0">
                <a:ea typeface="ＭＳ Ｐゴシック" pitchFamily="127" charset="-128"/>
              </a:rPr>
              <a:t>)</a:t>
            </a:r>
          </a:p>
          <a:p>
            <a:pPr marL="342900" lvl="1" indent="-342900"/>
            <a:endParaRPr lang="en-GB" sz="800" dirty="0" smtClean="0">
              <a:ea typeface="ＭＳ Ｐゴシック" pitchFamily="127" charset="-128"/>
            </a:endParaRPr>
          </a:p>
          <a:p>
            <a:pPr marL="742950" lvl="2" indent="-342900"/>
            <a:r>
              <a:rPr lang="en-GB" dirty="0" smtClean="0">
                <a:ea typeface="ＭＳ Ｐゴシック" pitchFamily="127" charset="-128"/>
              </a:rPr>
              <a:t>run a </a:t>
            </a:r>
            <a:r>
              <a:rPr lang="en-GB" dirty="0" smtClean="0">
                <a:ea typeface="ＭＳ Ｐゴシック" pitchFamily="127" charset="-128"/>
              </a:rPr>
              <a:t>coordinating </a:t>
            </a:r>
            <a:r>
              <a:rPr lang="en-GB" b="1" dirty="0">
                <a:ea typeface="ＭＳ Ｐゴシック" pitchFamily="127" charset="-128"/>
              </a:rPr>
              <a:t>s</a:t>
            </a:r>
            <a:r>
              <a:rPr lang="en-GB" b="1" dirty="0" smtClean="0">
                <a:ea typeface="ＭＳ Ｐゴシック" pitchFamily="127" charset="-128"/>
              </a:rPr>
              <a:t>ecretariat</a:t>
            </a:r>
            <a:r>
              <a:rPr lang="en-GB" dirty="0" smtClean="0">
                <a:ea typeface="ＭＳ Ｐゴシック" pitchFamily="127" charset="-128"/>
              </a:rPr>
              <a:t> </a:t>
            </a:r>
            <a:r>
              <a:rPr lang="en-GB" dirty="0" smtClean="0">
                <a:ea typeface="ＭＳ Ｐゴシック" pitchFamily="127" charset="-128"/>
              </a:rPr>
              <a:t>paid </a:t>
            </a:r>
            <a:r>
              <a:rPr lang="en-GB" dirty="0" smtClean="0">
                <a:ea typeface="ＭＳ Ｐゴシック" pitchFamily="127" charset="-128"/>
              </a:rPr>
              <a:t>through membership </a:t>
            </a:r>
            <a:r>
              <a:rPr lang="en-GB" dirty="0" smtClean="0">
                <a:ea typeface="ＭＳ Ｐゴシック" pitchFamily="127" charset="-128"/>
              </a:rPr>
              <a:t>fees</a:t>
            </a:r>
          </a:p>
          <a:p>
            <a:pPr marL="342900" lvl="1" indent="-342900"/>
            <a:endParaRPr lang="en-GB" sz="800" dirty="0" smtClean="0">
              <a:ea typeface="ＭＳ Ｐゴシック" pitchFamily="127" charset="-128"/>
            </a:endParaRPr>
          </a:p>
          <a:p>
            <a:pPr marL="342900" lvl="1" indent="-342900"/>
            <a:r>
              <a:rPr lang="en-GB" u="sng" dirty="0" smtClean="0">
                <a:ea typeface="ＭＳ Ｐゴシック" pitchFamily="127" charset="-128"/>
              </a:rPr>
              <a:t>Who</a:t>
            </a:r>
            <a:r>
              <a:rPr lang="en-GB" dirty="0" smtClean="0">
                <a:ea typeface="ＭＳ Ｐゴシック" pitchFamily="127" charset="-128"/>
              </a:rPr>
              <a:t>? </a:t>
            </a:r>
            <a:r>
              <a:rPr lang="en-GB" b="1" dirty="0" smtClean="0">
                <a:ea typeface="ＭＳ Ｐゴシック" pitchFamily="127" charset="-128"/>
              </a:rPr>
              <a:t>Generic</a:t>
            </a:r>
            <a:r>
              <a:rPr lang="en-GB" dirty="0" smtClean="0">
                <a:ea typeface="ＭＳ Ｐゴシック" pitchFamily="127" charset="-128"/>
              </a:rPr>
              <a:t> (cross-disciplinary) &amp; </a:t>
            </a:r>
            <a:r>
              <a:rPr lang="en-GB" b="1" dirty="0" smtClean="0">
                <a:ea typeface="ＭＳ Ｐゴシック" pitchFamily="127" charset="-128"/>
              </a:rPr>
              <a:t>Thematic</a:t>
            </a:r>
            <a:r>
              <a:rPr lang="en-GB" dirty="0" smtClean="0">
                <a:ea typeface="ＭＳ Ｐゴシック" pitchFamily="127" charset="-128"/>
              </a:rPr>
              <a:t> (discipline-oriented) service providers</a:t>
            </a:r>
          </a:p>
          <a:p>
            <a:pPr marL="342900" lvl="1" indent="-342900"/>
            <a:endParaRPr lang="en-GB" sz="900" dirty="0" smtClean="0">
              <a:ea typeface="ＭＳ Ｐゴシック" pitchFamily="127" charset="-128"/>
            </a:endParaRPr>
          </a:p>
          <a:p>
            <a:pPr marL="342900" lvl="1" indent="-342900"/>
            <a:r>
              <a:rPr lang="en-GB" dirty="0" smtClean="0">
                <a:ea typeface="ＭＳ Ｐゴシック" pitchFamily="127" charset="-128"/>
              </a:rPr>
              <a:t>Two levels of engagement: </a:t>
            </a:r>
            <a:r>
              <a:rPr lang="en-GB" dirty="0" smtClean="0">
                <a:ea typeface="ＭＳ Ｐゴシック" pitchFamily="127" charset="-128"/>
              </a:rPr>
              <a:t/>
            </a:r>
            <a:br>
              <a:rPr lang="en-GB" dirty="0" smtClean="0">
                <a:ea typeface="ＭＳ Ｐゴシック" pitchFamily="127" charset="-128"/>
              </a:rPr>
            </a:br>
            <a:r>
              <a:rPr lang="en-GB" b="1" dirty="0" smtClean="0">
                <a:ea typeface="ＭＳ Ｐゴシック" pitchFamily="127" charset="-128"/>
              </a:rPr>
              <a:t>Interoperable</a:t>
            </a:r>
            <a:r>
              <a:rPr lang="en-GB" dirty="0" smtClean="0">
                <a:ea typeface="ＭＳ Ｐゴシック" pitchFamily="127" charset="-128"/>
              </a:rPr>
              <a:t> </a:t>
            </a:r>
            <a:r>
              <a:rPr lang="en-GB" dirty="0" smtClean="0">
                <a:ea typeface="ＭＳ Ｐゴシック" pitchFamily="127" charset="-128"/>
              </a:rPr>
              <a:t>(level 2) </a:t>
            </a:r>
            <a:r>
              <a:rPr lang="en-GB" dirty="0" smtClean="0">
                <a:ea typeface="ＭＳ Ｐゴシック" pitchFamily="127" charset="-128"/>
              </a:rPr>
              <a:t>and </a:t>
            </a:r>
            <a:r>
              <a:rPr lang="en-GB" b="1" dirty="0" smtClean="0">
                <a:ea typeface="ＭＳ Ｐゴシック" pitchFamily="127" charset="-128"/>
              </a:rPr>
              <a:t>Integrated</a:t>
            </a:r>
            <a:r>
              <a:rPr lang="en-GB" dirty="0" smtClean="0">
                <a:ea typeface="ＭＳ Ｐゴシック" pitchFamily="127" charset="-128"/>
              </a:rPr>
              <a:t> (level 1) nodes</a:t>
            </a:r>
          </a:p>
          <a:p>
            <a:pPr marL="0" indent="0">
              <a:buNone/>
            </a:pPr>
            <a:endParaRPr lang="en-GB" sz="1000" dirty="0">
              <a:ea typeface="ＭＳ Ｐゴシック" pitchFamily="127" charset="-128"/>
            </a:endParaRPr>
          </a:p>
          <a:p>
            <a:pPr marL="0" indent="0">
              <a:spcBef>
                <a:spcPts val="1038"/>
              </a:spcBef>
              <a:buNone/>
            </a:pPr>
            <a:endParaRPr lang="en-GB" sz="1800" dirty="0" smtClean="0">
              <a:ea typeface="ＭＳ Ｐゴシック" pitchFamily="127" charset="-128"/>
            </a:endParaRPr>
          </a:p>
          <a:p>
            <a:pPr marL="0" indent="0">
              <a:spcBef>
                <a:spcPts val="1038"/>
              </a:spcBef>
              <a:buFontTx/>
              <a:buNone/>
            </a:pPr>
            <a:endParaRPr lang="en-GB" sz="1800" dirty="0" smtClean="0">
              <a:ea typeface="ＭＳ Ｐゴシック" pitchFamily="127" charset="-128"/>
            </a:endParaRPr>
          </a:p>
          <a:p>
            <a:pPr marL="0" indent="0">
              <a:spcBef>
                <a:spcPts val="1038"/>
              </a:spcBef>
              <a:buFontTx/>
              <a:buNone/>
            </a:pPr>
            <a:endParaRPr lang="en-GB" sz="1800" dirty="0" smtClean="0">
              <a:ea typeface="ＭＳ Ｐゴシック" pitchFamily="127" charset="-128"/>
            </a:endParaRPr>
          </a:p>
          <a:p>
            <a:pPr>
              <a:spcBef>
                <a:spcPts val="1038"/>
              </a:spcBef>
            </a:pPr>
            <a:endParaRPr lang="en-GB" sz="1800" dirty="0" smtClean="0">
              <a:ea typeface="ＭＳ Ｐゴシック" pitchFamily="127" charset="-128"/>
            </a:endParaRPr>
          </a:p>
          <a:p>
            <a:endParaRPr lang="en-GB" dirty="0">
              <a:ea typeface="ＭＳ Ｐゴシック" pitchFamily="127" charset="-128"/>
            </a:endParaRPr>
          </a:p>
        </p:txBody>
      </p:sp>
      <p:sp>
        <p:nvSpPr>
          <p:cNvPr id="4" name="AutoShape 4" descr="data:image/jpeg;base64,/9j/4AAQSkZJRgABAQAAAQABAAD/2wCEAAkGBxAQEhUQEBIVFRITEhYVGBcVEBUVFhUQFxgWFxgVGBYYHSggGRolHhYVITEhJSkrLi4uFx8zODMtNygtLi0BCgoKDg0OGxAQGi8lHiUtLS0tKy0tLS0tLSstLS0tLS0tLS0tKy0tLS0rLS0uLi0tLS0tLS0tKy0tLS0tLS0tLf/AABEIAMkA+wMBEQACEQEDEQH/xAAcAAEAAQUBAQAAAAAAAAAAAAAAAwIEBQYHAQj/xABCEAACAQICBgUJBgQGAwEAAAAAAQIDEQQhBQYSMVFhBxNBcYEUIjJigpGhscFCUnKS0fAjM0OiY3OTsuHxNIPCJP/EABoBAQADAQEBAAAAAAAAAAAAAAABAgQDBQb/xAA0EQEAAgIABAMFCAEEAwAAAAAAAQIDEQQSITETQVEFMmFxsSJCgZGh0eHwwSNScvEUFWL/2gAMAwEAAhEDEQA/AO4gAAAAAAAAAAAAAAAAAAAAAAAEcqN+2WfrP9oDzqfWl7wCoetLff0gPOo9aXvArlTvbNq3BgUqj60vzAeKh60vzAVuGVrvvvmBT1PrS94BUPWl7wJIq2QHoAAAAAAAAAAAAALPH6Vw9D+dVhDk5K77o72RMxHdemO9/djbCVNf9GRdnXf+hWt79gp4tfVojgc8/d+iSlr1ouW7FQX4ozh/uiifEr6ongs8fdlOtb9GvdjKD7qsW/csx4lfVX/xM/8Asn8ltiNetHQ/quX4KNSXx2bETkr6r14LPP3fotqPSRoyUlGVWUL9s6NSMV3ytZd7EZaym3AZ6xvX6w2ulVjOKlBqUZK6aaaae5prejoxzGlYAAAAAAAAAAAAAAAAAAAAAAAAAAeSaWb3L5Aa3jtL1K+1HDy2KUfTrPLLt2W9y57+Bzm2+zXTDFet+s+jQ9L6ewdNuNGn18751JtqLfFLe+9me2SPLq9jDwmW0btPLHpDX62mpy/p0kuHV/qznN5bY4esec/mgekIvfRpP2WvkyN/BPh//UpKOlYR3UKX936k83wVnDv70/omlrDV3RhSj3Uk/ncc8ojhaecz+awxeJdb01G/FRUfkRt1jFFezOah63S0dUVGtJvBzlnfPqJv+pH1fvLxWd798WTXSXl8dwXPHNXv9Xb4TUkpRaaaumndNPc0zU8BUAAAAAAAAAAAAAAAAAAAAAAAAANV0tpHylyhCWzhqedSpfKVuxP7vz7t/O1t/JtxYuTUzH2p7Q5zrVrM6/8AAoeZhobluc2vtSMt8m+kdnucLwkY/t362+jUMRjow7SkVaLZYhjq2lZP0VbvLahxnJaVpLSEn9teCLac5vHq8WNl9/4f8DRzx6p6WkprtTImF63nylf4fSsXlLLv3e8rNXWub1X6amivZ16WhuGo+vM8AlhsSpVMMvQaznR5JP0oct67L5JaMebXSXlcZ7O5556d/r/Lqmh9YcHi/wDx68KjtdxUrTS5wdpLxRoi0T2eLkw5MfvxpkyzkAAAAAAAAAAAAAAAAAAAAAjxFeFOLnOSjFb22ExEzOoa5j9JyxMZRg+qw69OpLzXKPBcF8XyOc238mzHijHO5628oc41u1ljUXk+H83Dw7dzqS4vlyM1776R2e1wvDeH/qZPe+jQMbpBvzY+/gViNOt8k27dmNipTeX5n9OJb5uO5n3fzTRwse3znz/QbT4cefVMopblbwIXiIgsBTKjF70htE1iUcsO16Lvyf0YRyzHZVhcTKDy7N8X9BMLVtrsz+CxykuxrhJXt+hSejRWYs9xMVdVKd6c4u6cZNOMuMZLNMmLalXJii1dS7Z0baySx+EUqrvXoy6qo8ltNJONSy3bSavzUjbS3ND5fisPhZNR2bWXZwAAAAAAAAAAAAAAAAAAAOf6a03Criqqm74fBpppP0qq9Lxu9nwfE4Wv1+EPUwcPMY4mPet9Gh6way1sW7N7FJejTjlFLnxZntkmz2sHC0wxvvPq1DSWKb82P/SERoyW5p0xtOnt/g/3P9C3Zw9/5fVdpEOj0BYBYD1IhKtICmrQUuTW5gmu0VCpKEr9q3rihJWZjqzlKalG6/aKNMTuG4dDukOqx1TDt2jiKV1n/VpNtJd8ZVH7JpwW8nie1MXSLejtBpeKAAAAAAAAAAAAAAAAAADxu2YHztS0g54epJ769fbl43m/jI8+Z6S+ux4oi1fhH8MXi6uzFsrEO2S2oYGonJ7PbLN/h/eR0j1Y7f7V0lbJEL6VBIB7YD2wFSQSrSCVSiQIsRS+0t6+KJRMeabR1Sz2ex5r6kS6UnU6X8KtSjUhXpPZqUpqcX6y48U9zXamxW2pRnxRkpMS75qjrJS0jQVanlNebUp3zp1OHNPen2rxS3VtFo2+Vz4bYr8ss2WcQAAAAAAAAAAAAAAAAApqK6a5MD5nwf8AIj+Jf7TzZ7PtK+8x+kpXaiWjs55OttLLDK+1Li7LuWRaXGvWZlPYhd6kB7YD1ICpIJVRiQaSRiFtK1EGnuyE6Wqjsv8AC/gEdmVk9z4r5ZfQq7QuNX9Oz0bioYmDfV3UasVunRe/LivSXNc2dcV9S8/juHjJT4vo2Ek0mndNXT4pm18y9AAAAAAAAAAAAAAAAALPTOLVDD1qz3U6U5/li39CJnUbXx15rxX1l89dVsYaku2Tk/BKMV9Tz57PsKTu8sFi35zfBMlznvMocLG0I9xM91McfZhMkQsqSBp7YJeqIFaiE6SRiE6VqJCdKlEGntgaQVYZvuBpeR9CL718n9SJdKLbGRvFk17q5o3V3/o8xzr6NwtRu7VFQb4ypt02/fA31ncPkM9eXJaPi2Is5AAAAAAAAAAAAAAAADVuk7EOnozENfaUIeE6kIP4SZzy+5LXwMbz1/vZxbF1tqNJLdGnbxu7mGZfU466mZ+LCYiPnPmmWc5jrKjCq8I/hQnurT3YTKIW0qUQnSpRBpUoEGkkYhOlcYhOlaiE6e7JA9sBDVjv7iULqpT2aVLntPwul9CJTjncz+CxxcrRZNe5mnVXeei/COlovCxe+VN1PCrKVRfCSN9Pdh8lxFt5bNpLOAAAAAAAAAAAAAAAAAxetGifLMJWw10nUptRb3KovOg33SUWRaNxp0w5PDvFvR86wUot06icZwk4yi98ZxdpRfimefaNS+vxXi9YmFtiFaSYjsT0sgwkbJx+7Jrwea+ZMudI1uPRcKJDppWog0rUQnStRINK1EGlSQSqSA9sE6LAUSpttJb5NJEq+Uyv9YIKFSNJf0qUYv8AF6T+Yv30pw87rNvWWHpYOeLrUsJS9OtNQXJP0pdyV34F8ddy4cZmilZfTuGoRpwjTgrRhFRS4RirJe5G58rM7SAAAAAAAAAAAAAAAAAADk3TBq2oSjpGkrbTjTrJfe3Qq/KL9nmZ89PN7PsviJifCn8HOMVC6T5XMsPctG4Wcsmp9j82X0f0J+Ck9J5l0kQvpWkE6VpAVpAVpAVJBL2wAgSUKW0+SzfcTCtp0yurOEU6ksRU/lUIub4X7F++KL0jruWXir6rFK95a3pXHuc5Tecpybss223kkiIjml1veMVNejrXRZqPLBryzFL/APVUjaMH/RpPen67yvwWXG+zHTlfN8XxM5Z1HZ0Q6MYAAAAAAAAAAAAAAAAAAMFrzhOu0fioWu+onJL14Lbj8YoreN1l34a/LmrPxh8/wleEX3r5P6nny+vqt5Rs2nuYRrXTyKT2fNl7L4rh3hEdOkrlILq0gK0iBWkEvUgPQJKFCU5KMVdv5cXyJjqi0xWNyu+oc5Rw1BbUpPNr7UuP4UTrfSHKbRSJyXZHW7EQwdCOj6LvJWlWku2e/ZOl9RHLDJw0TktOe34Mj0OarQrN6Srq+xNwoRay2o22q3Np3iuDUnwt2w06beZ7Q4iZtyR+LsB3eWAAAAAAAAAAAAAAAAAAABTVpqScXmpJp9zyYHzNpDBTwdephKqalSm4q/2ofYmuUo2fiYL0mJfW8LxFclIlHZPI5tc9VDVvNkrolX4SkgmvWXxXfxB1hLCSe4haJiUiCVSAqSAvaOjpW2qjVOHGW990d7J16uc5I7V6yucPGdZ+T4Om3tb39qXOT+zHl/0TETPSrne1ccc+SWcxFejoem4QkqmOmrSks1SX68jr0xxqO7BWt+Mvu3Skfq5xpPENqU5Ntu7be9s5V6y9DNqtNQ+itSNG+S4DDUWrSjQg5L/Ektuf90pHoVjUPkc1ua8yzhLmAAAAAAAAAAAAAAAAAAAAA17W/U/C6TglWTjVivMqwspx5Z5Sj6r8LPMrasW7u2HPfFO6uU6S6LtKUG+p6vEQ7HCapza5wqWSfdJme2CfJ62L2pX73Rq+kcNiMLJU8VRnSb3KpGya4xlufgzlOOYehj4qmSNxKmhJP0ZLubt7mU00xb0XE7r04Nc7W+I6wndbK6dSHH4kJ18V1TrQ+4n4slExPqyGE8om7UKNm+2NO3xZMRae0OV7Yq9b2/Vklq+ofxNIYiNJfd2tqo+Vt/wL+HrraWeeMm32cFd/RFjtb6dGDoaNp9VF5Oq/5kufL5ickRGqopwVr25887n08mnVarbcpO7ebbebZy7vQ6VhPqtomWkcbRw0VeG0p1eCoQacr9+UVzkjvip1eVx3ExFZ0+mTY+cAAAAAAAAAAAAAAAAAAAAAAAADgeuWl/LsXUqLOmn1cO1dVBvP2m5S9pGDJbmtt9bweDwcMUnv3n5z+3ZrGKwiTvTy9Xs8OBG9915py9a/k9wmkJRyUnHlz7iJiYWrat+68jpKfbGnLvpRf0I5pX8Kvx/NPDWCpD0Y0V/6Y/UmLS52wU85n80WK1uxTVuulFcIWgv7Ui27y5TTh6eX5sRPGVJu9pSb7Xd/Fjl9VvHn7sPIwrSvZJW4yX0Gqo58s+TZ9Q9SlpSVRVcV1fVbLcIU7zlCV81OTss01ufZxOuOsWYOMz5MUR8XbNWdWMJo6m6eFp7O1bam3tVJtbnKT373luV3ZGmIiOzxMmS153aWZJUAAAAAAAAAAAAAAAAAAAAAAAGq9JGmvJcHJRdqtf8AhQ4pNefLwjfPi0cs1uWrf7OweLmjfaOs/wCP1cTp5K5ifTzKG4UW+Iw0Z57pcV9eJaJ0pfHFuvmhjgqryU4+N0TuFOTJ5S9paPcn58/CK+rHNHlB4Np96yqGHhF5LPi82NyRjrXySXIXSUalmQmJ0zGqWmPIMbTrN2pt7FT/ACZ5N+y7S9kvjtyztm4vD4uOa+fePn/ej6GTNz5d6AAAAAAAAAAAAAAAAAAAAAAAAcO6SdM+V41wi708PelHg53/AIkvzLZ9hGLNbmt8n0/s7B4WGJnvbr+37/i1fET+ycobbShuSguBLReUnyEphHCfnLuf7+ARM9UVfKTJUnuouEFwJannQv2rJ9wWnrDuHRZpzyrBRhN3q4f+FLi4L+XLxjZX7XGRsxW3V83x+Hw8szHaev7txOjEAAAAAAAAAAAAAAAAAAAAAAYPXTTXkWEqVk/PtsU+dWWUfdnLuiymS3LXbTwmDxssV8vP5OBYfJOT97382YH1i3lO7uS57eXAXAmi/MfNkLR2RV6coSpuSynFTj+DanC/vhItro5c0Tb5dP7+ajF+l4CE27obkqlwJcNOzs9zyIlasto6NdN+RY+MZO1KvajPgm3/AA5eEnbumzpitqzFx2HxMU67x1/f9Po76bHzoAAAAAAAAAAAAAAAAAAAAABxnpc011+KjhIO8MOvO4OvNK/5Y2XtSMme250+g9l4eTHzz3t9P+2lYmVkor9o4w9O0+S1uSoXAXAnqO0I+/8AfvIX8mxdIejeopaOlbOWBjF/ig1N/Gszteuoj5PM4bLz3yf8v79Gr4x7mcobrLa5KpcBtATV/Oip9u5haesbfQ2oWnvLsFTrN3qRXV1f86Fk37StL2kbKW5o2+Z4rD4WWa+Xl8mwl2cAAAAAAAAAAAAAAAAAAADHaw6Vjg8NVxM91ODaV/Sm8ox8ZNLxK2tyxt1w4py5IpHm+dqdSVSc61R3lKUpSfGcm5SfxfvMEvraViI1HaFrOTm21n+hKszuVaw0uS5XI2nllFOLTsyUT0U3CF3UoupKFFb5uMF3zaivmiIja9rcsb9OrqHThg15LhqiX8uvsd0Zwl9acTXmjpD5/wBm2/1LR6x/lyWq700+Fv0Mz2591a3JUV06bl3cWQmI2qnQkuy/cE8sqsNLfB9vzElZ8m89D2nPJ8XLCTdoYlWXBV4XcfzR2lzaidsNtTp53tDDzU5vOPo7iaXiAAAAAAAAAAAAAAAAAAAAcm6aNOXlTwMHlG1ap+J3VOL8NqVucTNnt5PZ9l4dROSflH+f783OfKIxja18s75IzvZ35MhonQmOxlvJsPOUX9pR2Kf+pKyfgy1aTPaHDLxOPH71oj4ebY8R0WY6FCVXbpyqxV+phtNyXbabstrlbPidfBtrbHHtPFN+XU69f4aZGW15k8pJ2zVmmsmmnuZwenuJhB1bUlF8V7iVNddM/qjQ67SWGh/jxl/pp1P/AILY43aHHjLcuG8/D69HV+lrC9Zoys+2m6dRezUjtf2uRqyx9l4PA21nj8nBoO9N8r/qZPN9DHuoKUL5vKK+PJEqxDM6s6v4jSdZUaC2YRs5zaexShxfGTztHe+STatWk2lyz8RXFXdvwhndL9GGk8NeVFRxEP8ADlsztzpzt7k2WnFaGfH7QxW79GpYnrKUtivSlCa+zOEoSXhJXOcxptrki0bjqjliXGcalNuM4yUk+2M4tOMvBpe4QW1Z9L6saYjjcLSxMf6kE5L7tRZTj4STRsrO42+ZzY5x3ms+TKFnMAAAAAAAAAAAAAAAAAPJOy3X5ceWYHLo9GOIxdapicfiFCVWbm4UVtNJ7o9ZNJKytH0XuM/gzM7tL1//AGNMdIpir29f2/lt+htRtHYWzhQjOa+3V/iSvxW1lH2UjrXHWPJiy8ZmydJt09I6NjRdlAOedI2oSxO1i8JFLEJXnBZKsl2rhU+fbxOOTFvrHd6XBcb4f2L+76+n8OR0auezNWlF2zVmpLJp33MyPfraJbb0R4frNJbdsqVGrPub2aa+E5HbDH2nne0r6w69Zj93XtasJ1+DxNJb54erFficHb42NNo3Ew8PDblyVt8YfM2EqLZd92XxMUvp4nW2W1X1dxGk66o0VswjZzm15tKD7Xxk7O0e3kk2r0rNpcM/EVxV3P4Q+hNXtBUMBRjh8PG0Vm2/SnPtnN9sn+iVkjXWsVjUPn8uW2W3NZkyXNbY/R9HER6uvShVh92pCM17miJiJ7rVvas7rOmkaa6JcBWvKg6mHlwi9unfnCefgmjnOKJ7NmP2hlr73VedHmrWM0Z12HqzhVw82qlOUG04zyUlKD3XWy8m15r4k0rNeivFZ6ZtWiNT5t0OjGAAAAAAAAAAAAAAAAAAAAAAAAHPekfUJYpSxeEiliUrzgslWS+VTn27n2M45Me+sPS4LjfD+xf3fp/DD9B2DaqYurJNOKp0s1ZqV5ucWnuatHIrgju7e1L9KR85+jrLV8jQ8d826B1Or43GVMJSWzCjVnCpUavGnCM5R9qTtlHt7rsyRSZnT6DJxFceOLz5x0j1fQOr+g6GBoxw+Hjswjm285Tm985Ptk/+FkjVWsRGoeHly2yW5rMkS5gAAAAAAAAAAAAAAAAAAAAAAAAAAAAAABBQwdOnKc4QUZVWpTaVtqSVk3zskiNLTaZiImeyclVb4PA0qKkqUFDbqTqSsvSqze1Kbfa2/pwIiNLWtNu64JVAAAAAAAAAAAAAAAAAAAAAAAAAAAAAAAAAAAAAAAAAAAAAAAAAAAAAB//Z"/>
          <p:cNvSpPr>
            <a:spLocks noChangeAspect="1" noChangeArrowheads="1"/>
          </p:cNvSpPr>
          <p:nvPr/>
        </p:nvSpPr>
        <p:spPr bwMode="auto">
          <a:xfrm>
            <a:off x="155575" y="-1790700"/>
            <a:ext cx="4676775" cy="37433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72479"/>
            <a:ext cx="1438727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6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251520" y="1596505"/>
            <a:ext cx="4338264" cy="1961995"/>
          </a:xfrm>
        </p:spPr>
        <p:txBody>
          <a:bodyPr/>
          <a:lstStyle/>
          <a:p>
            <a:r>
              <a:rPr lang="de-DE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Support Request </a:t>
            </a:r>
            <a:r>
              <a:rPr lang="de-DE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Webform</a:t>
            </a:r>
            <a:endParaRPr lang="de-DE" dirty="0" smtClean="0"/>
          </a:p>
          <a:p>
            <a:r>
              <a:rPr lang="de-DE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Trouble </a:t>
            </a:r>
            <a:r>
              <a:rPr lang="de-DE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Ticketing </a:t>
            </a:r>
            <a:r>
              <a:rPr lang="de-DE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System</a:t>
            </a:r>
          </a:p>
          <a:p>
            <a:pPr lvl="1"/>
            <a:r>
              <a:rPr lang="de-DE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B2-Service Queues</a:t>
            </a:r>
          </a:p>
          <a:p>
            <a:pPr lvl="1"/>
            <a:r>
              <a:rPr lang="de-DE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Site Queues</a:t>
            </a:r>
            <a:endParaRPr lang="de-DE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Helpdesk </a:t>
            </a:r>
            <a:r>
              <a:rPr lang="de-DE" dirty="0" err="1" smtClean="0"/>
              <a:t>and</a:t>
            </a:r>
            <a:r>
              <a:rPr lang="de-DE" dirty="0" smtClean="0"/>
              <a:t> Support Team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7A664348-DC2E-4C46-A357-1ED243B754D0}" type="slidenum">
              <a:rPr lang="es-ES" smtClean="0"/>
              <a:pPr/>
              <a:t>30</a:t>
            </a:fld>
            <a:endParaRPr lang="es-ES" dirty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589784" y="1052736"/>
            <a:ext cx="4554216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C1342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sz="2000" dirty="0" err="1" smtClean="0">
                <a:solidFill>
                  <a:srgbClr val="002060"/>
                </a:solidFill>
              </a:rPr>
              <a:t>Requests</a:t>
            </a:r>
            <a:r>
              <a:rPr lang="de-DE" sz="2000" dirty="0" smtClean="0">
                <a:solidFill>
                  <a:srgbClr val="002060"/>
                </a:solidFill>
              </a:rPr>
              <a:t> via </a:t>
            </a:r>
            <a:r>
              <a:rPr lang="de-DE" sz="2000" dirty="0" err="1" smtClean="0">
                <a:solidFill>
                  <a:srgbClr val="002060"/>
                </a:solidFill>
              </a:rPr>
              <a:t>the</a:t>
            </a:r>
            <a:r>
              <a:rPr lang="de-DE" sz="2000" dirty="0" smtClean="0">
                <a:solidFill>
                  <a:srgbClr val="002060"/>
                </a:solidFill>
              </a:rPr>
              <a:t> Helpdesk </a:t>
            </a:r>
            <a:r>
              <a:rPr lang="de-DE" sz="2000" dirty="0" err="1" smtClean="0">
                <a:solidFill>
                  <a:srgbClr val="002060"/>
                </a:solidFill>
              </a:rPr>
              <a:t>Webform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51520" y="1196752"/>
            <a:ext cx="3023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Helpdesk Channels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51520" y="3558500"/>
            <a:ext cx="2542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Responsibilities</a:t>
            </a:r>
            <a:endParaRPr lang="de-DE" sz="24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423"/>
          <a:stretch/>
        </p:blipFill>
        <p:spPr bwMode="auto">
          <a:xfrm>
            <a:off x="5580112" y="1596506"/>
            <a:ext cx="3312368" cy="205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Inhaltsplatzhalter 4"/>
          <p:cNvSpPr txBox="1">
            <a:spLocks/>
          </p:cNvSpPr>
          <p:nvPr/>
        </p:nvSpPr>
        <p:spPr>
          <a:xfrm>
            <a:off x="251520" y="3987285"/>
            <a:ext cx="4896544" cy="19619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1st  Level Support (BSC)</a:t>
            </a:r>
            <a:endParaRPr lang="de-DE" dirty="0" smtClean="0"/>
          </a:p>
          <a:p>
            <a:r>
              <a:rPr lang="de-DE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2nd Level Support: </a:t>
            </a:r>
            <a:br>
              <a:rPr lang="de-DE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de-DE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Project </a:t>
            </a:r>
            <a:r>
              <a:rPr lang="de-DE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Enabling</a:t>
            </a:r>
            <a:r>
              <a:rPr lang="de-DE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Team </a:t>
            </a:r>
            <a:r>
              <a:rPr lang="de-DE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(OP)</a:t>
            </a:r>
          </a:p>
          <a:p>
            <a:r>
              <a:rPr lang="de-DE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3rd Level Support</a:t>
            </a:r>
            <a:br>
              <a:rPr lang="de-DE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de-DE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Service Developer Teams </a:t>
            </a:r>
            <a:r>
              <a:rPr lang="de-DE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(DEV)</a:t>
            </a:r>
          </a:p>
          <a:p>
            <a:pPr lvl="1"/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11663" y="4770455"/>
            <a:ext cx="3649594" cy="1912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3501008"/>
            <a:ext cx="2033665" cy="200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832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052736"/>
            <a:ext cx="8579296" cy="5616624"/>
          </a:xfrm>
        </p:spPr>
        <p:txBody>
          <a:bodyPr>
            <a:noAutofit/>
          </a:bodyPr>
          <a:lstStyle/>
          <a:p>
            <a:pPr lvl="0"/>
            <a:r>
              <a:rPr lang="en-GB" sz="1800" dirty="0" smtClean="0"/>
              <a:t>Security policy that defines the security roles</a:t>
            </a:r>
            <a:r>
              <a:rPr lang="en-GB" sz="1800" dirty="0"/>
              <a:t> </a:t>
            </a:r>
            <a:r>
              <a:rPr lang="en-GB" sz="1800" dirty="0" smtClean="0"/>
              <a:t>and defines security guidelines.</a:t>
            </a:r>
          </a:p>
          <a:p>
            <a:pPr lvl="1"/>
            <a:r>
              <a:rPr lang="en-GB" sz="1800" dirty="0" smtClean="0"/>
              <a:t>EUDAT Security officer, deputy security officer</a:t>
            </a:r>
            <a:endParaRPr lang="en-GB" sz="1800" dirty="0"/>
          </a:p>
          <a:p>
            <a:pPr lvl="1"/>
            <a:r>
              <a:rPr lang="en-GB" sz="1800" dirty="0" smtClean="0"/>
              <a:t>CSIRT team</a:t>
            </a:r>
          </a:p>
          <a:p>
            <a:pPr lvl="1"/>
            <a:r>
              <a:rPr lang="en-GB" sz="1800" dirty="0" smtClean="0"/>
              <a:t>Incident handling procedure in place</a:t>
            </a:r>
            <a:endParaRPr lang="en-GB" sz="1800" dirty="0"/>
          </a:p>
          <a:p>
            <a:r>
              <a:rPr lang="en-GB" sz="1800" dirty="0" smtClean="0"/>
              <a:t>Proactive security vulnerability scans for services and the infrastructure</a:t>
            </a:r>
          </a:p>
          <a:p>
            <a:pPr lvl="1"/>
            <a:r>
              <a:rPr lang="en-GB" sz="1800" dirty="0" smtClean="0"/>
              <a:t>Port scans &amp; application vulnerability scans</a:t>
            </a:r>
          </a:p>
          <a:p>
            <a:pPr lvl="1"/>
            <a:r>
              <a:rPr lang="en-GB" sz="1800" dirty="0" smtClean="0"/>
              <a:t>Uses service endpoints from </a:t>
            </a:r>
            <a:r>
              <a:rPr lang="en-GB" sz="1800" dirty="0"/>
              <a:t>C</a:t>
            </a:r>
            <a:r>
              <a:rPr lang="en-GB" sz="1800" dirty="0" smtClean="0"/>
              <a:t>onfiguration </a:t>
            </a:r>
            <a:r>
              <a:rPr lang="en-GB" sz="1800" dirty="0"/>
              <a:t>I</a:t>
            </a:r>
            <a:r>
              <a:rPr lang="en-GB" sz="1800" dirty="0" smtClean="0"/>
              <a:t>nformation </a:t>
            </a:r>
            <a:r>
              <a:rPr lang="en-GB" sz="1800" dirty="0"/>
              <a:t>S</a:t>
            </a:r>
            <a:r>
              <a:rPr lang="en-GB" sz="1800" dirty="0" smtClean="0"/>
              <a:t>ervice: </a:t>
            </a:r>
            <a:br>
              <a:rPr lang="en-GB" sz="1800" dirty="0" smtClean="0"/>
            </a:br>
            <a:r>
              <a:rPr lang="en-GB" sz="1800" dirty="0" smtClean="0"/>
              <a:t>B2DROP, B2SHARE, B2ACCESS, B2FIND</a:t>
            </a:r>
            <a:r>
              <a:rPr lang="en-GB" sz="1800" dirty="0"/>
              <a:t>, </a:t>
            </a:r>
            <a:r>
              <a:rPr lang="en-GB" sz="1800" dirty="0" smtClean="0"/>
              <a:t>B2SAFE, OP services</a:t>
            </a:r>
          </a:p>
          <a:p>
            <a:pPr lvl="1"/>
            <a:r>
              <a:rPr lang="en-GB" sz="1800" dirty="0"/>
              <a:t>Warnings on vulnerabilities for </a:t>
            </a:r>
            <a:r>
              <a:rPr lang="en-GB" sz="1800" dirty="0" smtClean="0"/>
              <a:t>sites sent to site security officers</a:t>
            </a:r>
            <a:endParaRPr lang="en-GB" sz="1800" dirty="0"/>
          </a:p>
          <a:p>
            <a:pPr lvl="1"/>
            <a:r>
              <a:rPr lang="en-GB" sz="1800" dirty="0" smtClean="0"/>
              <a:t>Reports to site security officers: critical vulnerabilities timely fixed</a:t>
            </a:r>
            <a:endParaRPr lang="en-GB" sz="1800" dirty="0"/>
          </a:p>
          <a:p>
            <a:r>
              <a:rPr lang="en-GB" sz="1800" dirty="0" smtClean="0"/>
              <a:t>Security </a:t>
            </a:r>
            <a:r>
              <a:rPr lang="en-GB" sz="1800" dirty="0"/>
              <a:t>assessments: </a:t>
            </a:r>
            <a:r>
              <a:rPr lang="en-GB" sz="1800" dirty="0" smtClean="0"/>
              <a:t>B2ACCESS </a:t>
            </a:r>
            <a:r>
              <a:rPr lang="en-GB" sz="1800" dirty="0"/>
              <a:t>(</a:t>
            </a:r>
            <a:r>
              <a:rPr lang="en-GB" sz="1800" dirty="0" smtClean="0"/>
              <a:t>Unity), …. </a:t>
            </a:r>
          </a:p>
          <a:p>
            <a:r>
              <a:rPr lang="en-GB" sz="1800" dirty="0" smtClean="0"/>
              <a:t>Consultancy on</a:t>
            </a:r>
          </a:p>
          <a:p>
            <a:pPr lvl="1"/>
            <a:r>
              <a:rPr lang="en-GB" sz="1800" dirty="0" smtClean="0"/>
              <a:t>e-infrastructure security and Data Privacy practises and issues</a:t>
            </a:r>
            <a:endParaRPr lang="en-GB" sz="1800" dirty="0"/>
          </a:p>
          <a:p>
            <a:r>
              <a:rPr lang="en-GB" sz="1800" dirty="0" smtClean="0"/>
              <a:t>Cross-infrastructure Collaboration on Security</a:t>
            </a:r>
          </a:p>
          <a:p>
            <a:pPr lvl="1"/>
            <a:r>
              <a:rPr lang="en-GB" sz="1800" dirty="0"/>
              <a:t>Joint IT security workshop/training </a:t>
            </a:r>
            <a:endParaRPr lang="en-GB" sz="1800" dirty="0" smtClean="0"/>
          </a:p>
          <a:p>
            <a:pPr lvl="1"/>
            <a:r>
              <a:rPr lang="en-GB" sz="1800" dirty="0" smtClean="0"/>
              <a:t>Close collaboration with PRACE</a:t>
            </a:r>
            <a:r>
              <a:rPr lang="en-GB" sz="1800" dirty="0"/>
              <a:t>, </a:t>
            </a:r>
            <a:r>
              <a:rPr lang="en-GB" sz="1800" dirty="0" smtClean="0"/>
              <a:t>EGI</a:t>
            </a:r>
            <a:r>
              <a:rPr lang="en-GB" sz="1800" dirty="0"/>
              <a:t>, GÉANT, </a:t>
            </a:r>
            <a:r>
              <a:rPr lang="en-GB" sz="1800" dirty="0" smtClean="0"/>
              <a:t>WLCG           WISE</a:t>
            </a:r>
          </a:p>
          <a:p>
            <a:pPr lvl="1"/>
            <a:endParaRPr lang="en-GB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Security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935976" y="136083"/>
            <a:ext cx="8258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UK/2015-10-14</a:t>
            </a:r>
            <a:endParaRPr lang="en-GB" sz="800" dirty="0"/>
          </a:p>
        </p:txBody>
      </p:sp>
      <p:cxnSp>
        <p:nvCxnSpPr>
          <p:cNvPr id="6" name="Gerade Verbindung mit Pfeil 5"/>
          <p:cNvCxnSpPr/>
          <p:nvPr/>
        </p:nvCxnSpPr>
        <p:spPr>
          <a:xfrm>
            <a:off x="7092280" y="6453336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98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Interoperable nodes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7504" y="1066800"/>
            <a:ext cx="6552728" cy="5791200"/>
          </a:xfrm>
        </p:spPr>
        <p:txBody>
          <a:bodyPr>
            <a:normAutofit fontScale="92500" lnSpcReduction="10000"/>
          </a:bodyPr>
          <a:lstStyle/>
          <a:p>
            <a:r>
              <a:rPr lang="en-GB" sz="1900" b="1" dirty="0" smtClean="0"/>
              <a:t>a) Interoperable – </a:t>
            </a:r>
            <a:r>
              <a:rPr lang="en-GB" sz="1900" b="1" dirty="0"/>
              <a:t>“the CDI </a:t>
            </a:r>
            <a:r>
              <a:rPr lang="en-GB" sz="1900" b="1" dirty="0" smtClean="0"/>
              <a:t>Web”</a:t>
            </a:r>
          </a:p>
          <a:p>
            <a:pPr lvl="1"/>
            <a:r>
              <a:rPr lang="en-US" sz="1900" dirty="0" smtClean="0"/>
              <a:t>Service Providers are </a:t>
            </a:r>
            <a:r>
              <a:rPr lang="en-US" sz="1900" i="1" dirty="0" smtClean="0"/>
              <a:t>connected</a:t>
            </a:r>
            <a:r>
              <a:rPr lang="en-US" sz="1900" dirty="0" smtClean="0"/>
              <a:t> to the CDI using </a:t>
            </a:r>
            <a:r>
              <a:rPr lang="en-US" sz="1900" dirty="0"/>
              <a:t>a </a:t>
            </a:r>
            <a:r>
              <a:rPr lang="en-US" sz="1900" dirty="0" smtClean="0"/>
              <a:t>CDI compliant approach for data access and discoverability.</a:t>
            </a:r>
          </a:p>
          <a:p>
            <a:pPr lvl="1"/>
            <a:r>
              <a:rPr lang="en-US" sz="1900" dirty="0" smtClean="0"/>
              <a:t>Interoperable nodes:</a:t>
            </a:r>
          </a:p>
          <a:p>
            <a:pPr lvl="2"/>
            <a:r>
              <a:rPr lang="en-GB" sz="1600" dirty="0" smtClean="0"/>
              <a:t>must </a:t>
            </a:r>
            <a:r>
              <a:rPr lang="en-GB" sz="1600" dirty="0"/>
              <a:t>have a </a:t>
            </a:r>
            <a:r>
              <a:rPr lang="en-GB" sz="1600" b="1" dirty="0"/>
              <a:t>data repository </a:t>
            </a:r>
            <a:r>
              <a:rPr lang="en-GB" sz="1600" dirty="0"/>
              <a:t>in which they preserve or curate data from a single research community or host data from several research communities or experiments (</a:t>
            </a:r>
            <a:r>
              <a:rPr lang="en-GB" sz="1600" i="1" dirty="0"/>
              <a:t>storage</a:t>
            </a:r>
            <a:r>
              <a:rPr lang="en-GB" sz="1600" dirty="0"/>
              <a:t> and </a:t>
            </a:r>
            <a:r>
              <a:rPr lang="en-GB" sz="1600" i="1" dirty="0"/>
              <a:t>access</a:t>
            </a:r>
            <a:r>
              <a:rPr lang="en-GB" sz="1600" dirty="0"/>
              <a:t> services). </a:t>
            </a:r>
          </a:p>
          <a:p>
            <a:pPr lvl="2"/>
            <a:r>
              <a:rPr lang="en-GB" sz="1600" dirty="0" smtClean="0"/>
              <a:t>must </a:t>
            </a:r>
            <a:r>
              <a:rPr lang="en-GB" sz="1600" dirty="0"/>
              <a:t>identify the data hosted in the repository via some form of </a:t>
            </a:r>
            <a:r>
              <a:rPr lang="en-GB" sz="1600" b="1" dirty="0"/>
              <a:t>persistent identifier </a:t>
            </a:r>
            <a:r>
              <a:rPr lang="en-GB" sz="1600" dirty="0"/>
              <a:t>(</a:t>
            </a:r>
            <a:r>
              <a:rPr lang="en-GB" sz="1600" i="1" dirty="0"/>
              <a:t>persistent identification</a:t>
            </a:r>
            <a:r>
              <a:rPr lang="en-GB" sz="1600" dirty="0"/>
              <a:t>), </a:t>
            </a:r>
            <a:endParaRPr lang="en-GB" sz="1600" dirty="0" smtClean="0"/>
          </a:p>
          <a:p>
            <a:pPr lvl="2"/>
            <a:r>
              <a:rPr lang="en-GB" sz="1600" dirty="0" smtClean="0"/>
              <a:t>and </a:t>
            </a:r>
            <a:r>
              <a:rPr lang="en-GB" sz="1600" dirty="0"/>
              <a:t>it must be possible to harvest and discover the associated </a:t>
            </a:r>
            <a:r>
              <a:rPr lang="en-GB" sz="1600" b="1" dirty="0"/>
              <a:t>metadata</a:t>
            </a:r>
            <a:r>
              <a:rPr lang="en-GB" sz="1600" dirty="0"/>
              <a:t> through EUDAT’s B2FIND service (</a:t>
            </a:r>
            <a:r>
              <a:rPr lang="en-GB" sz="1600" i="1" dirty="0"/>
              <a:t>metadata</a:t>
            </a:r>
            <a:r>
              <a:rPr lang="en-GB" sz="1600" dirty="0"/>
              <a:t>). </a:t>
            </a:r>
            <a:endParaRPr lang="en-US" sz="1600" dirty="0"/>
          </a:p>
          <a:p>
            <a:pPr marL="914400" lvl="2" indent="0">
              <a:buNone/>
            </a:pPr>
            <a:endParaRPr lang="en-US" sz="1900" dirty="0" smtClean="0"/>
          </a:p>
          <a:p>
            <a:pPr lvl="1"/>
            <a:r>
              <a:rPr lang="en-US" sz="1900" u="sng" dirty="0" smtClean="0"/>
              <a:t>Benefits</a:t>
            </a:r>
            <a:r>
              <a:rPr lang="en-US" sz="1900" dirty="0" smtClean="0"/>
              <a:t>: </a:t>
            </a:r>
          </a:p>
          <a:p>
            <a:pPr lvl="2"/>
            <a:r>
              <a:rPr lang="en-US" sz="1900" dirty="0" smtClean="0"/>
              <a:t>Better discoverability of data hosted at the site</a:t>
            </a:r>
          </a:p>
          <a:p>
            <a:pPr lvl="2"/>
            <a:r>
              <a:rPr lang="en-US" sz="1900" dirty="0" smtClean="0"/>
              <a:t>Interoperability with other service providers through CDI compliant repository</a:t>
            </a:r>
          </a:p>
          <a:p>
            <a:pPr lvl="2"/>
            <a:r>
              <a:rPr lang="en-US" sz="1900" dirty="0" smtClean="0"/>
              <a:t>Possibility to deploy and run EUDAT services and tools for local customers with support from central staff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b="1" dirty="0">
              <a:latin typeface="Cambria" panose="02040503050406030204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0232" y="2132856"/>
            <a:ext cx="2245050" cy="1754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094" y="4797152"/>
            <a:ext cx="19812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9435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Integrated nodes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7504" y="1484784"/>
            <a:ext cx="6912768" cy="4961650"/>
          </a:xfrm>
        </p:spPr>
        <p:txBody>
          <a:bodyPr>
            <a:normAutofit/>
          </a:bodyPr>
          <a:lstStyle/>
          <a:p>
            <a:r>
              <a:rPr lang="en-GB" sz="1600" b="1" dirty="0" smtClean="0"/>
              <a:t>b) Integrated – </a:t>
            </a:r>
            <a:r>
              <a:rPr lang="en-GB" sz="1600" b="1" dirty="0"/>
              <a:t>“the </a:t>
            </a:r>
            <a:r>
              <a:rPr lang="en-GB" sz="1600" b="1" dirty="0" smtClean="0"/>
              <a:t>CDI Cloud” (includes a)</a:t>
            </a:r>
          </a:p>
          <a:p>
            <a:pPr lvl="1"/>
            <a:r>
              <a:rPr lang="en-GB" sz="1600" dirty="0"/>
              <a:t>Service providers </a:t>
            </a:r>
            <a:r>
              <a:rPr lang="en-GB" sz="1600" dirty="0" smtClean="0"/>
              <a:t>are </a:t>
            </a:r>
            <a:r>
              <a:rPr lang="en-GB" sz="1600" i="1" dirty="0" smtClean="0"/>
              <a:t>integrated</a:t>
            </a:r>
            <a:r>
              <a:rPr lang="en-GB" sz="1600" dirty="0"/>
              <a:t>; there is a single service desk, and this part of the CDI infrastructure is monitored – and in part managed – </a:t>
            </a:r>
            <a:r>
              <a:rPr lang="en-GB" sz="1600" dirty="0" smtClean="0"/>
              <a:t>centrally.. </a:t>
            </a:r>
          </a:p>
          <a:p>
            <a:pPr lvl="1"/>
            <a:r>
              <a:rPr lang="en-GB" sz="1600" dirty="0" smtClean="0"/>
              <a:t>Integrated nodes: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400" dirty="0" smtClean="0"/>
              <a:t>are interoperable (as in a)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400" dirty="0" smtClean="0"/>
              <a:t>provide a common </a:t>
            </a:r>
            <a:r>
              <a:rPr lang="en-GB" sz="1400" b="1" dirty="0" smtClean="0"/>
              <a:t>data access layer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400" dirty="0"/>
              <a:t>integrate with a common </a:t>
            </a:r>
            <a:r>
              <a:rPr lang="en-GB" sz="1400" b="1" dirty="0"/>
              <a:t>authentication &amp; authorization </a:t>
            </a:r>
            <a:r>
              <a:rPr lang="en-GB" sz="1400" dirty="0"/>
              <a:t>infrastructure (AAI</a:t>
            </a:r>
            <a:r>
              <a:rPr lang="en-GB" sz="1400" dirty="0" smtClean="0"/>
              <a:t>)</a:t>
            </a:r>
            <a:endParaRPr lang="en-GB" sz="1400" b="1" dirty="0" smtClean="0"/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400" dirty="0"/>
              <a:t>integrate their local data infrastructure with the CDI’s </a:t>
            </a:r>
            <a:r>
              <a:rPr lang="en-GB" sz="1400" b="1" dirty="0"/>
              <a:t>data management </a:t>
            </a:r>
            <a:r>
              <a:rPr lang="en-GB" sz="1400" b="1" dirty="0" smtClean="0"/>
              <a:t>services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1400" dirty="0" smtClean="0"/>
              <a:t>connect their services to the common CDI </a:t>
            </a:r>
            <a:r>
              <a:rPr lang="en-GB" sz="1400" b="1" dirty="0" smtClean="0"/>
              <a:t>service management</a:t>
            </a:r>
            <a:r>
              <a:rPr lang="en-GB" sz="1400" dirty="0" smtClean="0"/>
              <a:t> </a:t>
            </a:r>
            <a:r>
              <a:rPr lang="en-GB" sz="1400" i="1" dirty="0" smtClean="0"/>
              <a:t>infrastructure</a:t>
            </a:r>
            <a:r>
              <a:rPr lang="en-GB" sz="1400" dirty="0" smtClean="0"/>
              <a:t> framework.</a:t>
            </a:r>
            <a:endParaRPr lang="en-US" sz="1400" dirty="0" smtClean="0"/>
          </a:p>
          <a:p>
            <a:pPr marL="457200" lvl="1" indent="0">
              <a:buNone/>
            </a:pPr>
            <a:endParaRPr lang="en-US" sz="1600" dirty="0" smtClean="0"/>
          </a:p>
          <a:p>
            <a:pPr lvl="1"/>
            <a:r>
              <a:rPr lang="en-US" sz="1600" u="sng" dirty="0"/>
              <a:t>Benefits</a:t>
            </a:r>
            <a:r>
              <a:rPr lang="en-US" sz="1600" dirty="0"/>
              <a:t>: </a:t>
            </a:r>
            <a:r>
              <a:rPr lang="en-US" sz="1600" dirty="0" smtClean="0"/>
              <a:t>a) +</a:t>
            </a:r>
          </a:p>
          <a:p>
            <a:pPr lvl="2"/>
            <a:r>
              <a:rPr lang="en-US" sz="1600" dirty="0" smtClean="0"/>
              <a:t>Tighter integration with other service providers, offering seamless integration of resources to pan-European communities.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0232" y="2204864"/>
            <a:ext cx="2248020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052" y="4766318"/>
            <a:ext cx="19812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4280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 smtClean="0"/>
              <a:t>Multi-service provider Service </a:t>
            </a:r>
            <a:r>
              <a:rPr lang="fr-CA" dirty="0" err="1" smtClean="0"/>
              <a:t>Provisioning</a:t>
            </a:r>
            <a:endParaRPr lang="fr-CA" dirty="0"/>
          </a:p>
        </p:txBody>
      </p:sp>
      <p:pic>
        <p:nvPicPr>
          <p:cNvPr id="1030" name="Picture 6" descr="https://lh3.googleusercontent.com/YeegWYaeZZpWT6YibxoBi1YyMGVGUXRBcJtwKlIan90JnOzlZBOSQ9XZCAxMzOC2f5oiV44Wm7e4rghponlzI7bb6HzNvFB4AUcuiRjAFoi9aF8GRRnhAqx-cHy_vOgXHCBaW2Kyl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4574357" cy="301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5.googleusercontent.com/1rJKtacgRJ61VVrs9C8hkz41XLOkBbX-q5D73aKJgFFCr3JKI273Ml4PjSapCbG-ZrRHLLN3PJKs3DGhqt-0b6r8utnQjfcn-47O7zehlKXtT5zQCWHMEXmNjpi650mmEUZC763LgK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916832"/>
            <a:ext cx="4323059" cy="284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427984" y="1340768"/>
            <a:ext cx="23252" cy="5040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79712" y="5650501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 smtClean="0"/>
              <a:t>Now</a:t>
            </a:r>
            <a:endParaRPr lang="fr-CA" dirty="0"/>
          </a:p>
        </p:txBody>
      </p:sp>
      <p:sp>
        <p:nvSpPr>
          <p:cNvPr id="12" name="TextBox 11"/>
          <p:cNvSpPr txBox="1"/>
          <p:nvPr/>
        </p:nvSpPr>
        <p:spPr>
          <a:xfrm>
            <a:off x="5724128" y="5688139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Near Future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5922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EUDAT CDI </a:t>
            </a:r>
            <a:r>
              <a:rPr lang="de-DE" dirty="0" err="1" smtClean="0"/>
              <a:t>Architecture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70919"/>
            <a:ext cx="8608298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0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>
            <a:spLocks noGrp="1"/>
          </p:cNvSpPr>
          <p:nvPr/>
        </p:nvSpPr>
        <p:spPr>
          <a:xfrm>
            <a:off x="755576" y="97761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C1342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         </a:t>
            </a:r>
            <a:endParaRPr lang="en-US"/>
          </a:p>
        </p:txBody>
      </p:sp>
      <p:grpSp>
        <p:nvGrpSpPr>
          <p:cNvPr id="5" name="Gruppieren 4"/>
          <p:cNvGrpSpPr/>
          <p:nvPr/>
        </p:nvGrpSpPr>
        <p:grpSpPr>
          <a:xfrm>
            <a:off x="30664" y="836712"/>
            <a:ext cx="9021134" cy="5903568"/>
            <a:chOff x="30664" y="836712"/>
            <a:chExt cx="9021134" cy="5903568"/>
          </a:xfrm>
        </p:grpSpPr>
        <p:pic>
          <p:nvPicPr>
            <p:cNvPr id="20482" name="Picture 2" descr="C:\Users\jkr\projects\eudat\eudat2\meetings\20151028-EUDAT2020-review\Bild5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5" t="7170" r="11922" b="19478"/>
            <a:stretch/>
          </p:blipFill>
          <p:spPr bwMode="auto">
            <a:xfrm>
              <a:off x="1981474" y="1862368"/>
              <a:ext cx="4927989" cy="4327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Ellipse 44"/>
            <p:cNvSpPr/>
            <p:nvPr/>
          </p:nvSpPr>
          <p:spPr>
            <a:xfrm>
              <a:off x="35496" y="1531899"/>
              <a:ext cx="3312046" cy="105125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sz="2000" b="1" dirty="0" smtClean="0"/>
                <a:t>Project </a:t>
              </a:r>
              <a:r>
                <a:rPr lang="de-DE" sz="2000" b="1" dirty="0" err="1" smtClean="0"/>
                <a:t>Enabling</a:t>
              </a:r>
              <a:endParaRPr lang="de-DE" sz="2000" b="1" dirty="0" smtClean="0"/>
            </a:p>
            <a:p>
              <a:pPr algn="ctr"/>
              <a:r>
                <a:rPr lang="de-DE" sz="2000" b="1" dirty="0" smtClean="0"/>
                <a:t>Service </a:t>
              </a:r>
              <a:r>
                <a:rPr lang="de-DE" sz="2000" b="1" dirty="0" err="1" smtClean="0"/>
                <a:t>Enabling</a:t>
              </a:r>
              <a:endParaRPr lang="de-DE" sz="2000" dirty="0" smtClean="0"/>
            </a:p>
          </p:txBody>
        </p:sp>
        <p:sp>
          <p:nvSpPr>
            <p:cNvPr id="7" name="Ellipse 6"/>
            <p:cNvSpPr/>
            <p:nvPr/>
          </p:nvSpPr>
          <p:spPr>
            <a:xfrm>
              <a:off x="3995936" y="1656158"/>
              <a:ext cx="3168353" cy="99217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b="1" dirty="0" smtClean="0"/>
                <a:t>Helpdesk &amp;</a:t>
              </a:r>
              <a:r>
                <a:rPr lang="de-DE" b="1" dirty="0"/>
                <a:t> </a:t>
              </a:r>
              <a:r>
                <a:rPr lang="de-DE" b="1" dirty="0" smtClean="0"/>
                <a:t>Support</a:t>
              </a:r>
              <a:endParaRPr lang="de-DE" b="1" dirty="0"/>
            </a:p>
          </p:txBody>
        </p:sp>
        <p:sp>
          <p:nvSpPr>
            <p:cNvPr id="9" name="Ellipse 8"/>
            <p:cNvSpPr/>
            <p:nvPr/>
          </p:nvSpPr>
          <p:spPr>
            <a:xfrm>
              <a:off x="6363155" y="3356992"/>
              <a:ext cx="2385309" cy="9585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 smtClean="0"/>
                <a:t>Security</a:t>
              </a:r>
            </a:p>
          </p:txBody>
        </p:sp>
        <p:sp>
          <p:nvSpPr>
            <p:cNvPr id="67" name="Abgerundetes Rechteck 66"/>
            <p:cNvSpPr/>
            <p:nvPr/>
          </p:nvSpPr>
          <p:spPr>
            <a:xfrm>
              <a:off x="6300192" y="2636912"/>
              <a:ext cx="2736304" cy="775321"/>
            </a:xfrm>
            <a:prstGeom prst="roundRect">
              <a:avLst/>
            </a:prstGeom>
            <a:solidFill>
              <a:srgbClr val="FFFF00">
                <a:alpha val="71000"/>
              </a:srgbClr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 smtClean="0">
                  <a:solidFill>
                    <a:schemeClr val="tx1"/>
                  </a:solidFill>
                </a:rPr>
                <a:t>EUDAT Security Officer</a:t>
              </a:r>
              <a:br>
                <a:rPr lang="de-DE" sz="1600" dirty="0" smtClean="0">
                  <a:solidFill>
                    <a:schemeClr val="tx1"/>
                  </a:solidFill>
                </a:rPr>
              </a:br>
              <a:r>
                <a:rPr lang="de-DE" sz="1600" dirty="0" smtClean="0">
                  <a:solidFill>
                    <a:schemeClr val="tx1"/>
                  </a:solidFill>
                </a:rPr>
                <a:t>Security Team, CSIRT</a:t>
              </a:r>
            </a:p>
            <a:p>
              <a:pPr algn="ctr"/>
              <a:r>
                <a:rPr lang="de-DE" sz="1600" dirty="0" smtClean="0">
                  <a:solidFill>
                    <a:schemeClr val="tx1"/>
                  </a:solidFill>
                </a:rPr>
                <a:t> </a:t>
              </a:r>
              <a:r>
                <a:rPr lang="de-DE" sz="1600" b="1" dirty="0" err="1" smtClean="0">
                  <a:solidFill>
                    <a:srgbClr val="FF0000"/>
                  </a:solidFill>
                </a:rPr>
                <a:t>Urpo</a:t>
              </a:r>
              <a:r>
                <a:rPr lang="de-DE" sz="1600" b="1" dirty="0" smtClean="0">
                  <a:solidFill>
                    <a:srgbClr val="FF0000"/>
                  </a:solidFill>
                </a:rPr>
                <a:t> Kaila, CSC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Ellipse 40"/>
            <p:cNvSpPr/>
            <p:nvPr/>
          </p:nvSpPr>
          <p:spPr>
            <a:xfrm>
              <a:off x="6300192" y="5383493"/>
              <a:ext cx="2160240" cy="116416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b="1" dirty="0" smtClean="0"/>
                <a:t>Operational Services</a:t>
              </a:r>
              <a:endParaRPr lang="de-DE" b="1" dirty="0"/>
            </a:p>
          </p:txBody>
        </p:sp>
        <p:grpSp>
          <p:nvGrpSpPr>
            <p:cNvPr id="2" name="Gruppieren 1"/>
            <p:cNvGrpSpPr/>
            <p:nvPr/>
          </p:nvGrpSpPr>
          <p:grpSpPr>
            <a:xfrm>
              <a:off x="30664" y="4205471"/>
              <a:ext cx="3297363" cy="1480140"/>
              <a:chOff x="3491880" y="3291808"/>
              <a:chExt cx="3297363" cy="1462886"/>
            </a:xfrm>
          </p:grpSpPr>
          <p:sp>
            <p:nvSpPr>
              <p:cNvPr id="27" name="Rechteck 26"/>
              <p:cNvSpPr/>
              <p:nvPr/>
            </p:nvSpPr>
            <p:spPr>
              <a:xfrm>
                <a:off x="3491880" y="3291808"/>
                <a:ext cx="2617144" cy="1462886"/>
              </a:xfrm>
              <a:prstGeom prst="rect">
                <a:avLst/>
              </a:prstGeom>
              <a:solidFill>
                <a:schemeClr val="bg1">
                  <a:alpha val="6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Wolke 67"/>
              <p:cNvSpPr/>
              <p:nvPr/>
            </p:nvSpPr>
            <p:spPr>
              <a:xfrm>
                <a:off x="3563887" y="3374849"/>
                <a:ext cx="1800201" cy="1250815"/>
              </a:xfrm>
              <a:prstGeom prst="cloud">
                <a:avLst/>
              </a:prstGeom>
              <a:solidFill>
                <a:srgbClr val="F7F7F7"/>
              </a:solidFill>
              <a:ln w="952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" name="Picture 113"/>
              <p:cNvPicPr>
                <a:picLocks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3887" y="3363816"/>
                <a:ext cx="622611" cy="353216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>
                  <a:rot lat="19499988" lon="21599986" rev="0"/>
                </a:camera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Textfeld 31"/>
              <p:cNvSpPr txBox="1"/>
              <p:nvPr/>
            </p:nvSpPr>
            <p:spPr>
              <a:xfrm>
                <a:off x="4223050" y="3374849"/>
                <a:ext cx="188597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b="1" dirty="0" smtClean="0">
                    <a:solidFill>
                      <a:schemeClr val="tx2"/>
                    </a:solidFill>
                    <a:latin typeface="+mj-lt"/>
                    <a:cs typeface="Arial" pitchFamily="34" charset="0"/>
                  </a:rPr>
                  <a:t>Network, </a:t>
                </a:r>
                <a:r>
                  <a:rPr lang="de-DE" sz="1200" b="1" dirty="0" err="1" smtClean="0">
                    <a:solidFill>
                      <a:schemeClr val="tx2"/>
                    </a:solidFill>
                    <a:latin typeface="+mj-lt"/>
                    <a:cs typeface="Arial" pitchFamily="34" charset="0"/>
                  </a:rPr>
                  <a:t>Configuration</a:t>
                </a:r>
                <a:endParaRPr lang="en-US" sz="1200" b="1" dirty="0" smtClean="0">
                  <a:solidFill>
                    <a:schemeClr val="tx2"/>
                  </a:solidFill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33" name="Textfeld 32"/>
              <p:cNvSpPr txBox="1"/>
              <p:nvPr/>
            </p:nvSpPr>
            <p:spPr>
              <a:xfrm>
                <a:off x="4216792" y="3553462"/>
                <a:ext cx="2572451" cy="82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92075" indent="-92075">
                  <a:buFont typeface="Arial" panose="020B0604020202020204" pitchFamily="34" charset="0"/>
                  <a:buChar char="•"/>
                </a:pPr>
                <a:r>
                  <a:rPr lang="de-DE" sz="1200" b="1" dirty="0" err="1" smtClean="0">
                    <a:solidFill>
                      <a:schemeClr val="tx2"/>
                    </a:solidFill>
                    <a:latin typeface="+mj-lt"/>
                    <a:cs typeface="Arial" pitchFamily="34" charset="0"/>
                  </a:rPr>
                  <a:t>Compute</a:t>
                </a:r>
                <a:r>
                  <a:rPr lang="de-DE" sz="1200" b="1" dirty="0" smtClean="0">
                    <a:solidFill>
                      <a:schemeClr val="tx2"/>
                    </a:solidFill>
                    <a:latin typeface="+mj-lt"/>
                    <a:cs typeface="Arial" pitchFamily="34" charset="0"/>
                  </a:rPr>
                  <a:t> Resources</a:t>
                </a:r>
              </a:p>
              <a:p>
                <a:pPr marL="92075" indent="-92075">
                  <a:buFont typeface="Arial" panose="020B0604020202020204" pitchFamily="34" charset="0"/>
                  <a:buChar char="•"/>
                </a:pPr>
                <a:r>
                  <a:rPr lang="de-DE" sz="1200" b="1" dirty="0" smtClean="0">
                    <a:solidFill>
                      <a:schemeClr val="tx2"/>
                    </a:solidFill>
                    <a:latin typeface="+mj-lt"/>
                    <a:cs typeface="Arial" pitchFamily="34" charset="0"/>
                  </a:rPr>
                  <a:t>Service Hosting,</a:t>
                </a:r>
                <a:br>
                  <a:rPr lang="de-DE" sz="1200" b="1" dirty="0" smtClean="0">
                    <a:solidFill>
                      <a:schemeClr val="tx2"/>
                    </a:solidFill>
                    <a:latin typeface="+mj-lt"/>
                    <a:cs typeface="Arial" pitchFamily="34" charset="0"/>
                  </a:rPr>
                </a:br>
                <a:r>
                  <a:rPr lang="de-DE" sz="1200" b="1" dirty="0" smtClean="0">
                    <a:solidFill>
                      <a:schemeClr val="tx2"/>
                    </a:solidFill>
                    <a:latin typeface="+mj-lt"/>
                    <a:cs typeface="Arial" pitchFamily="34" charset="0"/>
                  </a:rPr>
                  <a:t>Service on Demand</a:t>
                </a:r>
                <a:endParaRPr lang="de-DE" sz="1200" b="1" dirty="0">
                  <a:solidFill>
                    <a:schemeClr val="tx2"/>
                  </a:solidFill>
                  <a:latin typeface="+mj-lt"/>
                  <a:cs typeface="Arial" pitchFamily="34" charset="0"/>
                </a:endParaRPr>
              </a:p>
              <a:p>
                <a:pPr marL="92075" indent="-92075">
                  <a:buFont typeface="Arial" panose="020B0604020202020204" pitchFamily="34" charset="0"/>
                  <a:buChar char="•"/>
                </a:pPr>
                <a:r>
                  <a:rPr lang="en-US" sz="1200" b="1" dirty="0" smtClean="0">
                    <a:solidFill>
                      <a:schemeClr val="tx2"/>
                    </a:solidFill>
                    <a:latin typeface="+mj-lt"/>
                    <a:cs typeface="Arial" pitchFamily="34" charset="0"/>
                  </a:rPr>
                  <a:t>Service Deployment</a:t>
                </a:r>
              </a:p>
            </p:txBody>
          </p:sp>
          <p:sp>
            <p:nvSpPr>
              <p:cNvPr id="34" name="Textfeld 33"/>
              <p:cNvSpPr txBox="1"/>
              <p:nvPr/>
            </p:nvSpPr>
            <p:spPr>
              <a:xfrm>
                <a:off x="4312443" y="4267730"/>
                <a:ext cx="17775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b="1" dirty="0" smtClean="0">
                    <a:solidFill>
                      <a:schemeClr val="tx2"/>
                    </a:solidFill>
                    <a:latin typeface="+mj-lt"/>
                    <a:cs typeface="Arial" pitchFamily="34" charset="0"/>
                  </a:rPr>
                  <a:t>Storage, Storage Services</a:t>
                </a:r>
                <a:endParaRPr lang="en-US" sz="1200" b="1" dirty="0" smtClean="0">
                  <a:solidFill>
                    <a:schemeClr val="tx2"/>
                  </a:solidFill>
                  <a:latin typeface="+mj-lt"/>
                  <a:cs typeface="Arial" pitchFamily="34" charset="0"/>
                </a:endParaRPr>
              </a:p>
            </p:txBody>
          </p:sp>
          <p:pic>
            <p:nvPicPr>
              <p:cNvPr id="2050" name="Picture 2" descr="C:\Users\jkr\projects\eudat\logos\b2-stage-graphic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558433" y="3676219"/>
                <a:ext cx="691813" cy="472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3545" y="4161266"/>
                <a:ext cx="632954" cy="4835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1" name="Zylinder 30"/>
              <p:cNvSpPr/>
              <p:nvPr/>
            </p:nvSpPr>
            <p:spPr>
              <a:xfrm>
                <a:off x="4036614" y="4517109"/>
                <a:ext cx="299769" cy="186090"/>
              </a:xfrm>
              <a:prstGeom prst="can">
                <a:avLst>
                  <a:gd name="adj" fmla="val 3642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Ellipse 2"/>
            <p:cNvSpPr/>
            <p:nvPr/>
          </p:nvSpPr>
          <p:spPr>
            <a:xfrm>
              <a:off x="92578" y="5229200"/>
              <a:ext cx="3777792" cy="1010282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b="1" dirty="0" smtClean="0"/>
                <a:t>Service </a:t>
              </a:r>
              <a:r>
                <a:rPr lang="de-DE" b="1" dirty="0" err="1" smtClean="0"/>
                <a:t>and</a:t>
              </a:r>
              <a:r>
                <a:rPr lang="de-DE" b="1" dirty="0" smtClean="0"/>
                <a:t> </a:t>
              </a:r>
              <a:r>
                <a:rPr lang="de-DE" b="1" dirty="0" err="1"/>
                <a:t>R</a:t>
              </a:r>
              <a:r>
                <a:rPr lang="de-DE" b="1" dirty="0" err="1" smtClean="0"/>
                <a:t>esource</a:t>
              </a:r>
              <a:r>
                <a:rPr lang="de-DE" b="1" dirty="0" smtClean="0"/>
                <a:t> </a:t>
              </a:r>
              <a:r>
                <a:rPr lang="de-DE" b="1" dirty="0" err="1" smtClean="0"/>
                <a:t>Provisioning</a:t>
              </a:r>
              <a:r>
                <a:rPr lang="de-DE" b="1" dirty="0" smtClean="0"/>
                <a:t> &amp; </a:t>
              </a:r>
              <a:r>
                <a:rPr lang="de-DE" b="1" dirty="0" err="1" smtClean="0"/>
                <a:t>Coordination</a:t>
              </a:r>
              <a:r>
                <a:rPr lang="de-DE" b="1" dirty="0" smtClean="0"/>
                <a:t> </a:t>
              </a:r>
              <a:endParaRPr lang="de-DE" b="1" dirty="0">
                <a:solidFill>
                  <a:srgbClr val="00B050"/>
                </a:solidFill>
              </a:endParaRPr>
            </a:p>
          </p:txBody>
        </p:sp>
        <p:sp>
          <p:nvSpPr>
            <p:cNvPr id="24" name="Abgerundetes Rechteck 23"/>
            <p:cNvSpPr/>
            <p:nvPr/>
          </p:nvSpPr>
          <p:spPr>
            <a:xfrm>
              <a:off x="3131840" y="836712"/>
              <a:ext cx="5904657" cy="944953"/>
            </a:xfrm>
            <a:prstGeom prst="roundRect">
              <a:avLst/>
            </a:prstGeom>
            <a:solidFill>
              <a:srgbClr val="FFFF00">
                <a:alpha val="71000"/>
              </a:srgbClr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r>
                <a:rPr lang="de-DE" sz="1600" b="1" dirty="0" smtClean="0">
                  <a:solidFill>
                    <a:schemeClr val="tx1"/>
                  </a:solidFill>
                </a:rPr>
                <a:t>1st </a:t>
              </a:r>
              <a:r>
                <a:rPr lang="de-DE" sz="1600" b="1" dirty="0" smtClean="0">
                  <a:solidFill>
                    <a:schemeClr val="tx1"/>
                  </a:solidFill>
                </a:rPr>
                <a:t>  </a:t>
              </a:r>
              <a:r>
                <a:rPr lang="de-DE" sz="1600" b="1" dirty="0" err="1" smtClean="0">
                  <a:solidFill>
                    <a:schemeClr val="tx1"/>
                  </a:solidFill>
                </a:rPr>
                <a:t>level</a:t>
              </a:r>
              <a:r>
                <a:rPr lang="de-DE" sz="1600" b="1" dirty="0" smtClean="0">
                  <a:solidFill>
                    <a:schemeClr val="tx1"/>
                  </a:solidFill>
                </a:rPr>
                <a:t> </a:t>
              </a:r>
              <a:r>
                <a:rPr lang="de-DE" sz="1600" b="1" dirty="0" err="1" smtClean="0">
                  <a:solidFill>
                    <a:schemeClr val="tx1"/>
                  </a:solidFill>
                </a:rPr>
                <a:t>support</a:t>
              </a:r>
              <a:r>
                <a:rPr lang="de-DE" sz="1600" b="1" dirty="0" smtClean="0">
                  <a:solidFill>
                    <a:schemeClr val="tx1"/>
                  </a:solidFill>
                </a:rPr>
                <a:t>:  </a:t>
              </a:r>
              <a:r>
                <a:rPr lang="de-DE" sz="1600" dirty="0" smtClean="0">
                  <a:solidFill>
                    <a:schemeClr val="tx1"/>
                  </a:solidFill>
                </a:rPr>
                <a:t>1st </a:t>
              </a:r>
              <a:r>
                <a:rPr lang="de-DE" sz="1600" dirty="0" err="1" smtClean="0">
                  <a:solidFill>
                    <a:schemeClr val="tx1"/>
                  </a:solidFill>
                </a:rPr>
                <a:t>level</a:t>
              </a:r>
              <a:r>
                <a:rPr lang="de-DE" sz="1600" dirty="0" smtClean="0">
                  <a:solidFill>
                    <a:schemeClr val="tx1"/>
                  </a:solidFill>
                </a:rPr>
                <a:t> </a:t>
              </a:r>
              <a:r>
                <a:rPr lang="de-DE" sz="1600" dirty="0" err="1" smtClean="0">
                  <a:solidFill>
                    <a:schemeClr val="tx1"/>
                  </a:solidFill>
                </a:rPr>
                <a:t>support</a:t>
              </a:r>
              <a:r>
                <a:rPr lang="de-DE" sz="1600" dirty="0" smtClean="0">
                  <a:solidFill>
                    <a:schemeClr val="tx1"/>
                  </a:solidFill>
                </a:rPr>
                <a:t> </a:t>
              </a:r>
              <a:r>
                <a:rPr lang="de-DE" sz="1600" dirty="0" err="1" smtClean="0">
                  <a:solidFill>
                    <a:schemeClr val="tx1"/>
                  </a:solidFill>
                </a:rPr>
                <a:t>team</a:t>
              </a:r>
              <a:r>
                <a:rPr lang="de-DE" sz="1600" dirty="0" smtClean="0">
                  <a:solidFill>
                    <a:schemeClr val="tx1"/>
                  </a:solidFill>
                </a:rPr>
                <a:t> </a:t>
              </a:r>
              <a:r>
                <a:rPr lang="de-DE" sz="1600" dirty="0" smtClean="0">
                  <a:solidFill>
                    <a:schemeClr val="tx1"/>
                  </a:solidFill>
                </a:rPr>
                <a:t>    </a:t>
              </a:r>
              <a:r>
                <a:rPr lang="de-DE" sz="1600" b="1" dirty="0" smtClean="0">
                  <a:solidFill>
                    <a:srgbClr val="FF0000"/>
                  </a:solidFill>
                </a:rPr>
                <a:t>David </a:t>
              </a:r>
              <a:r>
                <a:rPr lang="de-DE" sz="1600" b="1" dirty="0">
                  <a:solidFill>
                    <a:srgbClr val="FF0000"/>
                  </a:solidFill>
                </a:rPr>
                <a:t>Vicente, BSC</a:t>
              </a:r>
            </a:p>
            <a:p>
              <a:r>
                <a:rPr lang="de-DE" sz="1600" b="1" dirty="0" smtClean="0">
                  <a:solidFill>
                    <a:schemeClr val="tx1"/>
                  </a:solidFill>
                </a:rPr>
                <a:t>2nd </a:t>
              </a:r>
              <a:r>
                <a:rPr lang="de-DE" sz="1600" b="1" dirty="0" err="1" smtClean="0">
                  <a:solidFill>
                    <a:schemeClr val="tx1"/>
                  </a:solidFill>
                </a:rPr>
                <a:t>level</a:t>
              </a:r>
              <a:r>
                <a:rPr lang="de-DE" sz="1600" b="1" dirty="0" smtClean="0">
                  <a:solidFill>
                    <a:schemeClr val="tx1"/>
                  </a:solidFill>
                </a:rPr>
                <a:t> </a:t>
              </a:r>
              <a:r>
                <a:rPr lang="de-DE" sz="1600" b="1" dirty="0" err="1" smtClean="0">
                  <a:solidFill>
                    <a:schemeClr val="tx1"/>
                  </a:solidFill>
                </a:rPr>
                <a:t>support</a:t>
              </a:r>
              <a:r>
                <a:rPr lang="de-DE" sz="1600" b="1" dirty="0" smtClean="0">
                  <a:solidFill>
                    <a:schemeClr val="tx1"/>
                  </a:solidFill>
                </a:rPr>
                <a:t>: </a:t>
              </a:r>
              <a:r>
                <a:rPr lang="de-DE" sz="1600" b="1" dirty="0" smtClean="0">
                  <a:solidFill>
                    <a:schemeClr val="tx1"/>
                  </a:solidFill>
                </a:rPr>
                <a:t>-&gt; </a:t>
              </a:r>
              <a:r>
                <a:rPr lang="de-DE" sz="1600" b="1" dirty="0" smtClean="0">
                  <a:solidFill>
                    <a:srgbClr val="FF0000"/>
                  </a:solidFill>
                </a:rPr>
                <a:t>Providers‘ Helpdesk</a:t>
              </a:r>
              <a:r>
                <a:rPr lang="de-DE" sz="1600" dirty="0" smtClean="0">
                  <a:solidFill>
                    <a:schemeClr val="tx1"/>
                  </a:solidFill>
                </a:rPr>
                <a:t>,     -&gt; </a:t>
              </a:r>
              <a:r>
                <a:rPr lang="de-DE" sz="1600" b="1" dirty="0" smtClean="0">
                  <a:solidFill>
                    <a:srgbClr val="FF0000"/>
                  </a:solidFill>
                </a:rPr>
                <a:t>Service </a:t>
              </a:r>
              <a:r>
                <a:rPr lang="de-DE" sz="1600" b="1" dirty="0" err="1" smtClean="0">
                  <a:solidFill>
                    <a:srgbClr val="FF0000"/>
                  </a:solidFill>
                </a:rPr>
                <a:t>Experts</a:t>
              </a:r>
              <a:endParaRPr lang="de-DE" sz="1600" b="1" dirty="0" smtClean="0">
                <a:solidFill>
                  <a:srgbClr val="FF0000"/>
                </a:solidFill>
              </a:endParaRPr>
            </a:p>
            <a:p>
              <a:r>
                <a:rPr lang="de-DE" sz="1600" b="1" dirty="0" smtClean="0">
                  <a:solidFill>
                    <a:schemeClr val="tx1"/>
                  </a:solidFill>
                </a:rPr>
                <a:t>3nd </a:t>
              </a:r>
              <a:r>
                <a:rPr lang="de-DE" sz="1600" b="1" dirty="0" err="1">
                  <a:solidFill>
                    <a:schemeClr val="tx1"/>
                  </a:solidFill>
                </a:rPr>
                <a:t>level</a:t>
              </a:r>
              <a:r>
                <a:rPr lang="de-DE" sz="1600" b="1" dirty="0">
                  <a:solidFill>
                    <a:schemeClr val="tx1"/>
                  </a:solidFill>
                </a:rPr>
                <a:t> </a:t>
              </a:r>
              <a:r>
                <a:rPr lang="de-DE" sz="1600" b="1" dirty="0" err="1">
                  <a:solidFill>
                    <a:schemeClr val="tx1"/>
                  </a:solidFill>
                </a:rPr>
                <a:t>support</a:t>
              </a:r>
              <a:r>
                <a:rPr lang="de-DE" sz="1600" b="1" dirty="0">
                  <a:solidFill>
                    <a:schemeClr val="tx1"/>
                  </a:solidFill>
                </a:rPr>
                <a:t>: </a:t>
              </a:r>
              <a:r>
                <a:rPr lang="de-DE" sz="1600" dirty="0" smtClean="0">
                  <a:solidFill>
                    <a:schemeClr val="tx1"/>
                  </a:solidFill>
                </a:rPr>
                <a:t>Service Developers</a:t>
              </a:r>
              <a:endParaRPr lang="de-DE" sz="1600" dirty="0">
                <a:solidFill>
                  <a:schemeClr val="tx1"/>
                </a:solidFill>
              </a:endParaRPr>
            </a:p>
          </p:txBody>
        </p:sp>
        <p:sp>
          <p:nvSpPr>
            <p:cNvPr id="25" name="Abgerundetes Rechteck 24"/>
            <p:cNvSpPr/>
            <p:nvPr/>
          </p:nvSpPr>
          <p:spPr>
            <a:xfrm>
              <a:off x="2036418" y="6093296"/>
              <a:ext cx="3420499" cy="646984"/>
            </a:xfrm>
            <a:prstGeom prst="roundRect">
              <a:avLst/>
            </a:prstGeom>
            <a:solidFill>
              <a:srgbClr val="FFFF00">
                <a:alpha val="71000"/>
              </a:srgbClr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b="1" dirty="0" smtClean="0">
                  <a:solidFill>
                    <a:schemeClr val="tx1"/>
                  </a:solidFill>
                </a:rPr>
                <a:t>OPC Team</a:t>
              </a:r>
              <a:r>
                <a:rPr lang="de-DE" sz="1600" dirty="0" smtClean="0">
                  <a:solidFill>
                    <a:schemeClr val="tx1"/>
                  </a:solidFill>
                </a:rPr>
                <a:t>, Service </a:t>
              </a:r>
              <a:r>
                <a:rPr lang="de-DE" sz="1600" dirty="0" smtClean="0">
                  <a:solidFill>
                    <a:schemeClr val="tx1"/>
                  </a:solidFill>
                </a:rPr>
                <a:t>Provider, </a:t>
              </a:r>
              <a:r>
                <a:rPr lang="de-DE" sz="1600" dirty="0" err="1" smtClean="0">
                  <a:solidFill>
                    <a:schemeClr val="tx1"/>
                  </a:solidFill>
                </a:rPr>
                <a:t>Suppliers</a:t>
              </a:r>
              <a:endParaRPr lang="de-DE" sz="16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de-DE" sz="1600" b="1" dirty="0" smtClean="0">
                  <a:solidFill>
                    <a:srgbClr val="FF0000"/>
                  </a:solidFill>
                </a:rPr>
                <a:t>Pavel Weber, KIT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Abgerundetes Rechteck 25"/>
            <p:cNvSpPr/>
            <p:nvPr/>
          </p:nvSpPr>
          <p:spPr>
            <a:xfrm>
              <a:off x="394926" y="2528488"/>
              <a:ext cx="2736304" cy="541377"/>
            </a:xfrm>
            <a:prstGeom prst="roundRect">
              <a:avLst/>
            </a:prstGeom>
            <a:solidFill>
              <a:srgbClr val="FFFF00">
                <a:alpha val="71000"/>
              </a:srgbClr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 err="1" smtClean="0">
                  <a:solidFill>
                    <a:schemeClr val="tx1"/>
                  </a:solidFill>
                </a:rPr>
                <a:t>Enabling</a:t>
              </a:r>
              <a:r>
                <a:rPr lang="de-DE" sz="1600" dirty="0" smtClean="0">
                  <a:solidFill>
                    <a:schemeClr val="tx1"/>
                  </a:solidFill>
                </a:rPr>
                <a:t> Team</a:t>
              </a:r>
            </a:p>
            <a:p>
              <a:pPr algn="ctr"/>
              <a:r>
                <a:rPr lang="de-DE" sz="1600" b="1" dirty="0" smtClean="0">
                  <a:solidFill>
                    <a:srgbClr val="FF0000"/>
                  </a:solidFill>
                </a:rPr>
                <a:t>Giovanni </a:t>
              </a:r>
              <a:r>
                <a:rPr lang="de-DE" sz="1600" b="1" dirty="0" err="1" smtClean="0">
                  <a:solidFill>
                    <a:srgbClr val="FF0000"/>
                  </a:solidFill>
                </a:rPr>
                <a:t>Morelli</a:t>
              </a:r>
              <a:r>
                <a:rPr lang="de-DE" sz="1600" b="1" dirty="0" smtClean="0">
                  <a:solidFill>
                    <a:srgbClr val="FF0000"/>
                  </a:solidFill>
                </a:rPr>
                <a:t>, CINECA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Abgerundetes Rechteck 28"/>
            <p:cNvSpPr/>
            <p:nvPr/>
          </p:nvSpPr>
          <p:spPr>
            <a:xfrm>
              <a:off x="6012160" y="4725144"/>
              <a:ext cx="3039638" cy="930643"/>
            </a:xfrm>
            <a:prstGeom prst="roundRect">
              <a:avLst/>
            </a:prstGeom>
            <a:solidFill>
              <a:srgbClr val="FFFF00">
                <a:alpha val="71000"/>
              </a:srgbClr>
            </a:solidFill>
            <a:ln w="95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 smtClean="0">
                  <a:solidFill>
                    <a:schemeClr val="tx1"/>
                  </a:solidFill>
                </a:rPr>
                <a:t>Wiki, JIRA, </a:t>
              </a:r>
              <a:r>
                <a:rPr lang="de-DE" sz="1600" dirty="0" err="1" smtClean="0">
                  <a:solidFill>
                    <a:schemeClr val="tx1"/>
                  </a:solidFill>
                </a:rPr>
                <a:t>Gitlab</a:t>
              </a:r>
              <a:r>
                <a:rPr lang="de-DE" sz="1600" dirty="0" smtClean="0">
                  <a:solidFill>
                    <a:schemeClr val="tx1"/>
                  </a:solidFill>
                </a:rPr>
                <a:t>, DPMT, SPMT, </a:t>
              </a:r>
              <a:r>
                <a:rPr lang="de-DE" sz="1600" dirty="0" smtClean="0">
                  <a:solidFill>
                    <a:schemeClr val="tx1"/>
                  </a:solidFill>
                </a:rPr>
                <a:t>ARMT, </a:t>
              </a:r>
              <a:r>
                <a:rPr lang="de-DE" sz="1600" dirty="0" smtClean="0">
                  <a:solidFill>
                    <a:schemeClr val="tx1"/>
                  </a:solidFill>
                </a:rPr>
                <a:t>ACCT, SVMON, PID, AAI </a:t>
              </a:r>
              <a:br>
                <a:rPr lang="de-DE" sz="1600" dirty="0" smtClean="0">
                  <a:solidFill>
                    <a:schemeClr val="tx1"/>
                  </a:solidFill>
                </a:rPr>
              </a:br>
              <a:r>
                <a:rPr lang="de-DE" sz="1600" b="1" dirty="0" err="1" smtClean="0">
                  <a:solidFill>
                    <a:srgbClr val="FF0000"/>
                  </a:solidFill>
                </a:rPr>
                <a:t>Operations</a:t>
              </a:r>
              <a:r>
                <a:rPr lang="de-DE" sz="1600" b="1" dirty="0" smtClean="0">
                  <a:solidFill>
                    <a:srgbClr val="FF0000"/>
                  </a:solidFill>
                </a:rPr>
                <a:t> </a:t>
              </a:r>
              <a:r>
                <a:rPr lang="de-DE" sz="1600" b="1" dirty="0" err="1" smtClean="0">
                  <a:solidFill>
                    <a:srgbClr val="FF0000"/>
                  </a:solidFill>
                </a:rPr>
                <a:t>Coordinator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5" name="Titel 1"/>
          <p:cNvSpPr txBox="1">
            <a:spLocks/>
          </p:cNvSpPr>
          <p:nvPr/>
        </p:nvSpPr>
        <p:spPr>
          <a:xfrm>
            <a:off x="1371600" y="44550"/>
            <a:ext cx="7315200" cy="7921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Operations within </a:t>
            </a:r>
            <a:r>
              <a:rPr lang="en-US" sz="2400" dirty="0" smtClean="0"/>
              <a:t>EUDAT </a:t>
            </a:r>
            <a:r>
              <a:rPr lang="en-US" sz="2400" dirty="0" smtClean="0">
                <a:sym typeface="Wingdings" panose="05000000000000000000" pitchFamily="2" charset="2"/>
              </a:rPr>
              <a:t>CDI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8297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94273"/>
              </p:ext>
            </p:extLst>
          </p:nvPr>
        </p:nvGraphicFramePr>
        <p:xfrm>
          <a:off x="179512" y="1412776"/>
          <a:ext cx="8775823" cy="5108185"/>
        </p:xfrm>
        <a:graphic>
          <a:graphicData uri="http://schemas.openxmlformats.org/drawingml/2006/table">
            <a:tbl>
              <a:tblPr>
                <a:effectLst>
                  <a:outerShdw blurRad="50800" dist="50800" dir="5400000" algn="ctr" rotWithShape="0">
                    <a:schemeClr val="tx2">
                      <a:lumMod val="20000"/>
                      <a:lumOff val="80000"/>
                    </a:schemeClr>
                  </a:outerShdw>
                </a:effectLst>
                <a:tableStyleId>{2D5ABB26-0587-4C30-8999-92F81FD0307C}</a:tableStyleId>
              </a:tblPr>
              <a:tblGrid>
                <a:gridCol w="1277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2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64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81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70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96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66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Service</a:t>
                      </a:r>
                      <a:endParaRPr lang="en-US" sz="1400" b="1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Function</a:t>
                      </a:r>
                      <a:endParaRPr lang="en-US" sz="1400" b="1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Version</a:t>
                      </a:r>
                      <a:endParaRPr lang="en-US" sz="1400" b="1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TRL</a:t>
                      </a:r>
                      <a:endParaRPr lang="en-US" sz="1400" b="1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Individual Researcher</a:t>
                      </a:r>
                      <a:endParaRPr lang="en-US" sz="1400" b="1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Community </a:t>
                      </a:r>
                      <a:r>
                        <a:rPr lang="en-US" sz="1400" b="1" dirty="0">
                          <a:effectLst/>
                        </a:rPr>
                        <a:t>Manager</a:t>
                      </a:r>
                      <a:endParaRPr lang="en-US" sz="1400" b="1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Service Provider</a:t>
                      </a:r>
                      <a:endParaRPr lang="en-US" sz="1400" b="1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344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b="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b="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b="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b="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b="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687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Data Discovery</a:t>
                      </a:r>
                      <a:endParaRPr lang="en-US" sz="2000" b="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 </a:t>
                      </a:r>
                      <a:endParaRPr lang="en-US" sz="2000" b="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 </a:t>
                      </a:r>
                      <a:endParaRPr lang="en-US" sz="2000" b="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 </a:t>
                      </a:r>
                      <a:endParaRPr lang="en-US" sz="2000" b="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 </a:t>
                      </a:r>
                      <a:endParaRPr lang="en-US" sz="2000" b="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1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B2FIND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Multi-</a:t>
                      </a:r>
                      <a:r>
                        <a:rPr lang="it-IT" sz="1400" dirty="0" err="1" smtClean="0">
                          <a:effectLst/>
                        </a:rPr>
                        <a:t>disciplinary</a:t>
                      </a:r>
                      <a:r>
                        <a:rPr lang="it-IT" sz="1400" dirty="0" smtClean="0">
                          <a:effectLst/>
                        </a:rPr>
                        <a:t>  </a:t>
                      </a:r>
                      <a:r>
                        <a:rPr lang="it-IT" sz="1400" dirty="0">
                          <a:effectLst/>
                        </a:rPr>
                        <a:t>joint MD </a:t>
                      </a:r>
                      <a:r>
                        <a:rPr lang="it-IT" sz="1400" dirty="0" err="1">
                          <a:effectLst/>
                        </a:rPr>
                        <a:t>catalogue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2.3.2</a:t>
                      </a:r>
                      <a:endParaRPr lang="en-US" sz="1400" b="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effectLst/>
                        </a:rPr>
                        <a:t>9</a:t>
                      </a:r>
                      <a:endParaRPr lang="en-GB" sz="14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✓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✓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105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9105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Data Hosting, Registration &amp; Management &amp; Sharing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b="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91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B2DROP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Cloud storage, sync &amp; exchange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 12</a:t>
                      </a:r>
                      <a:endParaRPr lang="en-US" sz="1400" b="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effectLst/>
                        </a:rPr>
                        <a:t>9</a:t>
                      </a:r>
                      <a:endParaRPr lang="en-GB" sz="14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✓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✓</a:t>
                      </a: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✓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91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B2SAFE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Policy-driven data management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4.1.0</a:t>
                      </a:r>
                      <a:endParaRPr lang="en-US" sz="1400" b="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effectLst/>
                        </a:rPr>
                        <a:t>9</a:t>
                      </a:r>
                      <a:endParaRPr lang="en-GB" sz="14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✓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✓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91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B2SAFE-DMP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Data Policy Manager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smtClean="0">
                          <a:effectLst/>
                        </a:rPr>
                        <a:t>1.2.0</a:t>
                      </a:r>
                      <a:endParaRPr lang="en-US" sz="1400" b="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de-DE" sz="1400" b="0" smtClean="0">
                          <a:effectLst/>
                        </a:rPr>
                        <a:t>8</a:t>
                      </a:r>
                      <a:endParaRPr lang="en-GB" sz="14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smtClean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✓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0542633"/>
                  </a:ext>
                </a:extLst>
              </a:tr>
              <a:tr h="2491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B2SHARE 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Repository for sharable </a:t>
                      </a:r>
                      <a:r>
                        <a:rPr lang="en-US" sz="1400" dirty="0" smtClean="0">
                          <a:effectLst/>
                        </a:rPr>
                        <a:t>digital objects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2.1</a:t>
                      </a:r>
                      <a:endParaRPr lang="en-US" sz="1400" b="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effectLst/>
                        </a:rPr>
                        <a:t>9</a:t>
                      </a:r>
                      <a:endParaRPr lang="en-GB" sz="14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✓</a:t>
                      </a:r>
                      <a:endParaRPr lang="en-US" sz="20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✓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✓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91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B2HANDLE</a:t>
                      </a:r>
                      <a:endParaRPr lang="en-US" sz="2000" dirty="0">
                        <a:solidFill>
                          <a:srgbClr val="0070C0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Policy-based prefix &amp; PID management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8.1</a:t>
                      </a:r>
                      <a:endParaRPr lang="en-US" sz="1400" b="0" dirty="0">
                        <a:solidFill>
                          <a:srgbClr val="00B050"/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effectLst/>
                        </a:rPr>
                        <a:t>9</a:t>
                      </a:r>
                      <a:endParaRPr lang="en-GB" sz="1400" b="1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✓</a:t>
                      </a:r>
                      <a:endParaRPr lang="en-US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✓</a:t>
                      </a:r>
                      <a:endParaRPr lang="en-US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91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i="0" dirty="0" smtClean="0">
                          <a:solidFill>
                            <a:schemeClr val="tx1"/>
                          </a:solidFill>
                          <a:effectLst/>
                        </a:rPr>
                        <a:t>B2NOTE</a:t>
                      </a:r>
                      <a:endParaRPr lang="en-US" sz="2000" i="0" dirty="0">
                        <a:solidFill>
                          <a:schemeClr val="tx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i="0" dirty="0" smtClean="0">
                          <a:solidFill>
                            <a:schemeClr val="tx1"/>
                          </a:solidFill>
                          <a:effectLst/>
                        </a:rPr>
                        <a:t>Data Annotation</a:t>
                      </a:r>
                      <a:endParaRPr lang="en-US" sz="2000" i="0" dirty="0">
                        <a:solidFill>
                          <a:schemeClr val="tx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Times New Roman"/>
                        </a:rPr>
                        <a:t>1.0</a:t>
                      </a:r>
                      <a:endParaRPr lang="en-US" sz="14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400" b="0" i="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GB" sz="14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i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2000" i="0" dirty="0">
                        <a:solidFill>
                          <a:schemeClr val="tx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i="0" dirty="0" smtClean="0">
                          <a:solidFill>
                            <a:schemeClr val="tx1"/>
                          </a:solidFill>
                          <a:effectLst/>
                        </a:rPr>
                        <a:t>✓</a:t>
                      </a:r>
                      <a:endParaRPr lang="en-US" sz="2000" i="0" dirty="0">
                        <a:solidFill>
                          <a:schemeClr val="tx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91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i="0" dirty="0" smtClean="0">
                          <a:solidFill>
                            <a:schemeClr val="tx1"/>
                          </a:solidFill>
                          <a:effectLst/>
                        </a:rPr>
                        <a:t>TDR</a:t>
                      </a:r>
                      <a:endParaRPr lang="en-US" sz="2000" i="0" dirty="0">
                        <a:solidFill>
                          <a:schemeClr val="tx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i="0" dirty="0" smtClean="0">
                          <a:solidFill>
                            <a:schemeClr val="tx1"/>
                          </a:solidFill>
                          <a:effectLst/>
                        </a:rPr>
                        <a:t>Trusted Digital Repository</a:t>
                      </a:r>
                      <a:endParaRPr lang="en-US" sz="2000" i="0" dirty="0">
                        <a:solidFill>
                          <a:schemeClr val="tx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0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GB" sz="1400" b="1" i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i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2000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i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✓</a:t>
                      </a:r>
                      <a:endParaRPr lang="en-US" sz="2000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91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i="0" dirty="0" err="1" smtClean="0">
                          <a:solidFill>
                            <a:schemeClr val="tx1"/>
                          </a:solidFill>
                          <a:effectLst/>
                        </a:rPr>
                        <a:t>SensitiveData</a:t>
                      </a:r>
                      <a:endParaRPr lang="en-US" sz="2000" i="0" dirty="0">
                        <a:solidFill>
                          <a:schemeClr val="tx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i="0" dirty="0" smtClean="0">
                          <a:solidFill>
                            <a:schemeClr val="tx1"/>
                          </a:solidFill>
                          <a:effectLst/>
                        </a:rPr>
                        <a:t>(third party) Sensitive Data Services</a:t>
                      </a:r>
                      <a:endParaRPr lang="en-US" sz="2000" i="0" dirty="0">
                        <a:solidFill>
                          <a:schemeClr val="tx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0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GB" sz="1400" b="1" i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i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r>
                        <a:rPr lang="en-US" sz="1400" i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✓)</a:t>
                      </a:r>
                      <a:endParaRPr lang="en-US" sz="2000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i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✓</a:t>
                      </a:r>
                      <a:endParaRPr lang="en-US" sz="2000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91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i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easyDMP</a:t>
                      </a:r>
                      <a:endParaRPr lang="en-US" sz="2000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i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DMP </a:t>
                      </a:r>
                      <a:r>
                        <a:rPr lang="en-US" sz="1400" i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service</a:t>
                      </a:r>
                      <a:endParaRPr lang="en-US" sz="2000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0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GB" sz="1400" b="1" i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i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r>
                        <a:rPr lang="en-US" sz="1400" i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✓)</a:t>
                      </a:r>
                      <a:endParaRPr lang="en-US" sz="2000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i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✓</a:t>
                      </a:r>
                      <a:endParaRPr lang="en-US" sz="2000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9105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Data Access, Interface &amp; Movement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b="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91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B2ACCESS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Federated multi-protocol </a:t>
                      </a:r>
                      <a:r>
                        <a:rPr lang="en-US" sz="1400" dirty="0" smtClean="0">
                          <a:effectLst/>
                        </a:rPr>
                        <a:t>AAI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Times New Roman"/>
                        </a:rPr>
                        <a:t>1.9.6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8</a:t>
                      </a:r>
                      <a:endParaRPr lang="en-US" sz="1400" b="1" dirty="0">
                        <a:solidFill>
                          <a:srgbClr val="00B050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✓</a:t>
                      </a:r>
                      <a:endParaRPr lang="en-US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✓</a:t>
                      </a:r>
                      <a:endParaRPr lang="en-US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✓</a:t>
                      </a:r>
                      <a:endParaRPr lang="en-US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91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B2STAGE-</a:t>
                      </a:r>
                      <a:r>
                        <a:rPr lang="en-US" sz="1000" dirty="0" smtClean="0">
                          <a:effectLst/>
                        </a:rPr>
                        <a:t>GRIDFTP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Data staging service </a:t>
                      </a:r>
                      <a:r>
                        <a:rPr lang="en-US" sz="1400" dirty="0" smtClean="0">
                          <a:effectLst/>
                        </a:rPr>
                        <a:t> (GRIDFTP)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Times New Roman"/>
                        </a:rPr>
                        <a:t>1.9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8</a:t>
                      </a:r>
                      <a:endParaRPr lang="en-US" sz="1400" b="1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✓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✓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✓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91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B2STAGE-HTTP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Data staging service </a:t>
                      </a:r>
                      <a:r>
                        <a:rPr lang="en-US" sz="1400" dirty="0" smtClean="0"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Times New Roman"/>
                        </a:rPr>
                        <a:t>1.0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8</a:t>
                      </a:r>
                      <a:endParaRPr lang="en-US" sz="1400" b="1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✓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✓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✓</a:t>
                      </a:r>
                      <a:endParaRPr lang="en-US" sz="20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8612887"/>
                  </a:ext>
                </a:extLst>
              </a:tr>
            </a:tbl>
          </a:graphicData>
        </a:graphic>
      </p:graphicFrame>
      <p:sp>
        <p:nvSpPr>
          <p:cNvPr id="3" name="Titel 1"/>
          <p:cNvSpPr txBox="1">
            <a:spLocks/>
          </p:cNvSpPr>
          <p:nvPr/>
        </p:nvSpPr>
        <p:spPr>
          <a:xfrm>
            <a:off x="1115616" y="274638"/>
            <a:ext cx="8028384" cy="79216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Customer Facing EUDAT Service Catalog</a:t>
            </a:r>
          </a:p>
          <a:p>
            <a:r>
              <a:rPr lang="de-DE" sz="1800" b="0" dirty="0" smtClean="0"/>
              <a:t>Jan 2018</a:t>
            </a:r>
            <a:endParaRPr lang="en-US" sz="1800" b="0" dirty="0" smtClean="0"/>
          </a:p>
        </p:txBody>
      </p:sp>
    </p:spTree>
    <p:extLst>
      <p:ext uri="{BB962C8B-B14F-4D97-AF65-F5344CB8AC3E}">
        <p14:creationId xmlns:p14="http://schemas.microsoft.com/office/powerpoint/2010/main" val="41135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UDAT_PptTemplate_Gener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tion1">
  <a:themeElements>
    <a:clrScheme name="Eudat-Color">
      <a:dk1>
        <a:srgbClr val="515151"/>
      </a:dk1>
      <a:lt1>
        <a:sysClr val="window" lastClr="FFFFFF"/>
      </a:lt1>
      <a:dk2>
        <a:srgbClr val="1F497D"/>
      </a:dk2>
      <a:lt2>
        <a:srgbClr val="EEECE1"/>
      </a:lt2>
      <a:accent1>
        <a:srgbClr val="1B216E"/>
      </a:accent1>
      <a:accent2>
        <a:srgbClr val="B01813"/>
      </a:accent2>
      <a:accent3>
        <a:srgbClr val="DF3A10"/>
      </a:accent3>
      <a:accent4>
        <a:srgbClr val="F39605"/>
      </a:accent4>
      <a:accent5>
        <a:srgbClr val="FBBE09"/>
      </a:accent5>
      <a:accent6>
        <a:srgbClr val="FFF3E6"/>
      </a:accent6>
      <a:hlink>
        <a:srgbClr val="B11913"/>
      </a:hlink>
      <a:folHlink>
        <a:srgbClr val="DF3B13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EUDAT_PPTTemplate_General_rev0.1</Template>
  <TotalTime>0</TotalTime>
  <Words>2185</Words>
  <Application>Microsoft Office PowerPoint</Application>
  <PresentationFormat>Bildschirmpräsentation (4:3)</PresentationFormat>
  <Paragraphs>589</Paragraphs>
  <Slides>31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31</vt:i4>
      </vt:variant>
    </vt:vector>
  </HeadingPairs>
  <TitlesOfParts>
    <vt:vector size="42" baseType="lpstr">
      <vt:lpstr>MS Mincho</vt:lpstr>
      <vt:lpstr>ＭＳ Ｐゴシック</vt:lpstr>
      <vt:lpstr>Arial</vt:lpstr>
      <vt:lpstr>Calibri</vt:lpstr>
      <vt:lpstr>Cambria</vt:lpstr>
      <vt:lpstr>Century Gothic</vt:lpstr>
      <vt:lpstr>Helvetica LT Std</vt:lpstr>
      <vt:lpstr>Times New Roman</vt:lpstr>
      <vt:lpstr>Wingdings</vt:lpstr>
      <vt:lpstr>EUDAT_PptTemplate_General</vt:lpstr>
      <vt:lpstr>Presentation1</vt:lpstr>
      <vt:lpstr> EUDAT CDI Operational Environment  Slides shown at the EOSC-hub T4.1 meeting on 8 Feb 2018</vt:lpstr>
      <vt:lpstr>The CDI – A Service Infrastructure &amp; Network</vt:lpstr>
      <vt:lpstr>EUDAT CDI Agreement</vt:lpstr>
      <vt:lpstr>Interoperable nodes</vt:lpstr>
      <vt:lpstr>Integrated nodes</vt:lpstr>
      <vt:lpstr>Multi-service provider Service Provisioning</vt:lpstr>
      <vt:lpstr>EUDAT CDI Architecture</vt:lpstr>
      <vt:lpstr>PowerPoint-Präsentation</vt:lpstr>
      <vt:lpstr>PowerPoint-Präsentation</vt:lpstr>
      <vt:lpstr>PowerPoint-Präsentation</vt:lpstr>
      <vt:lpstr>CDI catch-all and distributed B2-Services </vt:lpstr>
      <vt:lpstr>Integrated Service &amp; Project Management Configuration Information</vt:lpstr>
      <vt:lpstr>DPMT – Provider Overview panel</vt:lpstr>
      <vt:lpstr>PowerPoint-Präsentation</vt:lpstr>
      <vt:lpstr>SPMT Catalogue (B2SAFE description)</vt:lpstr>
      <vt:lpstr>SPMT Editor (Service Versions Panel)</vt:lpstr>
      <vt:lpstr>ARGO Monitoring</vt:lpstr>
      <vt:lpstr>ACCT: Architecture</vt:lpstr>
      <vt:lpstr>Federation and Collaboration Services in EUDAT2020</vt:lpstr>
      <vt:lpstr>PowerPoint-Präsentation</vt:lpstr>
      <vt:lpstr>From Software Release to Deployment</vt:lpstr>
      <vt:lpstr>Release and Deployment Management</vt:lpstr>
      <vt:lpstr>PowerPoint-Präsentation</vt:lpstr>
      <vt:lpstr>CDI Process Managers within EUDAT</vt:lpstr>
      <vt:lpstr>Service Management lead roles (current CDI PA)</vt:lpstr>
      <vt:lpstr>Federated IT Service Management System</vt:lpstr>
      <vt:lpstr>DPMT – Projects Overview Panel</vt:lpstr>
      <vt:lpstr>Data Project Life Cycle Management </vt:lpstr>
      <vt:lpstr>From Data Project to Production Project</vt:lpstr>
      <vt:lpstr>Helpdesk and Support Team</vt:lpstr>
      <vt:lpstr>Security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EUDAT CDI Its Origins and Evolution</dc:title>
  <dc:creator>De Witt, Shaun (STFC,RAL,SC)</dc:creator>
  <cp:lastModifiedBy>Reetz, Johannes</cp:lastModifiedBy>
  <cp:revision>260</cp:revision>
  <dcterms:created xsi:type="dcterms:W3CDTF">2015-10-19T09:00:57Z</dcterms:created>
  <dcterms:modified xsi:type="dcterms:W3CDTF">2018-02-14T08:56:41Z</dcterms:modified>
</cp:coreProperties>
</file>