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7" r:id="rId2"/>
    <p:sldMasterId id="2147483691" r:id="rId3"/>
  </p:sldMasterIdLst>
  <p:sldIdLst>
    <p:sldId id="256" r:id="rId4"/>
    <p:sldId id="258" r:id="rId5"/>
    <p:sldId id="265" r:id="rId6"/>
    <p:sldId id="264" r:id="rId7"/>
    <p:sldId id="257" r:id="rId8"/>
    <p:sldId id="259" r:id="rId9"/>
    <p:sldId id="260" r:id="rId10"/>
    <p:sldId id="26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8AA5C1-D8D1-43C9-BDA5-EF0EA878DD75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1CC11C-EF7F-481B-982C-141FEC40326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611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8AA5C1-D8D1-43C9-BDA5-EF0EA878DD75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1CC11C-EF7F-481B-982C-141FEC40326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073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8AA5C1-D8D1-43C9-BDA5-EF0EA878DD75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1CC11C-EF7F-481B-982C-141FEC40326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073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3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4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WP4.3 </a:t>
            </a:r>
            <a:r>
              <a:rPr lang="en-US" dirty="0" smtClean="0"/>
              <a:t>Status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Alessandro </a:t>
            </a:r>
            <a:r>
              <a:rPr lang="en-US" dirty="0" err="1" smtClean="0"/>
              <a:t>Paolini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9097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Service Availability, Continuity and Capacity </a:t>
            </a:r>
            <a:r>
              <a:rPr lang="en-US" dirty="0" smtClean="0"/>
              <a:t>Management (I)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Goals:</a:t>
            </a:r>
            <a:endParaRPr lang="en-US" dirty="0" smtClean="0"/>
          </a:p>
          <a:p>
            <a:pPr lvl="1"/>
            <a:r>
              <a:rPr lang="en-US" dirty="0" smtClean="0"/>
              <a:t>implement </a:t>
            </a:r>
            <a:r>
              <a:rPr lang="en-US" dirty="0" smtClean="0"/>
              <a:t>the SACM and CAPM processes across the infrastructures (EGI, </a:t>
            </a:r>
            <a:r>
              <a:rPr lang="en-US" dirty="0" smtClean="0"/>
              <a:t>EUDAT)</a:t>
            </a:r>
            <a:endParaRPr lang="en-US" dirty="0" smtClean="0"/>
          </a:p>
          <a:p>
            <a:pPr lvl="1"/>
            <a:r>
              <a:rPr lang="en-US" dirty="0" smtClean="0"/>
              <a:t>ensure the requirements of the processes are fulfilled by the infrastructures</a:t>
            </a:r>
          </a:p>
          <a:p>
            <a:r>
              <a:rPr lang="en-US" dirty="0" smtClean="0"/>
              <a:t>Ongoing actions:</a:t>
            </a:r>
          </a:p>
          <a:p>
            <a:pPr lvl="1"/>
            <a:r>
              <a:rPr lang="en-US" dirty="0" smtClean="0"/>
              <a:t>Investigation on </a:t>
            </a:r>
            <a:r>
              <a:rPr lang="en-US" dirty="0" smtClean="0"/>
              <a:t>what is already implemented and how, </a:t>
            </a:r>
            <a:r>
              <a:rPr lang="en-US" dirty="0" smtClean="0"/>
              <a:t>trying </a:t>
            </a:r>
            <a:r>
              <a:rPr lang="en-US" dirty="0" smtClean="0"/>
              <a:t>to </a:t>
            </a:r>
            <a:r>
              <a:rPr lang="en-US" dirty="0" err="1" smtClean="0"/>
              <a:t>harmonise</a:t>
            </a:r>
            <a:r>
              <a:rPr lang="en-US" dirty="0" smtClean="0"/>
              <a:t> it</a:t>
            </a:r>
          </a:p>
          <a:p>
            <a:pPr lvl="1"/>
            <a:r>
              <a:rPr lang="en-US" dirty="0" smtClean="0"/>
              <a:t>having </a:t>
            </a:r>
            <a:r>
              <a:rPr lang="en-US" dirty="0" smtClean="0"/>
              <a:t>common procedures, policies, processes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9062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Service Availability, Continuity and Capacity Management (</a:t>
            </a:r>
            <a:r>
              <a:rPr lang="en-US" dirty="0" smtClean="0"/>
              <a:t>II)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first part of the year, focus on SACM process</a:t>
            </a:r>
          </a:p>
          <a:p>
            <a:endParaRPr lang="en-US" dirty="0"/>
          </a:p>
          <a:p>
            <a:r>
              <a:rPr lang="en-US" dirty="0" smtClean="0"/>
              <a:t>Towards the end of the year, focus on CAPM</a:t>
            </a:r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5935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People involved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leader: Alessandro </a:t>
            </a:r>
            <a:r>
              <a:rPr lang="en-US" dirty="0" err="1" smtClean="0"/>
              <a:t>Paolini</a:t>
            </a:r>
            <a:r>
              <a:rPr lang="en-US" dirty="0" smtClean="0"/>
              <a:t> (EGI Foundation)</a:t>
            </a:r>
          </a:p>
          <a:p>
            <a:r>
              <a:rPr lang="en-US" dirty="0" smtClean="0"/>
              <a:t>Task members:</a:t>
            </a:r>
          </a:p>
          <a:p>
            <a:pPr lvl="1"/>
            <a:r>
              <a:rPr lang="nl-NL" dirty="0" smtClean="0"/>
              <a:t>Pavel </a:t>
            </a:r>
            <a:r>
              <a:rPr lang="nl-NL" dirty="0"/>
              <a:t>Weber (KIT</a:t>
            </a:r>
            <a:r>
              <a:rPr lang="nl-NL" dirty="0" smtClean="0"/>
              <a:t>)</a:t>
            </a:r>
          </a:p>
          <a:p>
            <a:pPr lvl="1"/>
            <a:r>
              <a:rPr lang="en-US" dirty="0" smtClean="0"/>
              <a:t>Matthew </a:t>
            </a:r>
            <a:r>
              <a:rPr lang="en-US" dirty="0" err="1" smtClean="0"/>
              <a:t>Viljoen</a:t>
            </a:r>
            <a:r>
              <a:rPr lang="en-US" dirty="0" smtClean="0"/>
              <a:t> (EGI)</a:t>
            </a:r>
          </a:p>
          <a:p>
            <a:pPr lvl="1"/>
            <a:r>
              <a:rPr lang="en-US" dirty="0" smtClean="0"/>
              <a:t>Bruce Becker (EGI)</a:t>
            </a:r>
          </a:p>
          <a:p>
            <a:pPr lvl="1"/>
            <a:r>
              <a:rPr lang="nl-NL" dirty="0"/>
              <a:t>Ralph </a:t>
            </a:r>
            <a:r>
              <a:rPr lang="nl-NL" dirty="0" smtClean="0"/>
              <a:t>Niederberger (FZJ)</a:t>
            </a:r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99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SACM requirements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4.1	Service availability and continuity requirements shall be identified taking into consideration SLAs</a:t>
            </a:r>
          </a:p>
          <a:p>
            <a:pPr lvl="1"/>
            <a:r>
              <a:rPr lang="en-US" dirty="0" smtClean="0"/>
              <a:t>Need to agree </a:t>
            </a:r>
            <a:r>
              <a:rPr lang="en-US" dirty="0" smtClean="0"/>
              <a:t>SLAs for the services in the </a:t>
            </a:r>
            <a:r>
              <a:rPr lang="en-US" dirty="0" smtClean="0"/>
              <a:t>infrastructures</a:t>
            </a:r>
          </a:p>
          <a:p>
            <a:pPr lvl="1"/>
            <a:r>
              <a:rPr lang="en-US" dirty="0" smtClean="0"/>
              <a:t>Discussion on how SLAs/OLAs can be applied to EUDAT service providers</a:t>
            </a:r>
          </a:p>
          <a:p>
            <a:pPr lvl="2"/>
            <a:r>
              <a:rPr lang="en-US" dirty="0" smtClean="0"/>
              <a:t>Distinguishing between “central” and “distributed” services</a:t>
            </a:r>
            <a:endParaRPr lang="en-US" dirty="0" smtClean="0"/>
          </a:p>
          <a:p>
            <a:r>
              <a:rPr lang="en-US" b="1" dirty="0" smtClean="0"/>
              <a:t>4.2</a:t>
            </a:r>
            <a:r>
              <a:rPr lang="en-US" b="1" dirty="0" smtClean="0"/>
              <a:t>	Service availability and continuity plans shall be created and </a:t>
            </a:r>
            <a:r>
              <a:rPr lang="en-US" b="1" dirty="0" smtClean="0"/>
              <a:t>maintained</a:t>
            </a:r>
          </a:p>
          <a:p>
            <a:pPr lvl="1"/>
            <a:r>
              <a:rPr lang="en-US" dirty="0" smtClean="0"/>
              <a:t>Needed an OLA in place</a:t>
            </a:r>
            <a:endParaRPr lang="en-US" dirty="0" smtClean="0"/>
          </a:p>
          <a:p>
            <a:pPr lvl="1"/>
            <a:r>
              <a:rPr lang="en-US" dirty="0" smtClean="0"/>
              <a:t>Started with Operations Portal and </a:t>
            </a:r>
            <a:r>
              <a:rPr lang="en-US" dirty="0" err="1" smtClean="0"/>
              <a:t>AppDB</a:t>
            </a:r>
            <a:r>
              <a:rPr lang="en-US" dirty="0" smtClean="0"/>
              <a:t>, other services will follow</a:t>
            </a:r>
            <a:endParaRPr lang="en-US" dirty="0" smtClean="0"/>
          </a:p>
          <a:p>
            <a:r>
              <a:rPr lang="en-US" b="1" dirty="0" smtClean="0"/>
              <a:t>4.3	Service availability and continuity planning shall consider measures to reduce the probability and impact of identified availability and continuity risks</a:t>
            </a:r>
          </a:p>
          <a:p>
            <a:pPr lvl="1"/>
            <a:r>
              <a:rPr lang="en-US" dirty="0" smtClean="0"/>
              <a:t>Risks assessment for </a:t>
            </a:r>
            <a:r>
              <a:rPr lang="en-US" dirty="0" smtClean="0"/>
              <a:t>each service</a:t>
            </a:r>
          </a:p>
          <a:p>
            <a:r>
              <a:rPr lang="en-US" b="1" dirty="0" smtClean="0"/>
              <a:t>4.4</a:t>
            </a:r>
            <a:r>
              <a:rPr lang="en-US" b="1" dirty="0" smtClean="0"/>
              <a:t>	Availability of services and service components shall be monitored</a:t>
            </a:r>
          </a:p>
          <a:p>
            <a:pPr lvl="1"/>
            <a:r>
              <a:rPr lang="en-US" dirty="0" smtClean="0"/>
              <a:t>ARGO </a:t>
            </a:r>
            <a:r>
              <a:rPr lang="en-US" dirty="0" smtClean="0"/>
              <a:t>will be used as a common monitoring service for the </a:t>
            </a:r>
            <a:r>
              <a:rPr lang="en-US" dirty="0" smtClean="0"/>
              <a:t>EOSC-hub</a:t>
            </a:r>
          </a:p>
          <a:p>
            <a:pPr lvl="1"/>
            <a:r>
              <a:rPr lang="en-US" dirty="0" smtClean="0"/>
              <a:t>ARGO instance deployed for EUDAT services</a:t>
            </a:r>
          </a:p>
          <a:p>
            <a:pPr lvl="1"/>
            <a:r>
              <a:rPr lang="en-US" dirty="0" smtClean="0"/>
              <a:t>Needed OLAs in place for producing performances reports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2589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CAPM requirements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/>
              <a:t>5.1	Service capacity and performance requirements shall be identified taking into consideration SLAs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SLAs needed (input </a:t>
            </a:r>
            <a:r>
              <a:rPr lang="en-US" dirty="0">
                <a:solidFill>
                  <a:srgbClr val="0000FF"/>
                </a:solidFill>
              </a:rPr>
              <a:t>from </a:t>
            </a:r>
            <a:r>
              <a:rPr lang="en-US" dirty="0" smtClean="0">
                <a:solidFill>
                  <a:srgbClr val="0000FF"/>
                </a:solidFill>
              </a:rPr>
              <a:t>WP4.2)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b="1" dirty="0" smtClean="0"/>
              <a:t>5.2	Capacity plans shall be created and maintained</a:t>
            </a:r>
          </a:p>
          <a:p>
            <a:pPr lvl="1"/>
            <a:r>
              <a:rPr lang="en-US" dirty="0" smtClean="0"/>
              <a:t>estimate the capacity of each service</a:t>
            </a:r>
          </a:p>
          <a:p>
            <a:pPr lvl="1"/>
            <a:r>
              <a:rPr lang="en-US" dirty="0" smtClean="0"/>
              <a:t>collect data about requests for service usage: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Input from WP4.2</a:t>
            </a:r>
          </a:p>
          <a:p>
            <a:pPr lvl="1"/>
            <a:r>
              <a:rPr lang="en-US" dirty="0" smtClean="0"/>
              <a:t>collect usage data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EGi</a:t>
            </a:r>
            <a:r>
              <a:rPr lang="en-US" dirty="0" smtClean="0"/>
              <a:t> and EUDAT accounting services will be integrated in order to have a single entry point for all the EOSC-hub users to retrieve accounting information</a:t>
            </a:r>
          </a:p>
          <a:p>
            <a:r>
              <a:rPr lang="en-US" b="1" dirty="0" smtClean="0"/>
              <a:t>5.3	Capacity planning shall consider human, technical and financial resources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input from WP1 and </a:t>
            </a:r>
            <a:r>
              <a:rPr lang="en-US" dirty="0" smtClean="0">
                <a:solidFill>
                  <a:srgbClr val="0000FF"/>
                </a:solidFill>
              </a:rPr>
              <a:t>WP10</a:t>
            </a:r>
            <a:endParaRPr lang="en-US" dirty="0" smtClean="0"/>
          </a:p>
          <a:p>
            <a:r>
              <a:rPr lang="en-US" b="1" dirty="0" smtClean="0"/>
              <a:t>5.4	Performance of services and service components shall be monitored based on monitoring the degree of capacity </a:t>
            </a:r>
            <a:r>
              <a:rPr lang="en-US" b="1" dirty="0" err="1" smtClean="0"/>
              <a:t>utilisation</a:t>
            </a:r>
            <a:r>
              <a:rPr lang="en-US" b="1" dirty="0" smtClean="0"/>
              <a:t> and identifying operational warnings and exceptions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986630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activities…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monitor the status of the services</a:t>
            </a:r>
          </a:p>
          <a:p>
            <a:r>
              <a:rPr lang="en-US" dirty="0" smtClean="0"/>
              <a:t>produce performances reports in terms of availability and reliability</a:t>
            </a:r>
          </a:p>
          <a:p>
            <a:r>
              <a:rPr lang="en-US" dirty="0" smtClean="0"/>
              <a:t>follow-up the violations in according to the operational procedures</a:t>
            </a:r>
          </a:p>
          <a:p>
            <a:r>
              <a:rPr lang="en-US" dirty="0" smtClean="0"/>
              <a:t>monitor the usage of the capacity provided by the service </a:t>
            </a:r>
            <a:r>
              <a:rPr lang="en-US" dirty="0" smtClean="0"/>
              <a:t>providers</a:t>
            </a:r>
          </a:p>
          <a:p>
            <a:r>
              <a:rPr lang="en-US" dirty="0" smtClean="0"/>
              <a:t>Risks assessment and </a:t>
            </a:r>
            <a:r>
              <a:rPr lang="en-US" dirty="0" err="1" smtClean="0"/>
              <a:t>Av.Co</a:t>
            </a:r>
            <a:r>
              <a:rPr lang="en-US" dirty="0" smtClean="0"/>
              <a:t>. plans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5784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239898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-EGI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Theme-EGI</Template>
  <TotalTime>269</TotalTime>
  <Words>180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Theme-EGI</vt:lpstr>
      <vt:lpstr>EGI Powerpoint Presentation (body)</vt:lpstr>
      <vt:lpstr>EGI Powerpoint Presentation (closing)</vt:lpstr>
      <vt:lpstr>WP4.3 Status</vt:lpstr>
      <vt:lpstr>Service Availability, Continuity and Capacity Management (I)</vt:lpstr>
      <vt:lpstr>Service Availability, Continuity and Capacity Management (II)</vt:lpstr>
      <vt:lpstr>People involved</vt:lpstr>
      <vt:lpstr>SACM requirements</vt:lpstr>
      <vt:lpstr>CAPM requirements</vt:lpstr>
      <vt:lpstr>Ongoing activities…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apaolini</dc:creator>
  <cp:lastModifiedBy>apaolini</cp:lastModifiedBy>
  <cp:revision>41</cp:revision>
  <dcterms:created xsi:type="dcterms:W3CDTF">2017-12-15T15:35:27Z</dcterms:created>
  <dcterms:modified xsi:type="dcterms:W3CDTF">2018-04-10T09:45:00Z</dcterms:modified>
</cp:coreProperties>
</file>