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ro_slide" showMasterSp="0">
  <p:cSld name="Intro_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/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9829" y="5021749"/>
            <a:ext cx="58952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2923" y="5413598"/>
            <a:ext cx="644783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b="0" i="0" sz="20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755578" y="6381329"/>
            <a:ext cx="8280920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EOSC-hub receives funding from the European Union’s Horizon 2020 research and innovation programme under grant agreement No. 777536.</a:t>
            </a:r>
            <a:endParaRPr/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9514" y="6381328"/>
            <a:ext cx="422176" cy="28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Shape 22"/>
          <p:cNvCxnSpPr/>
          <p:nvPr/>
        </p:nvCxnSpPr>
        <p:spPr>
          <a:xfrm>
            <a:off x="1403648" y="4941168"/>
            <a:ext cx="1872208" cy="0"/>
          </a:xfrm>
          <a:prstGeom prst="straightConnector1">
            <a:avLst/>
          </a:prstGeom>
          <a:noFill/>
          <a:ln cap="flat" cmpd="sng" w="25400">
            <a:solidFill>
              <a:srgbClr val="1C3046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3" name="Shape 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82080" y="1247533"/>
            <a:ext cx="4916162" cy="12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>
            <p:ph idx="1" type="body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  <a:defRPr b="0" i="1" sz="2800" u="none" cap="none" strike="noStrike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Content" showMasterSp="0">
  <p:cSld name="Title &amp;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306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31" name="Shape 31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Shape 32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_Slide_2" showMasterSp="0">
  <p:cSld name="Content_Slide_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306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0839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/>
          <p:nvPr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" name="Shape 54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rmediate Slide" showMasterSp="0">
  <p:cSld name="Intermediate Slide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33419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>
            <p:ph idx="3" type="body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7" name="Shape 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ised Layout" showMasterSp="0">
  <p:cSld name="Customised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1800" y="5838387"/>
            <a:ext cx="58952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1998" y="5803404"/>
            <a:ext cx="644783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sz="2000">
              <a:solidFill>
                <a:srgbClr val="1D2F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03907" y="3358840"/>
            <a:ext cx="1784961" cy="2231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Shape 74"/>
          <p:cNvCxnSpPr/>
          <p:nvPr/>
        </p:nvCxnSpPr>
        <p:spPr>
          <a:xfrm>
            <a:off x="671555" y="2929632"/>
            <a:ext cx="2112235" cy="0"/>
          </a:xfrm>
          <a:prstGeom prst="straightConnector1">
            <a:avLst/>
          </a:prstGeom>
          <a:noFill/>
          <a:ln cap="flat" cmpd="sng" w="254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Shape 75"/>
          <p:cNvSpPr txBox="1"/>
          <p:nvPr>
            <p:ph type="title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_slide" showMasterSp="0">
  <p:cSld name="Content_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Shape 91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92" name="Shape 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Text (Vertical)" showMasterSp="0">
  <p:cSld name="Title &amp; Text (Vertical)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282828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rgbClr val="282828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282828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82828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0839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82828"/>
              </a:buClr>
              <a:buSzPts val="2240"/>
              <a:buFont typeface="Calibri"/>
              <a:buChar char="-"/>
              <a:defRPr b="0" i="0" sz="28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00" name="Shape 100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1" name="Shape 1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" name="Shape 13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" name="Shape 14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iki.eosc-hub.eu/display/EOSC/M5.5+Consistent+Helpdesk+system+available+with+1st+and+2nd+line+support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iki.eosc-hub.eu/display/EOSC/M5.5+Consistent+Helpdesk+system+available+with+1st+and+2nd+line+support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iki.eosc-hub.eu/display/EOSC/M5.5+Consistent+Helpdesk+system+available+with+1st+and+2nd+line+support" TargetMode="External"/><Relationship Id="rId4" Type="http://schemas.openxmlformats.org/officeDocument/2006/relationships/hyperlink" Target="https://wiki.eosc-hub.eu/display/EOSC/M5.5+Consistent+Helpdesk+system+available+with+1st+and+2nd+line+suppor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1403353" y="4174388"/>
            <a:ext cx="61215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</a:pPr>
            <a:r>
              <a:rPr lang="en-US"/>
              <a:t>David Vicente</a:t>
            </a:r>
            <a:endParaRPr b="0" i="1" sz="2800" u="none" cap="none" strike="noStrike">
              <a:solidFill>
                <a:srgbClr val="B589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1403350" y="2852756"/>
            <a:ext cx="6569700" cy="8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b="1" lang="en-US"/>
              <a:t>T4.5 Incident and Service Request Management, Problem Management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251530" y="1340775"/>
            <a:ext cx="86409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from M1 - keep providing the support for the EGI and EUDAT infrastructures ( CESNET-&gt; EGI, BSC-&gt;EUDAT)</a:t>
            </a:r>
            <a:endParaRPr/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M1-M6 -Find synergies between the processes used in the 2 infrastructures for Incident and Service Request Management and Problem Management , and define a process for the EOSC-hub helpdesk (</a:t>
            </a:r>
            <a:r>
              <a:rPr b="1" lang="en-US"/>
              <a:t>in progress</a:t>
            </a:r>
            <a:r>
              <a:rPr lang="en-US"/>
              <a:t>)</a:t>
            </a:r>
            <a:endParaRPr/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M6 - Define the best way to provide the 1st level support from a EOSC-hub </a:t>
            </a:r>
            <a:r>
              <a:rPr lang="en-US"/>
              <a:t>perspective</a:t>
            </a:r>
            <a:r>
              <a:rPr lang="en-US"/>
              <a:t>.</a:t>
            </a:r>
            <a:endParaRPr/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M10 - provide a stable 1st level support for EOSC-hub </a:t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 </a:t>
            </a:r>
            <a:endParaRPr b="1" sz="23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-79375" lvl="0" marL="257175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>
            <p:ph idx="10" type="dt"/>
          </p:nvPr>
        </p:nvSpPr>
        <p:spPr>
          <a:xfrm>
            <a:off x="251520" y="6420803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>
            <p:ph idx="3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workplan M1-M12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251530" y="1340775"/>
            <a:ext cx="86409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Open Question: which is the best way to distribute the work of the 1st level support of EOSC-hub between the partners of the task ?</a:t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 </a:t>
            </a:r>
            <a:endParaRPr b="1" sz="23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-79375" lvl="0" marL="257175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/>
          <p:nvPr>
            <p:ph idx="3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workplan M1-M12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>
            <p:ph idx="2" type="body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Calibri"/>
              <a:buChar char="•"/>
            </a:pPr>
            <a:r>
              <a:rPr lang="en-US"/>
              <a:t>Introduction to the task</a:t>
            </a:r>
            <a:endParaRPr/>
          </a:p>
          <a:p>
            <a:pPr indent="-377190" lvl="1" marL="914400" marR="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Subtasks</a:t>
            </a:r>
            <a:endParaRPr/>
          </a:p>
          <a:p>
            <a:pPr indent="-377190" lvl="1" marL="914400" marR="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partners</a:t>
            </a:r>
            <a:endParaRPr/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Links to WP5 “support service tools”</a:t>
            </a:r>
            <a:endParaRPr/>
          </a:p>
          <a:p>
            <a:pPr indent="-377190" lvl="1" marL="914400" marR="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Milestones </a:t>
            </a:r>
            <a:endParaRPr/>
          </a:p>
          <a:p>
            <a:pPr indent="-377190" lvl="1" marL="914400" marR="0" rtl="0" algn="l"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lang="en-US"/>
              <a:t>tools</a:t>
            </a:r>
            <a:endParaRPr/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Workplan for the first 12M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Index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task provides support to users and service operators through a single interface.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levels of support are grouped in :</a:t>
            </a:r>
            <a:endParaRPr/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/>
              <a:t>1st level support</a:t>
            </a:r>
            <a:r>
              <a:rPr lang="en-US"/>
              <a:t> is responsible for initial analysis of the incoming ticket, requesting additional information and then either delivering a solution or assigning the ticket to 2nd level support.</a:t>
            </a:r>
            <a:endParaRPr/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/>
              <a:t>2nd level support</a:t>
            </a:r>
            <a:r>
              <a:rPr lang="en-US"/>
              <a:t> will be provided by experts from the e-Infrastructures service providers.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team will also maintain 1st level support processes and knowledge base.</a:t>
            </a:r>
            <a:endParaRPr/>
          </a:p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Introduction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T4.5.1    Find synergies between EUDAT and EGI for the incident and service request management and problem management procedures</a:t>
            </a:r>
            <a:endParaRPr/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T4.5.2    Analysis the current processes to generate a knowledge </a:t>
            </a:r>
            <a:r>
              <a:rPr lang="en-US"/>
              <a:t>database</a:t>
            </a:r>
            <a:r>
              <a:rPr lang="en-US"/>
              <a:t> from the different helpdesk systems</a:t>
            </a:r>
            <a:endParaRPr/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T4.5.3    Provide a 1st level support service and keep track of the 2nd level support tickets from a EOSC-hub project </a:t>
            </a:r>
            <a:r>
              <a:rPr lang="en-US"/>
              <a:t>perspective</a:t>
            </a:r>
            <a:endParaRPr/>
          </a:p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sub-tasks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Lead: BSC; Participants:CESNET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BSC will provide the support for EUDAT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BSC will be the leader of the task, however the tasks will be split between the 2 partners, as the service will be done independently for the 2 infrastructures.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CESNET provides both 1st and 2nd level support for EGI core, cloud and community services</a:t>
            </a:r>
            <a:endParaRPr/>
          </a:p>
          <a:p>
            <a:pPr indent="-406400" lvl="0" marL="914400" marR="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400"/>
              <a:t>1st level support provided by CESNET's 24/7 Helpdesk</a:t>
            </a:r>
            <a:endParaRPr sz="2400"/>
          </a:p>
          <a:p>
            <a:pPr indent="-381000" lvl="0" marL="914400" marR="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2nd level provided by CESNET experts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 Routine process, in place for many years. We can discuss changes and integration, but support is being provided as usual. There are no pressing issues.</a:t>
            </a:r>
            <a:endParaRPr sz="2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partners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251530" y="1340775"/>
            <a:ext cx="86409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This task depend on the tools developed on the task 5.5, where the helpdesk tool for EOSC-hub should be provided.</a:t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The milestone 5.5 scheduled on M10 is an important point for our task : </a:t>
            </a:r>
            <a:endParaRPr/>
          </a:p>
          <a:p>
            <a:pPr indent="0" lvl="0" marL="0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2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M5.5 Consistent Helpdesk system available with 1st and 2nd line support</a:t>
            </a:r>
            <a:endParaRPr b="1" sz="23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-79375" lvl="0" marL="257175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3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links to the WP5.5 task :milestones	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251530" y="1340775"/>
            <a:ext cx="86409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Basic idea of the solution from WP5.5</a:t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>
            <p:ph idx="3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links to the WP5.5 task	: tools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275" y="2607600"/>
            <a:ext cx="6496050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251530" y="1340775"/>
            <a:ext cx="86409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/>
          <p:nvPr>
            <p:ph idx="3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Use case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75" y="1340775"/>
            <a:ext cx="8985725" cy="437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251530" y="1340775"/>
            <a:ext cx="86409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W</a:t>
            </a:r>
            <a:r>
              <a:rPr lang="en-US"/>
              <a:t>orkflow:</a:t>
            </a:r>
            <a:endParaRPr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The user logins in the xGUS helpdesk</a:t>
            </a:r>
            <a:endParaRPr sz="2000"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The user submits a ticket in the xGUS helpdesk</a:t>
            </a:r>
            <a:endParaRPr sz="2000"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A First level Support member of EOSC-hub checks the ticket and depending on the topic, it is directly answered or assigned to an infrastructure (EGI or EUDAT)</a:t>
            </a:r>
            <a:endParaRPr sz="2000"/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If the ticket is for EUDAT-RT, the xGUS systems creates a new ticket in the EUDAT-RT. The xGUS id and the EUDAT-RT id is saved in the EUDAT-RT database.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000"/>
              <a:buFont typeface="Arial"/>
              <a:buAutoNum type="arabicPeriod"/>
            </a:pPr>
            <a:r>
              <a:rPr lang="en-US" sz="2000"/>
              <a:t>A First or Second level Support member from EUDAT will take the ticket.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000"/>
              <a:buFont typeface="Arial"/>
              <a:buAutoNum type="arabicPeriod"/>
            </a:pPr>
            <a:r>
              <a:rPr lang="en-US" sz="2000"/>
              <a:t>The owner of the ticket in the EUDAT-RT will reply to the ticket and the user will receive the reply via email. This action will generate an update in the EUDAT-RT database and in the xGUS system.</a:t>
            </a:r>
            <a:endParaRPr sz="20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000"/>
              <a:buFont typeface="Arial"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The user will reply to the ticket via email. The EUDAT-RT system will process this action and update the ticket both in EUDAT-RT and xGUS systems.</a:t>
            </a:r>
            <a:endParaRPr sz="2000"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79375" lvl="0" marL="257175" marR="0" rtl="0" algn="l"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b="0" i="0" sz="98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/>
          <p:nvPr>
            <p:ph idx="3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required integration of EUDAT-RT and xGUS</a:t>
            </a:r>
            <a:endParaRPr b="1" i="0" sz="32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de_base">
  <a:themeElements>
    <a:clrScheme name="Eudat-Color">
      <a:dk1>
        <a:srgbClr val="515151"/>
      </a:dk1>
      <a:lt1>
        <a:srgbClr val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