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8"/>
  </p:notesMasterIdLst>
  <p:sldIdLst>
    <p:sldId id="256" r:id="rId2"/>
    <p:sldId id="279" r:id="rId3"/>
    <p:sldId id="271" r:id="rId4"/>
    <p:sldId id="280" r:id="rId5"/>
    <p:sldId id="282" r:id="rId6"/>
    <p:sldId id="28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A24A"/>
    <a:srgbClr val="1C3046"/>
    <a:srgbClr val="B5892D"/>
    <a:srgbClr val="75A5D8"/>
    <a:srgbClr val="E2E4EA"/>
    <a:srgbClr val="1D2F45"/>
    <a:srgbClr val="75A4D9"/>
    <a:srgbClr val="1670C9"/>
    <a:srgbClr val="2D4E77"/>
    <a:srgbClr val="575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25"/>
    <p:restoredTop sz="96262" autoAdjust="0"/>
  </p:normalViewPr>
  <p:slideViewPr>
    <p:cSldViewPr>
      <p:cViewPr varScale="1">
        <p:scale>
          <a:sx n="71" d="100"/>
          <a:sy n="71" d="100"/>
        </p:scale>
        <p:origin x="-47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57" d="100"/>
          <a:sy n="157" d="100"/>
        </p:scale>
        <p:origin x="428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16906-B6A1-4E52-BE69-9D249F819B11}" type="datetimeFigureOut">
              <a:rPr lang="it-IT" smtClean="0"/>
              <a:t>17/04/18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48A20-7C99-4A4D-BF06-6E8ADEA4D03E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4966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48A20-7C99-4A4D-BF06-6E8ADEA4D03E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3511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g"/><Relationship Id="rId3" Type="http://schemas.openxmlformats.org/officeDocument/2006/relationships/image" Target="../media/image8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jp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_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C28C7CE7-02F6-9C4E-B49C-A3F54D237E10}"/>
              </a:ext>
            </a:extLst>
          </p:cNvPr>
          <p:cNvSpPr txBox="1"/>
          <p:nvPr userDrawn="1"/>
        </p:nvSpPr>
        <p:spPr>
          <a:xfrm>
            <a:off x="1858186" y="5161114"/>
            <a:ext cx="1552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04E82C1C-60FB-2F41-A35A-E9EB596745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9829" y="5021749"/>
            <a:ext cx="589524" cy="578959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xmlns="" id="{8C95AC5E-022A-794A-B33A-62921017880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923" y="5413598"/>
            <a:ext cx="644783" cy="633228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xmlns="" id="{188D622C-A836-684D-8BDB-40E405A1B5A9}"/>
              </a:ext>
            </a:extLst>
          </p:cNvPr>
          <p:cNvSpPr txBox="1"/>
          <p:nvPr userDrawn="1"/>
        </p:nvSpPr>
        <p:spPr>
          <a:xfrm>
            <a:off x="1794880" y="5557093"/>
            <a:ext cx="1624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2000" dirty="0" err="1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EOSC_eu</a:t>
            </a:r>
            <a:endParaRPr lang="en-GB" sz="2000" dirty="0">
              <a:solidFill>
                <a:srgbClr val="1C3046"/>
              </a:solidFill>
              <a:ea typeface="Source Sans Pro" charset="0"/>
              <a:cs typeface="Source Sans Pro" charset="0"/>
            </a:endParaRPr>
          </a:p>
        </p:txBody>
      </p:sp>
      <p:sp>
        <p:nvSpPr>
          <p:cNvPr id="12" name="Rettangolo 11"/>
          <p:cNvSpPr/>
          <p:nvPr userDrawn="1"/>
        </p:nvSpPr>
        <p:spPr>
          <a:xfrm>
            <a:off x="755578" y="6381329"/>
            <a:ext cx="8280920" cy="2192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25" noProof="0" dirty="0"/>
              <a:t>EOSC-hub receives funding from the European Union’s Horizon 2020 research and innovation programme under grant agreement No. 777536.</a:t>
            </a:r>
          </a:p>
        </p:txBody>
      </p:sp>
      <p:pic>
        <p:nvPicPr>
          <p:cNvPr id="13" name="Immagin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4" y="6381328"/>
            <a:ext cx="422176" cy="282000"/>
          </a:xfrm>
          <a:prstGeom prst="rect">
            <a:avLst/>
          </a:prstGeom>
        </p:spPr>
      </p:pic>
      <p:cxnSp>
        <p:nvCxnSpPr>
          <p:cNvPr id="14" name="Connettore 1 13"/>
          <p:cNvCxnSpPr>
            <a:cxnSpLocks/>
          </p:cNvCxnSpPr>
          <p:nvPr userDrawn="1"/>
        </p:nvCxnSpPr>
        <p:spPr>
          <a:xfrm>
            <a:off x="1403648" y="4941168"/>
            <a:ext cx="1872208" cy="0"/>
          </a:xfrm>
          <a:prstGeom prst="line">
            <a:avLst/>
          </a:prstGeom>
          <a:ln>
            <a:solidFill>
              <a:srgbClr val="1C30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5" name="Immagine 4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2080" y="1247533"/>
            <a:ext cx="4916162" cy="1224125"/>
          </a:xfrm>
          <a:prstGeom prst="rect">
            <a:avLst/>
          </a:prstGeom>
        </p:spPr>
      </p:pic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2751C4A5-F0D1-DC40-9A0A-0C461967962D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1402928" y="3572463"/>
            <a:ext cx="6121400" cy="72072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2800" i="1">
                <a:solidFill>
                  <a:srgbClr val="B5892D"/>
                </a:solidFill>
              </a:defRPr>
            </a:lvl1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sub-</a:t>
            </a:r>
            <a:r>
              <a:rPr lang="it-IT" dirty="0" err="1"/>
              <a:t>title</a:t>
            </a:r>
            <a:endParaRPr lang="en-GB" dirty="0"/>
          </a:p>
        </p:txBody>
      </p:sp>
      <p:sp>
        <p:nvSpPr>
          <p:cNvPr id="19" name="Segnaposto contenuto 18">
            <a:extLst>
              <a:ext uri="{FF2B5EF4-FFF2-40B4-BE49-F238E27FC236}">
                <a16:creationId xmlns:a16="http://schemas.microsoft.com/office/drawing/2014/main" xmlns="" id="{0E77F5B3-574B-5F42-A9A9-B514FF8E4995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1403350" y="2852738"/>
            <a:ext cx="6192838" cy="57626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0">
                <a:solidFill>
                  <a:srgbClr val="1C3046"/>
                </a:solidFill>
              </a:defRPr>
            </a:lvl1pPr>
          </a:lstStyle>
          <a:p>
            <a:pPr lvl="0"/>
            <a:r>
              <a:rPr lang="it-IT" b="1" dirty="0">
                <a:solidFill>
                  <a:srgbClr val="1C3046"/>
                </a:solidFill>
              </a:rPr>
              <a:t>Click </a:t>
            </a:r>
            <a:r>
              <a:rPr lang="it-IT" b="1" dirty="0" err="1">
                <a:solidFill>
                  <a:srgbClr val="1C3046"/>
                </a:solidFill>
              </a:rPr>
              <a:t>here</a:t>
            </a:r>
            <a:r>
              <a:rPr lang="it-IT" b="1" dirty="0">
                <a:solidFill>
                  <a:srgbClr val="1C3046"/>
                </a:solidFill>
              </a:rPr>
              <a:t> to </a:t>
            </a:r>
            <a:r>
              <a:rPr lang="it-IT" b="1" dirty="0" err="1">
                <a:solidFill>
                  <a:srgbClr val="1C3046"/>
                </a:solidFill>
              </a:rPr>
              <a:t>add</a:t>
            </a:r>
            <a:r>
              <a:rPr lang="it-IT" b="1" dirty="0">
                <a:solidFill>
                  <a:srgbClr val="1C3046"/>
                </a:solidFill>
              </a:rPr>
              <a:t> </a:t>
            </a:r>
            <a:r>
              <a:rPr lang="it-IT" b="1" dirty="0" err="1">
                <a:solidFill>
                  <a:srgbClr val="1C3046"/>
                </a:solidFill>
              </a:rPr>
              <a:t>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501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5">
            <a:extLst>
              <a:ext uri="{FF2B5EF4-FFF2-40B4-BE49-F238E27FC236}">
                <a16:creationId xmlns:a16="http://schemas.microsoft.com/office/drawing/2014/main" xmlns="" id="{B77B2A9D-5C2F-4A5C-83AC-2A23BED55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251520" y="1268764"/>
            <a:ext cx="864096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xmlns="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17/04/18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xmlns="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xmlns="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ttangolo 21">
            <a:extLst>
              <a:ext uri="{FF2B5EF4-FFF2-40B4-BE49-F238E27FC236}">
                <a16:creationId xmlns:a16="http://schemas.microsoft.com/office/drawing/2014/main" xmlns="" id="{833973A6-C1BB-1043-8DAC-B993CBB6D983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5035836" y="-3"/>
            <a:ext cx="1303646" cy="56608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7878656" y="-2404"/>
            <a:ext cx="1142863" cy="45719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6381465" y="0"/>
            <a:ext cx="1601457" cy="51318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35" y="-3"/>
            <a:ext cx="643613" cy="51321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xmlns="" id="{A01731E7-CB9A-4E4D-834D-37ACDE4D979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sp>
        <p:nvSpPr>
          <p:cNvPr id="15" name="Segnaposto testo 3">
            <a:extLst>
              <a:ext uri="{FF2B5EF4-FFF2-40B4-BE49-F238E27FC236}">
                <a16:creationId xmlns:a16="http://schemas.microsoft.com/office/drawing/2014/main" xmlns="" id="{CB6AB942-1F6F-D740-9623-04930E39D57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11677" y="260489"/>
            <a:ext cx="5980803" cy="8640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rgbClr val="1C3046"/>
                </a:solidFill>
              </a:defRPr>
            </a:lvl1pPr>
          </a:lstStyle>
          <a:p>
            <a:pPr lvl="0"/>
            <a:r>
              <a:rPr lang="en-GB" noProof="0" dirty="0"/>
              <a:t>Click here to add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83638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tangolo 17"/>
          <p:cNvSpPr>
            <a:spLocks/>
          </p:cNvSpPr>
          <p:nvPr userDrawn="1"/>
        </p:nvSpPr>
        <p:spPr>
          <a:xfrm>
            <a:off x="3114459" y="0"/>
            <a:ext cx="113352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2" name="Rettangolo 21"/>
          <p:cNvSpPr>
            <a:spLocks/>
          </p:cNvSpPr>
          <p:nvPr userDrawn="1"/>
        </p:nvSpPr>
        <p:spPr>
          <a:xfrm>
            <a:off x="5940154" y="0"/>
            <a:ext cx="316747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4" name="Rettangolo 23"/>
          <p:cNvSpPr>
            <a:spLocks/>
          </p:cNvSpPr>
          <p:nvPr userDrawn="1"/>
        </p:nvSpPr>
        <p:spPr>
          <a:xfrm>
            <a:off x="8401706" y="0"/>
            <a:ext cx="74763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1907705" y="0"/>
            <a:ext cx="101605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7164289" y="0"/>
            <a:ext cx="1303646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5220074" y="0"/>
            <a:ext cx="114286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276470" y="-2"/>
            <a:ext cx="63123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643478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2590802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4247980" y="0"/>
            <a:ext cx="105248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7357994" y="0"/>
            <a:ext cx="166335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35" y="-2"/>
            <a:ext cx="6436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cxnSp>
        <p:nvCxnSpPr>
          <p:cNvPr id="38" name="Connettore 1 37">
            <a:extLst>
              <a:ext uri="{FF2B5EF4-FFF2-40B4-BE49-F238E27FC236}">
                <a16:creationId xmlns:a16="http://schemas.microsoft.com/office/drawing/2014/main" xmlns="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Immagine 33">
            <a:extLst>
              <a:ext uri="{FF2B5EF4-FFF2-40B4-BE49-F238E27FC236}">
                <a16:creationId xmlns:a16="http://schemas.microsoft.com/office/drawing/2014/main" xmlns="" id="{E748C170-E3A2-4036-BB02-1958ADA9CF9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:a16="http://schemas.microsoft.com/office/drawing/2014/main" xmlns="" id="{2230377E-78D8-44FD-B341-8F4ED91887F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  <p:sp>
        <p:nvSpPr>
          <p:cNvPr id="42" name="Rettangolo 41">
            <a:extLst>
              <a:ext uri="{FF2B5EF4-FFF2-40B4-BE49-F238E27FC236}">
                <a16:creationId xmlns:a16="http://schemas.microsoft.com/office/drawing/2014/main" xmlns="" id="{72ADA07B-AD55-4EFA-9DCD-327EED436DBB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9" name="Slide Number Placeholder 5">
            <a:extLst>
              <a:ext uri="{FF2B5EF4-FFF2-40B4-BE49-F238E27FC236}">
                <a16:creationId xmlns:a16="http://schemas.microsoft.com/office/drawing/2014/main" xmlns="" id="{8908929C-8E44-1A4A-A572-D417C01C0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0" name="Date Placeholder 3">
            <a:extLst>
              <a:ext uri="{FF2B5EF4-FFF2-40B4-BE49-F238E27FC236}">
                <a16:creationId xmlns:a16="http://schemas.microsoft.com/office/drawing/2014/main" xmlns="" id="{A1CF1935-6208-F949-8DA8-22C8D0B596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17/04/18</a:t>
            </a:fld>
            <a:endParaRPr lang="en-US" dirty="0"/>
          </a:p>
        </p:txBody>
      </p:sp>
      <p:sp>
        <p:nvSpPr>
          <p:cNvPr id="43" name="Footer Placeholder 4">
            <a:extLst>
              <a:ext uri="{FF2B5EF4-FFF2-40B4-BE49-F238E27FC236}">
                <a16:creationId xmlns:a16="http://schemas.microsoft.com/office/drawing/2014/main" xmlns="" id="{01410308-86A1-CE4F-8695-F61533B91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832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">
            <a:extLst>
              <a:ext uri="{FF2B5EF4-FFF2-40B4-BE49-F238E27FC236}">
                <a16:creationId xmlns:a16="http://schemas.microsoft.com/office/drawing/2014/main" xmlns="" id="{B3F6A26B-5B89-2345-84B7-67F14B7446D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51520" y="1340772"/>
            <a:ext cx="4248472" cy="4747443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SzPct val="100000"/>
              <a:buFontTx/>
              <a:buBlip>
                <a:blip r:embed="rId2"/>
              </a:buBlip>
              <a:defRPr lang="en-GB" sz="28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SzPct val="90000"/>
              <a:buFont typeface="Calibri" panose="020F0502020204030204" pitchFamily="34" charset="0"/>
              <a:buChar char="-"/>
              <a:defRPr lang="en-GB" sz="26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SzPct val="80000"/>
              <a:buFont typeface="Wingdings" panose="05000000000000000000" pitchFamily="2" charset="2"/>
              <a:buChar char="§"/>
              <a:defRPr lang="en-GB" sz="24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200150" marR="0" indent="-1714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Char char="-"/>
              <a:tabLst/>
              <a:defRPr lang="en-GB" sz="2800" b="0" i="0" kern="1200" noProof="0" dirty="0" smtClean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xmlns="" id="{EA9C6E97-D6ED-C742-B3BF-F3C7F85504AE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4644009" y="1340772"/>
            <a:ext cx="4248472" cy="4747443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657350" marR="0" indent="-45720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text</a:t>
            </a:r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 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3114459" y="0"/>
            <a:ext cx="113352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5940154" y="0"/>
            <a:ext cx="316747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8401706" y="0"/>
            <a:ext cx="74763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1907705" y="0"/>
            <a:ext cx="101605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7164289" y="0"/>
            <a:ext cx="1303646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220074" y="0"/>
            <a:ext cx="1142863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1276470" y="-2"/>
            <a:ext cx="63123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643478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4" name="Rettangolo 33"/>
          <p:cNvSpPr>
            <a:spLocks/>
          </p:cNvSpPr>
          <p:nvPr userDrawn="1"/>
        </p:nvSpPr>
        <p:spPr>
          <a:xfrm>
            <a:off x="2590802" y="0"/>
            <a:ext cx="640569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5" name="Rettangolo 34"/>
          <p:cNvSpPr>
            <a:spLocks/>
          </p:cNvSpPr>
          <p:nvPr userDrawn="1"/>
        </p:nvSpPr>
        <p:spPr>
          <a:xfrm>
            <a:off x="4247980" y="0"/>
            <a:ext cx="105248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6" name="Rettangolo 35"/>
          <p:cNvSpPr>
            <a:spLocks/>
          </p:cNvSpPr>
          <p:nvPr userDrawn="1"/>
        </p:nvSpPr>
        <p:spPr>
          <a:xfrm>
            <a:off x="7357994" y="0"/>
            <a:ext cx="166335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sp>
        <p:nvSpPr>
          <p:cNvPr id="37" name="Rettangolo 36"/>
          <p:cNvSpPr>
            <a:spLocks/>
          </p:cNvSpPr>
          <p:nvPr userDrawn="1"/>
        </p:nvSpPr>
        <p:spPr>
          <a:xfrm>
            <a:off x="-135" y="-2"/>
            <a:ext cx="6436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350"/>
          </a:p>
        </p:txBody>
      </p:sp>
      <p:cxnSp>
        <p:nvCxnSpPr>
          <p:cNvPr id="41" name="Connettore 1 40">
            <a:extLst>
              <a:ext uri="{FF2B5EF4-FFF2-40B4-BE49-F238E27FC236}">
                <a16:creationId xmlns:a16="http://schemas.microsoft.com/office/drawing/2014/main" xmlns="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8" name="Immagine 37">
            <a:extLst>
              <a:ext uri="{FF2B5EF4-FFF2-40B4-BE49-F238E27FC236}">
                <a16:creationId xmlns:a16="http://schemas.microsoft.com/office/drawing/2014/main" xmlns="" id="{6E92571F-B9E2-4515-A851-FD195B16903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pic>
        <p:nvPicPr>
          <p:cNvPr id="44" name="Immagine 43">
            <a:extLst>
              <a:ext uri="{FF2B5EF4-FFF2-40B4-BE49-F238E27FC236}">
                <a16:creationId xmlns:a16="http://schemas.microsoft.com/office/drawing/2014/main" xmlns="" id="{928418AB-C8AD-472B-89A7-2D6A16B3D90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  <p:sp>
        <p:nvSpPr>
          <p:cNvPr id="46" name="Rettangolo 45">
            <a:extLst>
              <a:ext uri="{FF2B5EF4-FFF2-40B4-BE49-F238E27FC236}">
                <a16:creationId xmlns:a16="http://schemas.microsoft.com/office/drawing/2014/main" xmlns="" id="{123C6A7A-0C9A-4D82-B852-DF92CC423C4B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4" name="Slide Number Placeholder 5">
            <a:extLst>
              <a:ext uri="{FF2B5EF4-FFF2-40B4-BE49-F238E27FC236}">
                <a16:creationId xmlns:a16="http://schemas.microsoft.com/office/drawing/2014/main" xmlns="" id="{00EFEDC4-EF62-9343-9EE9-EB34B88BB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2" name="Date Placeholder 3">
            <a:extLst>
              <a:ext uri="{FF2B5EF4-FFF2-40B4-BE49-F238E27FC236}">
                <a16:creationId xmlns:a16="http://schemas.microsoft.com/office/drawing/2014/main" xmlns="" id="{8BDDDF39-2847-5C45-8C28-79E66DD0975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17/04/18</a:t>
            </a:fld>
            <a:endParaRPr lang="en-US" dirty="0"/>
          </a:p>
        </p:txBody>
      </p:sp>
      <p:sp>
        <p:nvSpPr>
          <p:cNvPr id="43" name="Footer Placeholder 4">
            <a:extLst>
              <a:ext uri="{FF2B5EF4-FFF2-40B4-BE49-F238E27FC236}">
                <a16:creationId xmlns:a16="http://schemas.microsoft.com/office/drawing/2014/main" xmlns="" id="{E515CF22-948A-774C-8025-06D4D9860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sp>
        <p:nvSpPr>
          <p:cNvPr id="40" name="Segnaposto testo 3">
            <a:extLst>
              <a:ext uri="{FF2B5EF4-FFF2-40B4-BE49-F238E27FC236}">
                <a16:creationId xmlns:a16="http://schemas.microsoft.com/office/drawing/2014/main" xmlns="" id="{26E22B5B-74B7-984A-B35C-01F845E6DC7E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11677" y="260489"/>
            <a:ext cx="5980803" cy="8640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rgbClr val="1C3046"/>
                </a:solidFill>
              </a:defRPr>
            </a:lvl1pPr>
          </a:lstStyle>
          <a:p>
            <a:pPr lvl="0"/>
            <a:r>
              <a:rPr lang="en-GB" noProof="0" dirty="0"/>
              <a:t>Click here to add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702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Text (Vertica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>
            <a:extLst>
              <a:ext uri="{FF2B5EF4-FFF2-40B4-BE49-F238E27FC236}">
                <a16:creationId xmlns:a16="http://schemas.microsoft.com/office/drawing/2014/main" xmlns="" id="{01252496-1750-864D-B854-CEE0315DE692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 rot="5400000">
            <a:off x="2123727" y="-603447"/>
            <a:ext cx="4896546" cy="8640960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50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50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50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50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657350" marR="0" indent="-45720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 typeface="Calibri" panose="020F0502020204030204" pitchFamily="34" charset="0"/>
              <a:buChar char="-"/>
              <a:tabLst/>
              <a:defRPr sz="2800" b="0" i="0">
                <a:solidFill>
                  <a:schemeClr val="tx1">
                    <a:lumMod val="50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 Third level</a:t>
            </a:r>
          </a:p>
          <a:p>
            <a:pPr lvl="3"/>
            <a:r>
              <a:rPr lang="en-GB" noProof="0" dirty="0"/>
              <a:t> </a:t>
            </a:r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</p:txBody>
      </p:sp>
      <p:cxnSp>
        <p:nvCxnSpPr>
          <p:cNvPr id="40" name="Connettore 1 39">
            <a:extLst>
              <a:ext uri="{FF2B5EF4-FFF2-40B4-BE49-F238E27FC236}">
                <a16:creationId xmlns:a16="http://schemas.microsoft.com/office/drawing/2014/main" xmlns="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2" name="Immagine 31">
            <a:extLst>
              <a:ext uri="{FF2B5EF4-FFF2-40B4-BE49-F238E27FC236}">
                <a16:creationId xmlns:a16="http://schemas.microsoft.com/office/drawing/2014/main" xmlns="" id="{FA6B2CD8-FEE8-4B8F-B1F0-EA8D83797BB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6813550"/>
            <a:ext cx="9144000" cy="44450"/>
          </a:xfrm>
          <a:prstGeom prst="rect">
            <a:avLst/>
          </a:prstGeom>
        </p:spPr>
      </p:pic>
      <p:pic>
        <p:nvPicPr>
          <p:cNvPr id="37" name="Immagine 36">
            <a:extLst>
              <a:ext uri="{FF2B5EF4-FFF2-40B4-BE49-F238E27FC236}">
                <a16:creationId xmlns:a16="http://schemas.microsoft.com/office/drawing/2014/main" xmlns="" id="{0EBFEB97-F397-4880-BA39-E13E87E3191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  <p:sp>
        <p:nvSpPr>
          <p:cNvPr id="45" name="Rettangolo 44">
            <a:extLst>
              <a:ext uri="{FF2B5EF4-FFF2-40B4-BE49-F238E27FC236}">
                <a16:creationId xmlns:a16="http://schemas.microsoft.com/office/drawing/2014/main" xmlns="" id="{D9796DA9-E1E4-4FB4-8943-01C592107B8A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xmlns="" id="{08331AB2-FA10-F049-BA93-704EC2A5F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xmlns="" id="{89817EDF-DE74-3540-B1AD-C331BAC2156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17/04/18</a:t>
            </a:fld>
            <a:endParaRPr lang="en-US" dirty="0"/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xmlns="" id="{0BE6B5B4-AF6A-764F-AC9F-BFC02551E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sp>
        <p:nvSpPr>
          <p:cNvPr id="15" name="Segnaposto testo 3">
            <a:extLst>
              <a:ext uri="{FF2B5EF4-FFF2-40B4-BE49-F238E27FC236}">
                <a16:creationId xmlns:a16="http://schemas.microsoft.com/office/drawing/2014/main" xmlns="" id="{2D92F18E-5415-984E-8376-0329B157E52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911677" y="260489"/>
            <a:ext cx="5980803" cy="8640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rgbClr val="1C3046"/>
                </a:solidFill>
              </a:defRPr>
            </a:lvl1pPr>
          </a:lstStyle>
          <a:p>
            <a:pPr lvl="0"/>
            <a:r>
              <a:rPr lang="en-GB" noProof="0" dirty="0"/>
              <a:t>Click here to add title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492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rmediate Slide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8341E515-DD63-3D42-B42C-9035172A73D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83568" y="2849622"/>
            <a:ext cx="7759774" cy="23173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xmlns="" id="{F6408EAB-6398-5543-8CB0-5155F921C6FF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83568" y="2162303"/>
            <a:ext cx="5883079" cy="55641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r>
              <a:rPr lang="en-GB" b="0" dirty="0">
                <a:solidFill>
                  <a:schemeClr val="accent5">
                    <a:lumMod val="75000"/>
                  </a:schemeClr>
                </a:solidFill>
              </a:rPr>
              <a:t>Click here to add subtitle</a:t>
            </a:r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pic>
        <p:nvPicPr>
          <p:cNvPr id="12" name="Immagine 11">
            <a:extLst>
              <a:ext uri="{FF2B5EF4-FFF2-40B4-BE49-F238E27FC236}">
                <a16:creationId xmlns:a16="http://schemas.microsoft.com/office/drawing/2014/main" xmlns="" id="{B48407DB-BA49-C94D-ADD2-877CBDD6C6D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833419"/>
            <a:ext cx="9144000" cy="56665"/>
          </a:xfrm>
          <a:prstGeom prst="rect">
            <a:avLst/>
          </a:prstGeom>
        </p:spPr>
      </p:pic>
      <p:sp>
        <p:nvSpPr>
          <p:cNvPr id="16" name="Segnaposto testo 3">
            <a:extLst>
              <a:ext uri="{FF2B5EF4-FFF2-40B4-BE49-F238E27FC236}">
                <a16:creationId xmlns:a16="http://schemas.microsoft.com/office/drawing/2014/main" xmlns="" id="{6CFA5BBC-FB79-3941-902F-8F674A72F7C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683568" y="1484784"/>
            <a:ext cx="5980803" cy="58586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3200" b="1">
                <a:solidFill>
                  <a:srgbClr val="1C3046"/>
                </a:solidFill>
              </a:defRPr>
            </a:lvl1pPr>
          </a:lstStyle>
          <a:p>
            <a:pPr lvl="0"/>
            <a:r>
              <a:rPr lang="en-GB" noProof="0" dirty="0"/>
              <a:t>Click here to add title</a:t>
            </a:r>
            <a:endParaRPr lang="en-GB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2F32A041-669E-4668-AFFC-D799D71AE9D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35" y="-1585"/>
            <a:ext cx="9144000" cy="56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445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ustomised Layo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xmlns="" id="{89775736-39B8-4946-BA4E-2E26123BEAA4}"/>
              </a:ext>
            </a:extLst>
          </p:cNvPr>
          <p:cNvSpPr txBox="1"/>
          <p:nvPr userDrawn="1"/>
        </p:nvSpPr>
        <p:spPr>
          <a:xfrm>
            <a:off x="3131840" y="5919963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xmlns="" id="{4E9FBBCD-1A09-854C-AD37-ABFC23BF721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5838387"/>
            <a:ext cx="589524" cy="578959"/>
          </a:xfrm>
          <a:prstGeom prst="rect">
            <a:avLst/>
          </a:prstGeom>
        </p:spPr>
      </p:pic>
      <p:pic>
        <p:nvPicPr>
          <p:cNvPr id="8" name="Immagine 7">
            <a:extLst>
              <a:ext uri="{FF2B5EF4-FFF2-40B4-BE49-F238E27FC236}">
                <a16:creationId xmlns:a16="http://schemas.microsoft.com/office/drawing/2014/main" xmlns="" id="{AB059FA9-527F-3047-9752-902117098987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8" y="5803404"/>
            <a:ext cx="644783" cy="633228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xmlns="" id="{04016F19-9C1F-4B4E-A65D-FC565E20B416}"/>
              </a:ext>
            </a:extLst>
          </p:cNvPr>
          <p:cNvSpPr txBox="1"/>
          <p:nvPr userDrawn="1"/>
        </p:nvSpPr>
        <p:spPr>
          <a:xfrm>
            <a:off x="5004049" y="5892828"/>
            <a:ext cx="15121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2000" dirty="0" err="1">
                <a:solidFill>
                  <a:srgbClr val="1D2F45"/>
                </a:solidFill>
                <a:ea typeface="Source Sans Pro" charset="0"/>
                <a:cs typeface="Source Sans Pro" charset="0"/>
              </a:rPr>
              <a:t>EOSC_eu</a:t>
            </a:r>
            <a:endParaRPr lang="en-GB" sz="2000" dirty="0">
              <a:solidFill>
                <a:srgbClr val="1D2F45"/>
              </a:solidFill>
              <a:ea typeface="Source Sans Pro" charset="0"/>
              <a:cs typeface="Source Sans Pro" charset="0"/>
            </a:endParaRPr>
          </a:p>
        </p:txBody>
      </p:sp>
      <p:pic>
        <p:nvPicPr>
          <p:cNvPr id="2" name="Immagine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3907" y="3358840"/>
            <a:ext cx="1784961" cy="2231201"/>
          </a:xfrm>
          <a:prstGeom prst="rect">
            <a:avLst/>
          </a:prstGeom>
        </p:spPr>
      </p:pic>
      <p:cxnSp>
        <p:nvCxnSpPr>
          <p:cNvPr id="18" name="Connettore 1 17">
            <a:extLst>
              <a:ext uri="{FF2B5EF4-FFF2-40B4-BE49-F238E27FC236}">
                <a16:creationId xmlns:a16="http://schemas.microsoft.com/office/drawing/2014/main" xmlns="" id="{97C3FAB3-381B-274E-9A7E-CD86B4B697B3}"/>
              </a:ext>
            </a:extLst>
          </p:cNvPr>
          <p:cNvCxnSpPr/>
          <p:nvPr userDrawn="1"/>
        </p:nvCxnSpPr>
        <p:spPr>
          <a:xfrm>
            <a:off x="671555" y="2929632"/>
            <a:ext cx="2112235" cy="0"/>
          </a:xfrm>
          <a:prstGeom prst="line">
            <a:avLst/>
          </a:prstGeom>
          <a:ln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itolo 22">
            <a:extLst>
              <a:ext uri="{FF2B5EF4-FFF2-40B4-BE49-F238E27FC236}">
                <a16:creationId xmlns:a16="http://schemas.microsoft.com/office/drawing/2014/main" xmlns="" id="{91A4CF75-7F87-534F-870F-ED5701E5713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7702" y="1772817"/>
            <a:ext cx="2894178" cy="100811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it-IT" b="1" dirty="0" err="1">
                <a:solidFill>
                  <a:srgbClr val="1C3046"/>
                </a:solidFill>
              </a:rPr>
              <a:t>Thank</a:t>
            </a:r>
            <a:r>
              <a:rPr lang="it-IT" b="1" dirty="0">
                <a:solidFill>
                  <a:srgbClr val="1C3046"/>
                </a:solidFill>
              </a:rPr>
              <a:t> </a:t>
            </a:r>
            <a:r>
              <a:rPr lang="it-IT" b="1" dirty="0" err="1">
                <a:solidFill>
                  <a:srgbClr val="1C3046"/>
                </a:solidFill>
              </a:rPr>
              <a:t>you</a:t>
            </a:r>
            <a:r>
              <a:rPr lang="it-IT" b="1" dirty="0">
                <a:solidFill>
                  <a:srgbClr val="1C3046"/>
                </a:solidFill>
              </a:rPr>
              <a:t> for </a:t>
            </a:r>
            <a:r>
              <a:rPr lang="it-IT" b="1" dirty="0" err="1">
                <a:solidFill>
                  <a:srgbClr val="1C3046"/>
                </a:solidFill>
              </a:rPr>
              <a:t>your</a:t>
            </a:r>
            <a:r>
              <a:rPr lang="it-IT" b="1" dirty="0">
                <a:solidFill>
                  <a:srgbClr val="1C3046"/>
                </a:solidFill>
              </a:rPr>
              <a:t> </a:t>
            </a:r>
            <a:r>
              <a:rPr lang="it-IT" b="1" dirty="0" err="1">
                <a:solidFill>
                  <a:srgbClr val="1C3046"/>
                </a:solidFill>
              </a:rPr>
              <a:t>attention</a:t>
            </a:r>
            <a:r>
              <a:rPr lang="it-IT" b="1" dirty="0">
                <a:solidFill>
                  <a:srgbClr val="1C3046"/>
                </a:solidFill>
              </a:rPr>
              <a:t>!</a:t>
            </a:r>
            <a:endParaRPr lang="en-GB" dirty="0"/>
          </a:p>
        </p:txBody>
      </p:sp>
      <p:sp>
        <p:nvSpPr>
          <p:cNvPr id="33" name="Segnaposto contenuto 32">
            <a:extLst>
              <a:ext uri="{FF2B5EF4-FFF2-40B4-BE49-F238E27FC236}">
                <a16:creationId xmlns:a16="http://schemas.microsoft.com/office/drawing/2014/main" xmlns="" id="{EFF3BDC9-F42A-914E-9BE9-F145917FEA33}"/>
              </a:ext>
            </a:extLst>
          </p:cNvPr>
          <p:cNvSpPr>
            <a:spLocks noGrp="1"/>
          </p:cNvSpPr>
          <p:nvPr>
            <p:ph sz="quarter" idx="10" hasCustomPrompt="1"/>
          </p:nvPr>
        </p:nvSpPr>
        <p:spPr>
          <a:xfrm>
            <a:off x="5508104" y="1773238"/>
            <a:ext cx="3385071" cy="1585912"/>
          </a:xfrm>
          <a:prstGeom prst="rect">
            <a:avLst/>
          </a:prstGeom>
        </p:spPr>
        <p:txBody>
          <a:bodyPr>
            <a:normAutofit/>
          </a:bodyPr>
          <a:lstStyle>
            <a:lvl1pPr marL="257175" indent="-257175" algn="l">
              <a:buFontTx/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marL="0" indent="0">
              <a:buNone/>
            </a:pPr>
            <a:r>
              <a:rPr lang="en-GB" sz="1800" b="1" dirty="0">
                <a:solidFill>
                  <a:srgbClr val="1C3046"/>
                </a:solidFill>
              </a:rPr>
              <a:t>Contact</a:t>
            </a:r>
          </a:p>
          <a:p>
            <a:pPr marL="0" indent="0">
              <a:buNone/>
            </a:pPr>
            <a:r>
              <a:rPr lang="en-GB" sz="1800" dirty="0">
                <a:solidFill>
                  <a:srgbClr val="1C3046"/>
                </a:solidFill>
              </a:rPr>
              <a:t>Lorem ipsum </a:t>
            </a:r>
            <a:r>
              <a:rPr lang="en-GB" sz="1800" dirty="0" err="1">
                <a:solidFill>
                  <a:srgbClr val="1C3046"/>
                </a:solidFill>
              </a:rPr>
              <a:t>dolor</a:t>
            </a:r>
            <a:r>
              <a:rPr lang="en-GB" sz="1800" dirty="0">
                <a:solidFill>
                  <a:srgbClr val="1C3046"/>
                </a:solidFill>
              </a:rPr>
              <a:t> sit </a:t>
            </a:r>
            <a:r>
              <a:rPr lang="en-GB" sz="1800" dirty="0" err="1">
                <a:solidFill>
                  <a:srgbClr val="1C3046"/>
                </a:solidFill>
              </a:rPr>
              <a:t>amet</a:t>
            </a:r>
            <a:r>
              <a:rPr lang="en-GB" sz="1800" dirty="0">
                <a:solidFill>
                  <a:srgbClr val="1C3046"/>
                </a:solidFill>
              </a:rPr>
              <a:t>, </a:t>
            </a:r>
            <a:r>
              <a:rPr lang="en-GB" sz="1800" dirty="0" err="1">
                <a:solidFill>
                  <a:srgbClr val="1C3046"/>
                </a:solidFill>
              </a:rPr>
              <a:t>consectetur</a:t>
            </a:r>
            <a:r>
              <a:rPr lang="en-GB" sz="1800" dirty="0">
                <a:solidFill>
                  <a:srgbClr val="1C3046"/>
                </a:solidFill>
              </a:rPr>
              <a:t> </a:t>
            </a:r>
            <a:r>
              <a:rPr lang="en-GB" sz="1800" dirty="0" err="1">
                <a:solidFill>
                  <a:srgbClr val="1C3046"/>
                </a:solidFill>
              </a:rPr>
              <a:t>adipisicing</a:t>
            </a:r>
            <a:r>
              <a:rPr lang="en-GB" sz="1800" dirty="0">
                <a:solidFill>
                  <a:srgbClr val="1C3046"/>
                </a:solidFill>
              </a:rPr>
              <a:t> </a:t>
            </a:r>
            <a:r>
              <a:rPr lang="en-GB" sz="1800" dirty="0" err="1">
                <a:solidFill>
                  <a:srgbClr val="1C3046"/>
                </a:solidFill>
              </a:rPr>
              <a:t>elit</a:t>
            </a:r>
            <a:r>
              <a:rPr lang="en-GB" sz="1800" dirty="0">
                <a:solidFill>
                  <a:srgbClr val="1C3046"/>
                </a:solidFill>
              </a:rPr>
              <a:t>, </a:t>
            </a:r>
            <a:r>
              <a:rPr lang="en-GB" sz="1800" dirty="0" err="1">
                <a:solidFill>
                  <a:srgbClr val="1C3046"/>
                </a:solidFill>
              </a:rPr>
              <a:t>sed</a:t>
            </a:r>
            <a:r>
              <a:rPr lang="en-GB" sz="1800" dirty="0">
                <a:solidFill>
                  <a:srgbClr val="1C3046"/>
                </a:solidFill>
              </a:rPr>
              <a:t> do </a:t>
            </a:r>
            <a:r>
              <a:rPr lang="en-GB" sz="1800" dirty="0" err="1">
                <a:solidFill>
                  <a:srgbClr val="1C3046"/>
                </a:solidFill>
              </a:rPr>
              <a:t>eiusmod</a:t>
            </a:r>
            <a:r>
              <a:rPr lang="en-GB" sz="1800" dirty="0">
                <a:solidFill>
                  <a:srgbClr val="1C3046"/>
                </a:solidFill>
              </a:rPr>
              <a:t> </a:t>
            </a:r>
            <a:r>
              <a:rPr lang="en-GB" sz="1800" dirty="0" err="1">
                <a:solidFill>
                  <a:srgbClr val="1C3046"/>
                </a:solidFill>
              </a:rPr>
              <a:t>tempor</a:t>
            </a:r>
            <a:r>
              <a:rPr lang="en-GB" sz="1800" dirty="0">
                <a:solidFill>
                  <a:srgbClr val="1C3046"/>
                </a:solidFill>
              </a:rPr>
              <a:t> </a:t>
            </a:r>
            <a:r>
              <a:rPr lang="en-GB" sz="1800" dirty="0" err="1">
                <a:solidFill>
                  <a:srgbClr val="1C3046"/>
                </a:solidFill>
              </a:rPr>
              <a:t>incididunt</a:t>
            </a:r>
            <a:r>
              <a:rPr lang="en-GB" sz="1800" dirty="0">
                <a:solidFill>
                  <a:srgbClr val="1C3046"/>
                </a:solidFill>
              </a:rPr>
              <a:t> </a:t>
            </a:r>
            <a:r>
              <a:rPr lang="en-GB" sz="1800" dirty="0" err="1">
                <a:solidFill>
                  <a:srgbClr val="1C3046"/>
                </a:solidFill>
              </a:rPr>
              <a:t>ut</a:t>
            </a:r>
            <a:r>
              <a:rPr lang="en-GB" sz="1800" dirty="0">
                <a:solidFill>
                  <a:srgbClr val="1C3046"/>
                </a:solidFill>
              </a:rPr>
              <a:t> </a:t>
            </a:r>
            <a:r>
              <a:rPr lang="en-GB" sz="1800" dirty="0" err="1">
                <a:solidFill>
                  <a:srgbClr val="1C3046"/>
                </a:solidFill>
              </a:rPr>
              <a:t>labore</a:t>
            </a:r>
            <a:r>
              <a:rPr lang="en-GB" sz="1800" dirty="0">
                <a:solidFill>
                  <a:srgbClr val="1C3046"/>
                </a:solidFill>
              </a:rPr>
              <a:t> et </a:t>
            </a:r>
            <a:r>
              <a:rPr lang="en-GB" sz="1800" dirty="0" err="1">
                <a:solidFill>
                  <a:srgbClr val="1C3046"/>
                </a:solidFill>
              </a:rPr>
              <a:t>dolore</a:t>
            </a:r>
            <a:r>
              <a:rPr lang="en-GB" sz="1800" dirty="0">
                <a:solidFill>
                  <a:srgbClr val="1C3046"/>
                </a:solidFill>
              </a:rPr>
              <a:t> magna</a:t>
            </a:r>
          </a:p>
        </p:txBody>
      </p:sp>
      <p:sp>
        <p:nvSpPr>
          <p:cNvPr id="34" name="Segnaposto contenuto 32">
            <a:extLst>
              <a:ext uri="{FF2B5EF4-FFF2-40B4-BE49-F238E27FC236}">
                <a16:creationId xmlns:a16="http://schemas.microsoft.com/office/drawing/2014/main" xmlns="" id="{7E962D83-1102-414B-ACBE-1C6C8F8FE54E}"/>
              </a:ext>
            </a:extLst>
          </p:cNvPr>
          <p:cNvSpPr>
            <a:spLocks noGrp="1"/>
          </p:cNvSpPr>
          <p:nvPr>
            <p:ph sz="quarter" idx="11" hasCustomPrompt="1"/>
          </p:nvPr>
        </p:nvSpPr>
        <p:spPr>
          <a:xfrm>
            <a:off x="647105" y="3163634"/>
            <a:ext cx="2484735" cy="409382"/>
          </a:xfrm>
          <a:prstGeom prst="rect">
            <a:avLst/>
          </a:prstGeom>
        </p:spPr>
        <p:txBody>
          <a:bodyPr>
            <a:normAutofit/>
          </a:bodyPr>
          <a:lstStyle>
            <a:lvl1pPr marL="285750" marR="0" indent="-28575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marL="0" marR="0" lvl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lang="it-IT" sz="1800" i="1" dirty="0" err="1"/>
              <a:t>Questions</a:t>
            </a:r>
            <a:r>
              <a:rPr lang="it-IT" sz="1800" i="1" dirty="0"/>
              <a:t>?</a:t>
            </a:r>
          </a:p>
          <a:p>
            <a:pPr marL="0" indent="0">
              <a:buNone/>
            </a:pPr>
            <a:endParaRPr lang="it-IT" sz="1800" i="1" dirty="0"/>
          </a:p>
        </p:txBody>
      </p:sp>
    </p:spTree>
    <p:extLst>
      <p:ext uri="{BB962C8B-B14F-4D97-AF65-F5344CB8AC3E}">
        <p14:creationId xmlns:p14="http://schemas.microsoft.com/office/powerpoint/2010/main" val="1079941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 e contenu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17/04/18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04236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0423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467544" y="620688"/>
            <a:ext cx="5472608" cy="576064"/>
          </a:xfrm>
          <a:prstGeom prst="rect">
            <a:avLst/>
          </a:prstGeom>
        </p:spPr>
        <p:txBody>
          <a:bodyPr vert="horz"/>
          <a:lstStyle>
            <a:lvl1pPr algn="l">
              <a:defRPr sz="2800" b="1" i="0">
                <a:solidFill>
                  <a:srgbClr val="246889"/>
                </a:solidFill>
                <a:latin typeface="Alte DIN 1451 Mittelschrift gepraegt" charset="0"/>
                <a:ea typeface="Alte DIN 1451 Mittelschrift gepraegt" charset="0"/>
                <a:cs typeface="Alte DIN 1451 Mittelschrift gepraegt" charset="0"/>
              </a:defRPr>
            </a:lvl1pPr>
          </a:lstStyle>
          <a:p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Title</a:t>
            </a:r>
          </a:p>
        </p:txBody>
      </p:sp>
      <p:sp>
        <p:nvSpPr>
          <p:cNvPr id="12" name="Rettangolo 11"/>
          <p:cNvSpPr/>
          <p:nvPr userDrawn="1"/>
        </p:nvSpPr>
        <p:spPr>
          <a:xfrm>
            <a:off x="495063" y="476672"/>
            <a:ext cx="2016224" cy="45719"/>
          </a:xfrm>
          <a:prstGeom prst="rect">
            <a:avLst/>
          </a:prstGeom>
          <a:solidFill>
            <a:srgbClr val="0E71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246889"/>
              </a:solidFill>
            </a:endParaRPr>
          </a:p>
        </p:txBody>
      </p:sp>
      <p:sp>
        <p:nvSpPr>
          <p:cNvPr id="15" name="Segnaposto contenuto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92416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0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1E31386F-E162-934A-8D1F-9D95C069AE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81328"/>
            <a:ext cx="2339280" cy="288032"/>
          </a:xfrm>
          <a:prstGeom prst="rect">
            <a:avLst/>
          </a:prstGeom>
        </p:spPr>
        <p:txBody>
          <a:bodyPr/>
          <a:lstStyle>
            <a:lvl1pPr algn="r">
              <a:defRPr sz="975" b="0" i="0">
                <a:solidFill>
                  <a:schemeClr val="tx1"/>
                </a:solidFill>
                <a:latin typeface="Calibri" panose="020F0502020204030204" pitchFamily="34" charset="0"/>
                <a:ea typeface="Source Sans Pro" charset="0"/>
                <a:cs typeface="Calibri" panose="020F0502020204030204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FD864FEF-6066-9447-AB93-1A0F90C443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51520" y="6381328"/>
            <a:ext cx="2133600" cy="288032"/>
          </a:xfrm>
          <a:prstGeom prst="rect">
            <a:avLst/>
          </a:prstGeom>
        </p:spPr>
        <p:txBody>
          <a:bodyPr/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17/04/18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62C92904-4608-474D-BBAB-CD0DAE59CC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81328"/>
            <a:ext cx="28956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8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cxnSp>
        <p:nvCxnSpPr>
          <p:cNvPr id="7" name="Connettore 1 6">
            <a:extLst>
              <a:ext uri="{FF2B5EF4-FFF2-40B4-BE49-F238E27FC236}">
                <a16:creationId xmlns:a16="http://schemas.microsoft.com/office/drawing/2014/main" xmlns="" id="{1319845F-1E54-2745-8B1A-D63A20E61931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251520" y="6376247"/>
            <a:ext cx="864096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ttangolo 7">
            <a:extLst>
              <a:ext uri="{FF2B5EF4-FFF2-40B4-BE49-F238E27FC236}">
                <a16:creationId xmlns:a16="http://schemas.microsoft.com/office/drawing/2014/main" xmlns="" id="{1A085F82-CD25-8A4D-8A2C-FFC5CB539BB8}"/>
              </a:ext>
            </a:extLst>
          </p:cNvPr>
          <p:cNvSpPr/>
          <p:nvPr userDrawn="1"/>
        </p:nvSpPr>
        <p:spPr>
          <a:xfrm>
            <a:off x="8450088" y="6381332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18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4" r:id="rId3"/>
    <p:sldLayoutId id="2147483709" r:id="rId4"/>
    <p:sldLayoutId id="2147483710" r:id="rId5"/>
    <p:sldLayoutId id="2147483712" r:id="rId6"/>
    <p:sldLayoutId id="2147483711" r:id="rId7"/>
    <p:sldLayoutId id="2147483713" r:id="rId8"/>
  </p:sldLayoutIdLst>
  <p:hf hdr="0" ftr="0"/>
  <p:txStyles>
    <p:titleStyle>
      <a:lvl1pPr algn="l" defTabSz="342900" rtl="0" eaLnBrk="1" latinLnBrk="0" hangingPunct="1">
        <a:spcBef>
          <a:spcPct val="0"/>
        </a:spcBef>
        <a:buNone/>
        <a:defRPr sz="3200" b="1" kern="1200">
          <a:solidFill>
            <a:srgbClr val="1C3046"/>
          </a:solidFill>
          <a:latin typeface="+mn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cs.google.com/document/d/10TUDSgKu2HzD0gUuSrUCx2xYIK8lRYa4FPFKSFiNAxI/edit%23heading=h.uzvwej66gj7o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osc-hub.eu/pages/viewpage.action?pageId=17236753" TargetMode="External"/><Relationship Id="rId4" Type="http://schemas.openxmlformats.org/officeDocument/2006/relationships/hyperlink" Target="https://indico.egi.eu/indico/category/223/" TargetMode="External"/><Relationship Id="rId5" Type="http://schemas.openxmlformats.org/officeDocument/2006/relationships/hyperlink" Target="https://wiki.eosc-hub.eu/display/EOSC/EOSC+SMS+Integration" TargetMode="External"/><Relationship Id="rId6" Type="http://schemas.openxmlformats.org/officeDocument/2006/relationships/hyperlink" Target="https://docs.google.com/document/d/10TUDSgKu2HzD0gUuSrUCx2xYIK8lRYa4FPFKSFiNAxI/edit%23heading=h.uzvwej66gj7o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cs.google.com/spreadsheets/d/1sBNIV8sTfhR6N1yDyabXEpvukL7AqiyvZ392tfvt8WA/edit%23gid=0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cs.google.com/document/d/1tJmNvbkChWTagEonUQzn_tqS47mwSrYLwttNDxSP8pI/edit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xmlns="" id="{95546774-C6AD-1E4D-90C4-6DE511E551C3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1402928" y="3572463"/>
            <a:ext cx="6121400" cy="1224689"/>
          </a:xfrm>
        </p:spPr>
        <p:txBody>
          <a:bodyPr>
            <a:normAutofit/>
          </a:bodyPr>
          <a:lstStyle/>
          <a:p>
            <a:pPr algn="ctr"/>
            <a:r>
              <a:rPr lang="en-GB" sz="2000" dirty="0" smtClean="0"/>
              <a:t>Matthew Viljoen</a:t>
            </a:r>
          </a:p>
          <a:p>
            <a:pPr algn="ctr"/>
            <a:r>
              <a:rPr lang="en-GB" sz="2000" smtClean="0"/>
              <a:t>WP4 Leader</a:t>
            </a:r>
            <a:endParaRPr lang="en-GB" sz="2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08C573EE-843B-E046-8572-EB8AD67C71CC}"/>
              </a:ext>
            </a:extLst>
          </p:cNvPr>
          <p:cNvSpPr>
            <a:spLocks noGrp="1"/>
          </p:cNvSpPr>
          <p:nvPr>
            <p:ph sz="quarter" idx="11"/>
          </p:nvPr>
        </p:nvSpPr>
        <p:spPr>
          <a:xfrm>
            <a:off x="467544" y="2852738"/>
            <a:ext cx="7848872" cy="576262"/>
          </a:xfrm>
        </p:spPr>
        <p:txBody>
          <a:bodyPr>
            <a:noAutofit/>
          </a:bodyPr>
          <a:lstStyle/>
          <a:p>
            <a:pPr algn="ctr"/>
            <a:r>
              <a:rPr lang="en-GB" sz="2800" b="1" dirty="0" smtClean="0"/>
              <a:t>WP4 Overview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982740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17/04/18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WP4 Overview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4294967295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b="1" dirty="0" smtClean="0"/>
              <a:t>Task 4.1 </a:t>
            </a:r>
            <a:r>
              <a:rPr lang="en-GB" b="1" dirty="0" smtClean="0">
                <a:solidFill>
                  <a:schemeClr val="accent3"/>
                </a:solidFill>
              </a:rPr>
              <a:t>Operations Coordination </a:t>
            </a:r>
            <a:r>
              <a:rPr lang="en-GB" b="1" dirty="0" smtClean="0"/>
              <a:t>&amp; SFRM</a:t>
            </a:r>
            <a:r>
              <a:rPr lang="en-GB" dirty="0" smtClean="0"/>
              <a:t>, (Matthew Viljoen)</a:t>
            </a:r>
            <a:r>
              <a:rPr lang="en-GB" b="1" dirty="0" smtClean="0"/>
              <a:t> </a:t>
            </a:r>
            <a:r>
              <a:rPr lang="en-GB" sz="2000" i="1" dirty="0" smtClean="0">
                <a:solidFill>
                  <a:srgbClr val="15A24A"/>
                </a:solidFill>
              </a:rPr>
              <a:t>(</a:t>
            </a:r>
            <a:r>
              <a:rPr lang="en-GB" sz="2000" b="1" i="1" dirty="0" err="1" smtClean="0">
                <a:solidFill>
                  <a:srgbClr val="15A24A"/>
                </a:solidFill>
              </a:rPr>
              <a:t>EGI.eu</a:t>
            </a:r>
            <a:r>
              <a:rPr lang="en-GB" sz="2000" i="1" dirty="0" err="1" smtClean="0">
                <a:solidFill>
                  <a:srgbClr val="15A24A"/>
                </a:solidFill>
              </a:rPr>
              <a:t>,</a:t>
            </a:r>
            <a:r>
              <a:rPr lang="en-GB" sz="2000" i="1" dirty="0" err="1">
                <a:solidFill>
                  <a:srgbClr val="15A24A"/>
                </a:solidFill>
              </a:rPr>
              <a:t>UCL,PSNC,SNIC,DEIC,EPCC,CINES,KIT,MPG</a:t>
            </a:r>
            <a:r>
              <a:rPr lang="en-GB" sz="2000" i="1" dirty="0">
                <a:solidFill>
                  <a:srgbClr val="15A24A"/>
                </a:solidFill>
              </a:rPr>
              <a:t>)</a:t>
            </a:r>
            <a:endParaRPr lang="en-GB" sz="2000" i="1" dirty="0" smtClean="0">
              <a:solidFill>
                <a:srgbClr val="15A24A"/>
              </a:solidFill>
            </a:endParaRPr>
          </a:p>
          <a:p>
            <a:r>
              <a:rPr lang="en-GB" b="1" dirty="0" smtClean="0"/>
              <a:t>Task 4.2 Orders, CRM &amp; SLM</a:t>
            </a:r>
            <a:r>
              <a:rPr lang="en-GB" dirty="0"/>
              <a:t>, </a:t>
            </a:r>
            <a:r>
              <a:rPr lang="en-GB" dirty="0" smtClean="0"/>
              <a:t>(Giovanni </a:t>
            </a:r>
            <a:r>
              <a:rPr lang="en-GB" dirty="0" err="1" smtClean="0"/>
              <a:t>Morelli</a:t>
            </a:r>
            <a:r>
              <a:rPr lang="en-GB" dirty="0" smtClean="0"/>
              <a:t>) </a:t>
            </a:r>
            <a:r>
              <a:rPr lang="en-GB" dirty="0"/>
              <a:t/>
            </a:r>
            <a:br>
              <a:rPr lang="en-GB" dirty="0"/>
            </a:br>
            <a:r>
              <a:rPr lang="en-GB" sz="2000" dirty="0" smtClean="0">
                <a:solidFill>
                  <a:srgbClr val="15A24A"/>
                </a:solidFill>
              </a:rPr>
              <a:t>(</a:t>
            </a:r>
            <a:r>
              <a:rPr lang="en-GB" sz="2000" b="1" i="1" dirty="0" err="1">
                <a:solidFill>
                  <a:srgbClr val="15A24A"/>
                </a:solidFill>
              </a:rPr>
              <a:t>CINECA</a:t>
            </a:r>
            <a:r>
              <a:rPr lang="en-GB" sz="2000" i="1" dirty="0" err="1">
                <a:solidFill>
                  <a:srgbClr val="15A24A"/>
                </a:solidFill>
              </a:rPr>
              <a:t>,MPG,EGI.eu,VUB</a:t>
            </a:r>
            <a:r>
              <a:rPr lang="en-GB" sz="2000" dirty="0">
                <a:solidFill>
                  <a:srgbClr val="15A24A"/>
                </a:solidFill>
              </a:rPr>
              <a:t>)</a:t>
            </a:r>
            <a:endParaRPr lang="en-GB" sz="2000" dirty="0" smtClean="0">
              <a:solidFill>
                <a:srgbClr val="15A24A"/>
              </a:solidFill>
            </a:endParaRPr>
          </a:p>
          <a:p>
            <a:r>
              <a:rPr lang="en-GB" b="1" dirty="0" smtClean="0"/>
              <a:t>Task 4.3 SACM, CAPM</a:t>
            </a:r>
            <a:r>
              <a:rPr lang="en-GB" dirty="0"/>
              <a:t>, </a:t>
            </a:r>
            <a:r>
              <a:rPr lang="en-GB" dirty="0" smtClean="0"/>
              <a:t>(Alessandro </a:t>
            </a:r>
            <a:r>
              <a:rPr lang="en-GB" dirty="0" err="1" smtClean="0"/>
              <a:t>Paolini</a:t>
            </a:r>
            <a:r>
              <a:rPr lang="en-GB" dirty="0" smtClean="0"/>
              <a:t>)</a:t>
            </a:r>
            <a:r>
              <a:rPr lang="en-GB" b="1" dirty="0" smtClean="0"/>
              <a:t> </a:t>
            </a:r>
          </a:p>
          <a:p>
            <a:r>
              <a:rPr lang="en-GB" sz="2000" dirty="0" smtClean="0">
                <a:solidFill>
                  <a:srgbClr val="15A24A"/>
                </a:solidFill>
              </a:rPr>
              <a:t>(</a:t>
            </a:r>
            <a:r>
              <a:rPr lang="en-GB" sz="2000" b="1" i="1" dirty="0" err="1" smtClean="0">
                <a:solidFill>
                  <a:srgbClr val="15A24A"/>
                </a:solidFill>
              </a:rPr>
              <a:t>EGI.eu</a:t>
            </a:r>
            <a:r>
              <a:rPr lang="en-GB" sz="2000" i="1" dirty="0" smtClean="0">
                <a:solidFill>
                  <a:srgbClr val="15A24A"/>
                </a:solidFill>
              </a:rPr>
              <a:t>, KIT</a:t>
            </a:r>
            <a:r>
              <a:rPr lang="en-GB" sz="2000" dirty="0" smtClean="0">
                <a:solidFill>
                  <a:srgbClr val="15A24A"/>
                </a:solidFill>
              </a:rPr>
              <a:t>)</a:t>
            </a:r>
            <a:endParaRPr lang="en-GB" dirty="0" smtClean="0">
              <a:solidFill>
                <a:srgbClr val="15A24A"/>
              </a:solidFill>
            </a:endParaRPr>
          </a:p>
          <a:p>
            <a:r>
              <a:rPr lang="en-GB" b="1" dirty="0"/>
              <a:t>Task 4.4 </a:t>
            </a:r>
            <a:r>
              <a:rPr lang="en-GB" b="1" dirty="0" smtClean="0"/>
              <a:t>ISM</a:t>
            </a:r>
            <a:r>
              <a:rPr lang="en-GB" dirty="0"/>
              <a:t>, </a:t>
            </a:r>
            <a:r>
              <a:rPr lang="en-GB" dirty="0" smtClean="0"/>
              <a:t>(David Kelsey)</a:t>
            </a:r>
            <a:r>
              <a:rPr lang="en-GB" b="1" dirty="0" smtClean="0"/>
              <a:t> </a:t>
            </a:r>
            <a:br>
              <a:rPr lang="en-GB" b="1" dirty="0" smtClean="0"/>
            </a:br>
            <a:r>
              <a:rPr lang="en-GB" sz="2000" i="1" dirty="0" smtClean="0">
                <a:solidFill>
                  <a:srgbClr val="15A24A"/>
                </a:solidFill>
              </a:rPr>
              <a:t>(</a:t>
            </a:r>
            <a:r>
              <a:rPr lang="en-GB" sz="2000" b="1" i="1" dirty="0" err="1">
                <a:solidFill>
                  <a:srgbClr val="15A24A"/>
                </a:solidFill>
              </a:rPr>
              <a:t>STFC</a:t>
            </a:r>
            <a:r>
              <a:rPr lang="en-GB" sz="2000" i="1" dirty="0" err="1">
                <a:solidFill>
                  <a:srgbClr val="15A24A"/>
                </a:solidFill>
              </a:rPr>
              <a:t>,CSC,JUELICH,CERN,CESNET,SURFsara,GRNET,STFC</a:t>
            </a:r>
            <a:r>
              <a:rPr lang="en-GB" sz="2000" i="1" dirty="0">
                <a:solidFill>
                  <a:srgbClr val="15A24A"/>
                </a:solidFill>
              </a:rPr>
              <a:t>)</a:t>
            </a:r>
            <a:endParaRPr lang="en-GB" sz="2000" i="1" dirty="0" smtClean="0">
              <a:solidFill>
                <a:srgbClr val="15A24A"/>
              </a:solidFill>
            </a:endParaRPr>
          </a:p>
          <a:p>
            <a:r>
              <a:rPr lang="en-GB" b="1" dirty="0" smtClean="0"/>
              <a:t>Task 4.5 ISRM &amp; PM</a:t>
            </a:r>
            <a:r>
              <a:rPr lang="en-GB" dirty="0"/>
              <a:t>, </a:t>
            </a:r>
            <a:r>
              <a:rPr lang="en-GB" dirty="0" smtClean="0"/>
              <a:t>(David Vicente)</a:t>
            </a:r>
            <a:r>
              <a:rPr lang="en-GB" i="1" dirty="0" smtClean="0"/>
              <a:t> </a:t>
            </a:r>
            <a:br>
              <a:rPr lang="en-GB" i="1" dirty="0" smtClean="0"/>
            </a:br>
            <a:r>
              <a:rPr lang="en-GB" sz="2000" i="1" dirty="0" smtClean="0">
                <a:solidFill>
                  <a:srgbClr val="15A24A"/>
                </a:solidFill>
              </a:rPr>
              <a:t>(</a:t>
            </a:r>
            <a:r>
              <a:rPr lang="en-GB" sz="2000" b="1" i="1" dirty="0" smtClean="0">
                <a:solidFill>
                  <a:srgbClr val="15A24A"/>
                </a:solidFill>
              </a:rPr>
              <a:t>BSC</a:t>
            </a:r>
            <a:r>
              <a:rPr lang="en-GB" sz="2000" i="1" dirty="0" smtClean="0">
                <a:solidFill>
                  <a:srgbClr val="15A24A"/>
                </a:solidFill>
              </a:rPr>
              <a:t>, CESNET)</a:t>
            </a:r>
          </a:p>
          <a:p>
            <a:r>
              <a:rPr lang="en-GB" b="1" dirty="0"/>
              <a:t>Task 4.6 CONFM, CHM, </a:t>
            </a:r>
            <a:r>
              <a:rPr lang="en-GB" b="1" dirty="0" smtClean="0"/>
              <a:t>RDM</a:t>
            </a:r>
            <a:r>
              <a:rPr lang="en-GB" dirty="0"/>
              <a:t>, (</a:t>
            </a:r>
            <a:r>
              <a:rPr lang="en-GB" dirty="0" err="1" smtClean="0"/>
              <a:t>João</a:t>
            </a:r>
            <a:r>
              <a:rPr lang="en-GB" dirty="0" smtClean="0"/>
              <a:t> </a:t>
            </a:r>
            <a:r>
              <a:rPr lang="en-GB" dirty="0" err="1" smtClean="0"/>
              <a:t>Pina</a:t>
            </a:r>
            <a:r>
              <a:rPr lang="en-GB" dirty="0" smtClean="0"/>
              <a:t>) </a:t>
            </a:r>
            <a:br>
              <a:rPr lang="en-GB" dirty="0" smtClean="0"/>
            </a:br>
            <a:r>
              <a:rPr lang="en-GB" sz="2000" dirty="0" smtClean="0">
                <a:solidFill>
                  <a:srgbClr val="15A24A"/>
                </a:solidFill>
              </a:rPr>
              <a:t>(</a:t>
            </a:r>
            <a:r>
              <a:rPr lang="en-GB" sz="2000" b="1" i="1" dirty="0">
                <a:solidFill>
                  <a:srgbClr val="15A24A"/>
                </a:solidFill>
              </a:rPr>
              <a:t>LIP</a:t>
            </a:r>
            <a:r>
              <a:rPr lang="en-GB" sz="2000" i="1" dirty="0">
                <a:solidFill>
                  <a:srgbClr val="15A24A"/>
                </a:solidFill>
              </a:rPr>
              <a:t>,CSIC,JUELICH,KIT,</a:t>
            </a:r>
            <a:r>
              <a:rPr lang="en-GB" sz="2000" i="1" dirty="0" smtClean="0">
                <a:solidFill>
                  <a:srgbClr val="15A24A"/>
                </a:solidFill>
              </a:rPr>
              <a:t>MPG</a:t>
            </a:r>
            <a:r>
              <a:rPr lang="en-GB" sz="2000" dirty="0" smtClean="0">
                <a:solidFill>
                  <a:srgbClr val="15A24A"/>
                </a:solidFill>
              </a:rPr>
              <a:t>)</a:t>
            </a:r>
            <a:endParaRPr lang="en-US" dirty="0">
              <a:solidFill>
                <a:srgbClr val="15A24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9360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4"/>
            <a:ext cx="8640960" cy="5040556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400" b="1" dirty="0" smtClean="0"/>
              <a:t>D4.1 </a:t>
            </a:r>
            <a:r>
              <a:rPr lang="en-GB" sz="2400" dirty="0" smtClean="0"/>
              <a:t>Operational requirements for the services in the catalogue (M06, end Jun ‘18) </a:t>
            </a:r>
            <a:r>
              <a:rPr lang="en-GB" sz="2400" b="1" i="1" dirty="0" err="1" smtClean="0">
                <a:solidFill>
                  <a:srgbClr val="15A24A"/>
                </a:solidFill>
              </a:rPr>
              <a:t>EGI.eu</a:t>
            </a:r>
            <a:r>
              <a:rPr lang="en-GB" sz="2400" b="1" i="1" dirty="0" smtClean="0">
                <a:solidFill>
                  <a:srgbClr val="15A24A"/>
                </a:solidFill>
              </a:rPr>
              <a:t/>
            </a:r>
            <a:br>
              <a:rPr lang="en-GB" sz="2400" b="1" i="1" dirty="0" smtClean="0">
                <a:solidFill>
                  <a:srgbClr val="15A24A"/>
                </a:solidFill>
              </a:rPr>
            </a:br>
            <a:r>
              <a:rPr lang="en-GB" sz="2400" dirty="0" smtClean="0"/>
              <a:t>Initial ideas</a:t>
            </a:r>
            <a:r>
              <a:rPr lang="en-GB" sz="2400" dirty="0"/>
              <a:t>:  </a:t>
            </a:r>
            <a:r>
              <a:rPr lang="en-GB" sz="1900" dirty="0">
                <a:hlinkClick r:id="rId2"/>
              </a:rPr>
              <a:t>https://docs.google.com/document/d/10TUDSgKu2HzD0gUuSrUCx2xYIK8lRYa4FPFKSFiNAxI/edit#heading=</a:t>
            </a:r>
            <a:r>
              <a:rPr lang="en-GB" sz="1900" dirty="0" smtClean="0">
                <a:hlinkClick r:id="rId2"/>
              </a:rPr>
              <a:t>h.uzvwej66gj7o</a:t>
            </a:r>
            <a:endParaRPr lang="en-GB" sz="1900" b="1" i="1" dirty="0" smtClean="0">
              <a:solidFill>
                <a:srgbClr val="15A24A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400" b="1" dirty="0" smtClean="0"/>
              <a:t>D4.2</a:t>
            </a:r>
            <a:r>
              <a:rPr lang="en-GB" sz="2400" dirty="0" smtClean="0"/>
              <a:t> Operational Infrastructure Roadmap (M12, end Dec ‘18) </a:t>
            </a:r>
            <a:r>
              <a:rPr lang="en-GB" sz="2400" b="1" i="1" dirty="0" err="1">
                <a:solidFill>
                  <a:srgbClr val="15A24A"/>
                </a:solidFill>
              </a:rPr>
              <a:t>EGI.eu</a:t>
            </a:r>
            <a:endParaRPr lang="en-GB" sz="2400" b="1" i="1" dirty="0">
              <a:solidFill>
                <a:srgbClr val="15A24A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400" b="1" dirty="0" smtClean="0">
                <a:solidFill>
                  <a:schemeClr val="bg1">
                    <a:lumMod val="65000"/>
                  </a:schemeClr>
                </a:solidFill>
              </a:rPr>
              <a:t>D4.3 </a:t>
            </a:r>
            <a:r>
              <a:rPr lang="en-GB" sz="2400" dirty="0" smtClean="0">
                <a:solidFill>
                  <a:schemeClr val="bg1">
                    <a:lumMod val="65000"/>
                  </a:schemeClr>
                </a:solidFill>
              </a:rPr>
              <a:t>Procedures &amp; policies for the production infrastructure (M18, end Jun ‘19) </a:t>
            </a:r>
            <a:r>
              <a:rPr lang="en-GB" sz="2400" b="1" i="1" dirty="0" err="1">
                <a:solidFill>
                  <a:schemeClr val="bg1">
                    <a:lumMod val="65000"/>
                  </a:schemeClr>
                </a:solidFill>
              </a:rPr>
              <a:t>EGI.eu</a:t>
            </a:r>
            <a:endParaRPr lang="en-GB" sz="2400" b="1" i="1" dirty="0">
              <a:solidFill>
                <a:schemeClr val="bg1">
                  <a:lumMod val="6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bg1">
                    <a:lumMod val="65000"/>
                  </a:schemeClr>
                </a:solidFill>
              </a:rPr>
              <a:t>D4.4 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</a:rPr>
              <a:t>Usage statistics of the production services and capacity </a:t>
            </a:r>
            <a:r>
              <a:rPr lang="en-GB" sz="2400" dirty="0" smtClean="0">
                <a:solidFill>
                  <a:schemeClr val="bg1">
                    <a:lumMod val="65000"/>
                  </a:schemeClr>
                </a:solidFill>
              </a:rPr>
              <a:t>plan (M24, end Dec ‘19)</a:t>
            </a:r>
            <a:r>
              <a:rPr lang="en-GB" sz="2400" b="1" i="1" dirty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2400" b="1" i="1" dirty="0" err="1" smtClean="0">
                <a:solidFill>
                  <a:schemeClr val="bg1">
                    <a:lumMod val="65000"/>
                  </a:schemeClr>
                </a:solidFill>
              </a:rPr>
              <a:t>EGI.eu</a:t>
            </a:r>
            <a:endParaRPr lang="en-GB" sz="2400" b="1" i="1" dirty="0" smtClean="0">
              <a:solidFill>
                <a:schemeClr val="bg1">
                  <a:lumMod val="65000"/>
                </a:schemeClr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sz="2400" b="1" dirty="0">
                <a:solidFill>
                  <a:schemeClr val="bg1">
                    <a:lumMod val="65000"/>
                  </a:schemeClr>
                </a:solidFill>
              </a:rPr>
              <a:t>D4.5 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</a:rPr>
              <a:t>Usage statistics of the production </a:t>
            </a:r>
            <a:r>
              <a:rPr lang="en-GB" sz="2400" dirty="0" smtClean="0">
                <a:solidFill>
                  <a:schemeClr val="bg1">
                    <a:lumMod val="65000"/>
                  </a:schemeClr>
                </a:solidFill>
              </a:rPr>
              <a:t>services 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</a:rPr>
              <a:t>(</a:t>
            </a:r>
            <a:r>
              <a:rPr lang="en-GB" sz="2400" dirty="0" smtClean="0">
                <a:solidFill>
                  <a:schemeClr val="bg1">
                    <a:lumMod val="65000"/>
                  </a:schemeClr>
                </a:solidFill>
              </a:rPr>
              <a:t>M36, </a:t>
            </a:r>
            <a:r>
              <a:rPr lang="en-GB" sz="2400" dirty="0">
                <a:solidFill>
                  <a:schemeClr val="bg1">
                    <a:lumMod val="65000"/>
                  </a:schemeClr>
                </a:solidFill>
              </a:rPr>
              <a:t>end Dec </a:t>
            </a:r>
            <a:r>
              <a:rPr lang="en-GB" sz="2400" dirty="0" smtClean="0">
                <a:solidFill>
                  <a:schemeClr val="bg1">
                    <a:lumMod val="65000"/>
                  </a:schemeClr>
                </a:solidFill>
              </a:rPr>
              <a:t>‘20)</a:t>
            </a:r>
            <a:r>
              <a:rPr lang="en-GB" sz="2400" b="1" i="1" dirty="0" smtClean="0">
                <a:solidFill>
                  <a:schemeClr val="bg1">
                    <a:lumMod val="65000"/>
                  </a:schemeClr>
                </a:solidFill>
              </a:rPr>
              <a:t> </a:t>
            </a:r>
            <a:r>
              <a:rPr lang="en-GB" sz="2400" b="1" i="1" dirty="0" err="1">
                <a:solidFill>
                  <a:schemeClr val="bg1">
                    <a:lumMod val="65000"/>
                  </a:schemeClr>
                </a:solidFill>
              </a:rPr>
              <a:t>EGI.eu</a:t>
            </a:r>
            <a:endParaRPr lang="en-GB" sz="2400" b="1" i="1" dirty="0">
              <a:solidFill>
                <a:schemeClr val="bg1">
                  <a:lumMod val="65000"/>
                </a:schemeClr>
              </a:solidFill>
            </a:endParaRPr>
          </a:p>
          <a:p>
            <a:pPr marL="0" indent="0">
              <a:buNone/>
            </a:pPr>
            <a:r>
              <a:rPr lang="en-GB" sz="2400" i="1" dirty="0" smtClean="0"/>
              <a:t>No</a:t>
            </a:r>
            <a:r>
              <a:rPr lang="en-GB" sz="2400" dirty="0" smtClean="0"/>
              <a:t> official milestones in </a:t>
            </a:r>
            <a:r>
              <a:rPr lang="en-GB" sz="2400" dirty="0" err="1" smtClean="0"/>
              <a:t>DoA</a:t>
            </a:r>
            <a:r>
              <a:rPr lang="en-GB" sz="2400" dirty="0" smtClean="0"/>
              <a:t>, internal milestones tracked on wiki</a:t>
            </a:r>
          </a:p>
          <a:p>
            <a:pPr marL="0" indent="0">
              <a:buNone/>
            </a:pPr>
            <a:endParaRPr lang="en-GB" sz="24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marL="342900" lvl="1" indent="0">
              <a:buNone/>
            </a:pPr>
            <a:endParaRPr lang="en-GB" sz="24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sz="2400" dirty="0"/>
          </a:p>
          <a:p>
            <a:pPr lvl="1"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GB" sz="2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F2DF8-FF98-46C6-A436-7D8293DEFCB9}" type="datetime1">
              <a:rPr lang="en-US" smtClean="0"/>
              <a:t>17/04/18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11677" y="260489"/>
            <a:ext cx="5980803" cy="57622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WP4 Deliverables &amp; Milestones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1587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4"/>
            <a:ext cx="8640960" cy="5040556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/>
              <a:t>Task leaders, deputies </a:t>
            </a:r>
            <a:r>
              <a:rPr lang="en-GB" sz="2400" dirty="0"/>
              <a:t>and team members established</a:t>
            </a:r>
            <a:br>
              <a:rPr lang="en-GB" sz="2400" dirty="0"/>
            </a:br>
            <a:r>
              <a:rPr lang="en-GB" sz="1800" dirty="0">
                <a:hlinkClick r:id="rId2"/>
              </a:rPr>
              <a:t>https://docs.google.com/spreadsheets/d/1sBNIV8sTfhR6N1yDyabXEpvukL7AqiyvZ392tfvt8WA/edit#gid=</a:t>
            </a:r>
            <a:r>
              <a:rPr lang="en-GB" sz="1800" dirty="0" smtClean="0">
                <a:hlinkClick r:id="rId2"/>
              </a:rPr>
              <a:t>0</a:t>
            </a:r>
            <a:r>
              <a:rPr lang="en-GB" sz="1800" dirty="0" smtClean="0"/>
              <a:t/>
            </a:r>
            <a:br>
              <a:rPr lang="en-GB" sz="1800" dirty="0" smtClean="0"/>
            </a:br>
            <a:r>
              <a:rPr lang="en-GB" sz="2400" dirty="0" smtClean="0"/>
              <a:t>Contents </a:t>
            </a:r>
            <a:r>
              <a:rPr lang="en-GB" sz="2400" dirty="0"/>
              <a:t>transferred to project wiki</a:t>
            </a:r>
            <a:br>
              <a:rPr lang="en-GB" sz="2400" dirty="0"/>
            </a:br>
            <a:r>
              <a:rPr lang="en-GB" sz="1800" dirty="0">
                <a:hlinkClick r:id="rId3"/>
              </a:rPr>
              <a:t>https://wiki.eosc-hub.eu/pages/viewpage.action?pageId=</a:t>
            </a:r>
            <a:r>
              <a:rPr lang="en-GB" sz="1800" dirty="0" smtClean="0">
                <a:hlinkClick r:id="rId3"/>
              </a:rPr>
              <a:t>17236753</a:t>
            </a:r>
            <a:endParaRPr lang="en-GB" sz="1800" dirty="0" smtClean="0"/>
          </a:p>
          <a:p>
            <a:pPr marL="0" indent="0">
              <a:buNone/>
            </a:pPr>
            <a:endParaRPr lang="en-GB" sz="1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/>
              <a:t>General WP4 monthly meetings, task </a:t>
            </a:r>
            <a:r>
              <a:rPr lang="en-GB" sz="2400" dirty="0"/>
              <a:t>specific meetings</a:t>
            </a:r>
            <a:br>
              <a:rPr lang="en-GB" sz="2400" dirty="0"/>
            </a:br>
            <a:r>
              <a:rPr lang="en-GB" sz="2400" dirty="0" smtClean="0"/>
              <a:t> (</a:t>
            </a:r>
            <a:r>
              <a:rPr lang="en-GB" sz="2400" i="1" dirty="0" smtClean="0"/>
              <a:t>mostly</a:t>
            </a:r>
            <a:r>
              <a:rPr lang="en-GB" sz="2400" dirty="0" smtClean="0"/>
              <a:t> monthly): </a:t>
            </a:r>
            <a:r>
              <a:rPr lang="en-GB" sz="2000" dirty="0" smtClean="0">
                <a:hlinkClick r:id="rId4"/>
              </a:rPr>
              <a:t>https</a:t>
            </a:r>
            <a:r>
              <a:rPr lang="en-GB" sz="2000" dirty="0">
                <a:hlinkClick r:id="rId4"/>
              </a:rPr>
              <a:t>://indico.egi.eu/indico/category/223</a:t>
            </a:r>
            <a:r>
              <a:rPr lang="en-GB" sz="2000" dirty="0" smtClean="0">
                <a:hlinkClick r:id="rId4"/>
              </a:rPr>
              <a:t>/</a:t>
            </a:r>
            <a:endParaRPr lang="en-GB" sz="20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/>
              <a:t>WP2,4,5 work to understand levels of integration, driven by WP4 requirements </a:t>
            </a:r>
            <a:r>
              <a:rPr lang="mr-IN" sz="2400" dirty="0" smtClean="0"/>
              <a:t>–</a:t>
            </a:r>
            <a:r>
              <a:rPr lang="en-GB" sz="2400" dirty="0" smtClean="0"/>
              <a:t> see  Indigo and live progress of this work:</a:t>
            </a:r>
            <a:br>
              <a:rPr lang="en-GB" sz="2400" dirty="0" smtClean="0"/>
            </a:br>
            <a:r>
              <a:rPr lang="en-GB" sz="2000" dirty="0" smtClean="0">
                <a:hlinkClick r:id="rId5"/>
              </a:rPr>
              <a:t>https</a:t>
            </a:r>
            <a:r>
              <a:rPr lang="en-GB" sz="2000" dirty="0">
                <a:hlinkClick r:id="rId5"/>
              </a:rPr>
              <a:t>://wiki.eosc-hub.eu/display/EOSC/EOSC+SMS+</a:t>
            </a:r>
            <a:r>
              <a:rPr lang="en-GB" sz="2000" dirty="0" smtClean="0">
                <a:hlinkClick r:id="rId5"/>
              </a:rPr>
              <a:t>Integration</a:t>
            </a:r>
            <a:r>
              <a:rPr lang="en-GB" sz="2000" dirty="0"/>
              <a:t/>
            </a:r>
            <a:br>
              <a:rPr lang="en-GB" sz="2000" dirty="0"/>
            </a:br>
            <a:r>
              <a:rPr lang="en-GB" sz="2400" i="1" dirty="0" smtClean="0"/>
              <a:t>Theme for discussion on Thu at 11am</a:t>
            </a:r>
          </a:p>
          <a:p>
            <a:pPr>
              <a:buFont typeface="Arial" panose="020B0604020202020204" pitchFamily="34" charset="0"/>
              <a:buChar char="•"/>
            </a:pPr>
            <a:endParaRPr lang="en-GB" sz="24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/>
              <a:t>Operational requirements for services to enter the EOSC-hub service catalogue:</a:t>
            </a:r>
            <a:br>
              <a:rPr lang="en-GB" sz="2400" dirty="0" smtClean="0"/>
            </a:br>
            <a:r>
              <a:rPr lang="en-GB" sz="2100" dirty="0" smtClean="0">
                <a:hlinkClick r:id="rId6"/>
              </a:rPr>
              <a:t>https</a:t>
            </a:r>
            <a:r>
              <a:rPr lang="en-GB" sz="2100" dirty="0">
                <a:hlinkClick r:id="rId6"/>
              </a:rPr>
              <a:t>://docs.google.com/document/d/10TUDSgKu2HzD0gUuSrUCx2xYIK8lRYa4FPFKSFiNAxI/edit#heading=</a:t>
            </a:r>
            <a:r>
              <a:rPr lang="en-GB" sz="2100" dirty="0" smtClean="0">
                <a:hlinkClick r:id="rId6"/>
              </a:rPr>
              <a:t>h.uzvwej66gj7o</a:t>
            </a:r>
            <a:endParaRPr lang="en-GB" sz="2400" dirty="0" smtClean="0"/>
          </a:p>
          <a:p>
            <a:pPr>
              <a:buFont typeface="Arial" panose="020B0604020202020204" pitchFamily="34" charset="0"/>
              <a:buChar char="•"/>
            </a:pPr>
            <a:endParaRPr lang="en-GB" sz="2400" i="1" dirty="0" smtClean="0"/>
          </a:p>
          <a:p>
            <a:pPr>
              <a:buFont typeface="Arial" panose="020B0604020202020204" pitchFamily="34" charset="0"/>
              <a:buChar char="•"/>
            </a:pP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F2DF8-FF98-46C6-A436-7D8293DEFCB9}" type="datetime1">
              <a:rPr lang="en-US" smtClean="0"/>
              <a:t>17/04/18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11677" y="260489"/>
            <a:ext cx="5980803" cy="576223"/>
          </a:xfrm>
        </p:spPr>
        <p:txBody>
          <a:bodyPr>
            <a:normAutofit fontScale="77500" lnSpcReduction="20000"/>
          </a:bodyPr>
          <a:lstStyle/>
          <a:p>
            <a:r>
              <a:rPr lang="en-GB" dirty="0" smtClean="0"/>
              <a:t>WP4 Logistics &amp; work overview M01-M03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281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4"/>
            <a:ext cx="8640960" cy="50405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b="1" dirty="0" smtClean="0"/>
              <a:t>EOSC Service Management Framework</a:t>
            </a:r>
          </a:p>
          <a:p>
            <a:pPr marL="0" indent="0">
              <a:buNone/>
            </a:pPr>
            <a:r>
              <a:rPr lang="en-GB" sz="2400" dirty="0" smtClean="0"/>
              <a:t>by Damien </a:t>
            </a:r>
            <a:r>
              <a:rPr lang="en-GB" sz="2400" dirty="0" err="1" smtClean="0"/>
              <a:t>Lecarpentier</a:t>
            </a:r>
            <a:r>
              <a:rPr lang="en-GB" sz="2400" dirty="0" smtClean="0"/>
              <a:t> (CSC), </a:t>
            </a:r>
            <a:r>
              <a:rPr lang="en-GB" sz="2400" dirty="0" err="1" smtClean="0"/>
              <a:t>Sy</a:t>
            </a:r>
            <a:r>
              <a:rPr lang="en-GB" sz="2400" dirty="0" smtClean="0"/>
              <a:t> </a:t>
            </a:r>
            <a:r>
              <a:rPr lang="en-GB" sz="2400" dirty="0" err="1" smtClean="0"/>
              <a:t>Holsinger</a:t>
            </a:r>
            <a:r>
              <a:rPr lang="en-GB" sz="2400" dirty="0" smtClean="0"/>
              <a:t> (</a:t>
            </a:r>
            <a:r>
              <a:rPr lang="en-GB" sz="2400" dirty="0" err="1" smtClean="0"/>
              <a:t>EGI.eu</a:t>
            </a:r>
            <a:r>
              <a:rPr lang="en-GB" sz="2400" dirty="0" smtClean="0"/>
              <a:t>), Michelle Williams (GEANT) and Ari </a:t>
            </a:r>
            <a:r>
              <a:rPr lang="en-GB" sz="2400" dirty="0" err="1" smtClean="0"/>
              <a:t>Lukkarinen</a:t>
            </a:r>
            <a:r>
              <a:rPr lang="en-GB" sz="2400" dirty="0" smtClean="0"/>
              <a:t> (CSC)</a:t>
            </a:r>
          </a:p>
          <a:p>
            <a:pPr>
              <a:buFont typeface="Arial"/>
              <a:buChar char="•"/>
            </a:pPr>
            <a:r>
              <a:rPr lang="en-GB" sz="2400" dirty="0" smtClean="0"/>
              <a:t>Federation models</a:t>
            </a:r>
          </a:p>
          <a:p>
            <a:pPr lvl="1">
              <a:buFont typeface="Arial"/>
              <a:buChar char="•"/>
            </a:pPr>
            <a:r>
              <a:rPr lang="en-GB" sz="2200" i="1" dirty="0" smtClean="0"/>
              <a:t>Invisible, Semi, Full Integration</a:t>
            </a:r>
          </a:p>
          <a:p>
            <a:pPr>
              <a:buFont typeface="Arial"/>
              <a:buChar char="•"/>
            </a:pPr>
            <a:r>
              <a:rPr lang="en-GB" sz="2400" i="1" dirty="0" smtClean="0"/>
              <a:t>S</a:t>
            </a:r>
            <a:r>
              <a:rPr lang="en-GB" sz="2400" dirty="0" smtClean="0"/>
              <a:t>ervice Management</a:t>
            </a:r>
          </a:p>
          <a:p>
            <a:pPr lvl="1">
              <a:buFont typeface="Arial"/>
              <a:buChar char="•"/>
            </a:pPr>
            <a:r>
              <a:rPr lang="en-GB" sz="2200" i="1" dirty="0" smtClean="0"/>
              <a:t>Scope, Policies, Processes and Plan</a:t>
            </a:r>
          </a:p>
          <a:p>
            <a:pPr>
              <a:buFont typeface="Arial"/>
              <a:buChar char="•"/>
            </a:pPr>
            <a:r>
              <a:rPr lang="en-GB" sz="2400" i="1" dirty="0" smtClean="0"/>
              <a:t>S</a:t>
            </a:r>
            <a:r>
              <a:rPr lang="en-GB" sz="2400" dirty="0" smtClean="0"/>
              <a:t>ervice Catalogue and Service Categories</a:t>
            </a:r>
          </a:p>
          <a:p>
            <a:pPr lvl="1">
              <a:buFont typeface="Arial"/>
              <a:buChar char="•"/>
            </a:pPr>
            <a:r>
              <a:rPr lang="en-GB" sz="2200" i="1" dirty="0" smtClean="0"/>
              <a:t>Inner ‘core’ services and Other EOSC Services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000" dirty="0">
                <a:hlinkClick r:id="rId2"/>
              </a:rPr>
              <a:t>https://docs.google.com/document/d/1tJmNvbkChWTagEonUQzn_tqS47mwSrYLwttNDxSP8pI/edit</a:t>
            </a:r>
            <a:r>
              <a:rPr lang="en-GB" sz="2000" dirty="0" smtClean="0">
                <a:hlinkClick r:id="rId2"/>
              </a:rPr>
              <a:t>#</a:t>
            </a: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F2DF8-FF98-46C6-A436-7D8293DEFCB9}" type="datetime1">
              <a:rPr lang="en-US" smtClean="0"/>
              <a:t>18/04/18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11677" y="260489"/>
            <a:ext cx="5980803" cy="57622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EOSC-pilot </a:t>
            </a:r>
            <a:r>
              <a:rPr lang="mr-IN" dirty="0" smtClean="0"/>
              <a:t>–</a:t>
            </a:r>
            <a:r>
              <a:rPr lang="en-GB" dirty="0" smtClean="0"/>
              <a:t> input to WP4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7445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4"/>
            <a:ext cx="8640960" cy="504055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GB" sz="2400" smtClean="0"/>
              <a:t>WP4 </a:t>
            </a:r>
            <a:r>
              <a:rPr lang="en-GB" sz="2400" dirty="0"/>
              <a:t>Process plans awaiting agreement of levels of integration work </a:t>
            </a:r>
          </a:p>
          <a:p>
            <a:pPr marL="342900" lvl="1" indent="0">
              <a:buNone/>
            </a:pPr>
            <a:r>
              <a:rPr lang="en-GB" sz="2200" i="1" dirty="0"/>
              <a:t>Hopeful agreement this week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 smtClean="0"/>
              <a:t>WP4 covers EOSC-hub work and key e-Infrastructure specific work (operations, processes)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200" dirty="0" smtClean="0"/>
              <a:t>Potential contention of effort?</a:t>
            </a:r>
          </a:p>
          <a:p>
            <a:pPr marL="342900" lvl="1" indent="0">
              <a:buNone/>
            </a:pPr>
            <a:r>
              <a:rPr lang="en-GB" sz="2200" i="1" dirty="0" smtClean="0"/>
              <a:t>Matt has requested of AMB/PO for partners to provide information about which e-Infrastructure (EGI, EUDAT) is in scope for WP4-related 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2400" dirty="0"/>
              <a:t>Input from EGI </a:t>
            </a:r>
            <a:r>
              <a:rPr lang="en-GB" sz="2400" dirty="0" smtClean="0"/>
              <a:t>linked 3rd parties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200" i="1" dirty="0" smtClean="0"/>
              <a:t>Operations Coordination and potentially other tasks with </a:t>
            </a:r>
            <a:r>
              <a:rPr lang="en-GB" sz="2200" i="1" dirty="0" err="1" smtClean="0"/>
              <a:t>EGI.eu</a:t>
            </a:r>
            <a:r>
              <a:rPr lang="en-GB" sz="2200" i="1" dirty="0" smtClean="0"/>
              <a:t> input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2200" i="1" dirty="0" smtClean="0"/>
              <a:t>Engaging in </a:t>
            </a:r>
            <a:r>
              <a:rPr lang="en-GB" sz="2200" i="1" dirty="0" err="1" smtClean="0"/>
              <a:t>Fedcloud</a:t>
            </a:r>
            <a:r>
              <a:rPr lang="en-GB" sz="2200" i="1" dirty="0" smtClean="0"/>
              <a:t> operations, integration 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F2DF8-FF98-46C6-A436-7D8293DEFCB9}" type="datetime1">
              <a:rPr lang="en-US" smtClean="0"/>
              <a:t>17/04/18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911677" y="260489"/>
            <a:ext cx="5980803" cy="576223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WP4 Unresolved Issues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4807991"/>
      </p:ext>
    </p:extLst>
  </p:cSld>
  <p:clrMapOvr>
    <a:masterClrMapping/>
  </p:clrMapOvr>
</p:sld>
</file>

<file path=ppt/theme/theme1.xml><?xml version="1.0" encoding="utf-8"?>
<a:theme xmlns:a="http://schemas.openxmlformats.org/drawingml/2006/main" name="slide_base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xmlns="" name="Presentation8" id="{4751AB5D-640C-3342-BFAA-5DB4E45F457D}" vid="{E170F76C-6CC7-B945-846A-6208DD64BB9B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EOSC-hub_ppt-2</Template>
  <TotalTime>18097</TotalTime>
  <Words>270</Words>
  <Application>Microsoft Macintosh PowerPoint</Application>
  <PresentationFormat>On-screen Show (4:3)</PresentationFormat>
  <Paragraphs>62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slide_base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Caterina Piagentini</dc:creator>
  <cp:lastModifiedBy>Matthew Viljoen</cp:lastModifiedBy>
  <cp:revision>215</cp:revision>
  <cp:lastPrinted>2018-03-21T09:31:47Z</cp:lastPrinted>
  <dcterms:created xsi:type="dcterms:W3CDTF">2018-01-30T10:37:03Z</dcterms:created>
  <dcterms:modified xsi:type="dcterms:W3CDTF">2018-04-18T05:35:50Z</dcterms:modified>
</cp:coreProperties>
</file>