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7"/>
  </p:notesMasterIdLst>
  <p:sldIdLst>
    <p:sldId id="256" r:id="rId2"/>
    <p:sldId id="257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892D"/>
    <a:srgbClr val="1670C9"/>
    <a:srgbClr val="1C3046"/>
    <a:srgbClr val="75A5D8"/>
    <a:srgbClr val="E2E4EA"/>
    <a:srgbClr val="1D2F45"/>
    <a:srgbClr val="75A4D9"/>
    <a:srgbClr val="2D4E77"/>
    <a:srgbClr val="575989"/>
    <a:srgbClr val="12A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25"/>
    <p:restoredTop sz="86388" autoAdjust="0"/>
  </p:normalViewPr>
  <p:slideViewPr>
    <p:cSldViewPr>
      <p:cViewPr varScale="1">
        <p:scale>
          <a:sx n="81" d="100"/>
          <a:sy n="81" d="100"/>
        </p:scale>
        <p:origin x="11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7" d="100"/>
          <a:sy n="157" d="100"/>
        </p:scale>
        <p:origin x="42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6906-B6A1-4E52-BE69-9D249F819B11}" type="datetimeFigureOut">
              <a:rPr lang="it-IT" smtClean="0"/>
              <a:t>12/04/2018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48A20-7C99-4A4D-BF06-6E8ADEA4D03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96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28C7CE7-02F6-9C4E-B49C-A3F54D237E10}"/>
              </a:ext>
            </a:extLst>
          </p:cNvPr>
          <p:cNvSpPr txBox="1"/>
          <p:nvPr userDrawn="1"/>
        </p:nvSpPr>
        <p:spPr>
          <a:xfrm>
            <a:off x="1858186" y="5161114"/>
            <a:ext cx="155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4E82C1C-60FB-2F41-A35A-E9EB59674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829" y="5021749"/>
            <a:ext cx="589524" cy="57895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95AC5E-022A-794A-B33A-6292101788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923" y="5413598"/>
            <a:ext cx="644783" cy="63322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88D622C-A836-684D-8BDB-40E405A1B5A9}"/>
              </a:ext>
            </a:extLst>
          </p:cNvPr>
          <p:cNvSpPr txBox="1"/>
          <p:nvPr userDrawn="1"/>
        </p:nvSpPr>
        <p:spPr>
          <a:xfrm>
            <a:off x="1794880" y="5557093"/>
            <a:ext cx="1624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2000" dirty="0" err="1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EOSC_eu</a:t>
            </a:r>
            <a:endParaRPr lang="en-GB" sz="2000" dirty="0">
              <a:solidFill>
                <a:srgbClr val="1C3046"/>
              </a:solidFill>
              <a:ea typeface="Source Sans Pro" charset="0"/>
              <a:cs typeface="Source Sans Pro" charset="0"/>
            </a:endParaRPr>
          </a:p>
        </p:txBody>
      </p:sp>
      <p:sp>
        <p:nvSpPr>
          <p:cNvPr id="12" name="Rettangolo 11"/>
          <p:cNvSpPr/>
          <p:nvPr userDrawn="1"/>
        </p:nvSpPr>
        <p:spPr>
          <a:xfrm>
            <a:off x="755578" y="6381329"/>
            <a:ext cx="8280920" cy="219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25" noProof="0" dirty="0"/>
              <a:t>EOSC-hub receives funding from the European Union’s Horizon 2020 research and innovation programme under grant agreement No. 777536.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4" y="6381328"/>
            <a:ext cx="422176" cy="282000"/>
          </a:xfrm>
          <a:prstGeom prst="rect">
            <a:avLst/>
          </a:prstGeom>
        </p:spPr>
      </p:pic>
      <p:cxnSp>
        <p:nvCxnSpPr>
          <p:cNvPr id="14" name="Connettore 1 13"/>
          <p:cNvCxnSpPr>
            <a:cxnSpLocks/>
          </p:cNvCxnSpPr>
          <p:nvPr userDrawn="1"/>
        </p:nvCxnSpPr>
        <p:spPr>
          <a:xfrm>
            <a:off x="1403648" y="4941168"/>
            <a:ext cx="1872208" cy="0"/>
          </a:xfrm>
          <a:prstGeom prst="line">
            <a:avLst/>
          </a:prstGeom>
          <a:ln>
            <a:solidFill>
              <a:srgbClr val="1C30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080" y="1247533"/>
            <a:ext cx="4916162" cy="1224125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51C4A5-F0D1-DC40-9A0A-0C46196796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402928" y="3572463"/>
            <a:ext cx="6121400" cy="7207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i="1">
                <a:solidFill>
                  <a:srgbClr val="B5892D"/>
                </a:solidFill>
              </a:defRPr>
            </a:lvl1pPr>
          </a:lstStyle>
          <a:p>
            <a:pPr lvl="0"/>
            <a:r>
              <a:rPr lang="it-IT" dirty="0"/>
              <a:t>Click </a:t>
            </a:r>
            <a:r>
              <a:rPr lang="it-IT" dirty="0" err="1"/>
              <a:t>here</a:t>
            </a:r>
            <a:r>
              <a:rPr lang="it-IT" dirty="0"/>
              <a:t> to </a:t>
            </a:r>
            <a:r>
              <a:rPr lang="it-IT" dirty="0" err="1"/>
              <a:t>add</a:t>
            </a:r>
            <a:r>
              <a:rPr lang="it-IT" dirty="0"/>
              <a:t> sub-</a:t>
            </a:r>
            <a:r>
              <a:rPr lang="it-IT" dirty="0" err="1"/>
              <a:t>title</a:t>
            </a:r>
            <a:endParaRPr lang="en-GB" dirty="0"/>
          </a:p>
        </p:txBody>
      </p:sp>
      <p:sp>
        <p:nvSpPr>
          <p:cNvPr id="19" name="Segnaposto contenuto 18">
            <a:extLst>
              <a:ext uri="{FF2B5EF4-FFF2-40B4-BE49-F238E27FC236}">
                <a16:creationId xmlns:a16="http://schemas.microsoft.com/office/drawing/2014/main" id="{0E77F5B3-574B-5F42-A9A9-B514FF8E499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403350" y="2852738"/>
            <a:ext cx="6192838" cy="5762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0">
                <a:solidFill>
                  <a:srgbClr val="1C3046"/>
                </a:solidFill>
              </a:defRPr>
            </a:lvl1pPr>
          </a:lstStyle>
          <a:p>
            <a:pPr lvl="0"/>
            <a:r>
              <a:rPr lang="it-IT" b="1" dirty="0">
                <a:solidFill>
                  <a:srgbClr val="1C3046"/>
                </a:solidFill>
              </a:rPr>
              <a:t>Click </a:t>
            </a:r>
            <a:r>
              <a:rPr lang="it-IT" b="1" dirty="0" err="1">
                <a:solidFill>
                  <a:srgbClr val="1C3046"/>
                </a:solidFill>
              </a:rPr>
              <a:t>here</a:t>
            </a:r>
            <a:r>
              <a:rPr lang="it-IT" b="1" dirty="0">
                <a:solidFill>
                  <a:srgbClr val="1C3046"/>
                </a:solidFill>
              </a:rPr>
              <a:t> to </a:t>
            </a:r>
            <a:r>
              <a:rPr lang="it-IT" b="1" dirty="0" err="1">
                <a:solidFill>
                  <a:srgbClr val="1C3046"/>
                </a:solidFill>
              </a:rPr>
              <a:t>add</a:t>
            </a:r>
            <a:r>
              <a:rPr lang="it-IT" b="1" dirty="0">
                <a:solidFill>
                  <a:srgbClr val="1C3046"/>
                </a:solidFill>
              </a:rPr>
              <a:t> </a:t>
            </a:r>
            <a:r>
              <a:rPr lang="it-IT" b="1" dirty="0" err="1">
                <a:solidFill>
                  <a:srgbClr val="1C3046"/>
                </a:solidFill>
              </a:rPr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77B2A9D-5C2F-4A5C-83AC-2A23BED5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1520" y="1268764"/>
            <a:ext cx="8640960" cy="4855007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4/12/2018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21">
            <a:extLst>
              <a:ext uri="{FF2B5EF4-FFF2-40B4-BE49-F238E27FC236}">
                <a16:creationId xmlns:a16="http://schemas.microsoft.com/office/drawing/2014/main" id="{833973A6-C1BB-1043-8DAC-B993CBB6D983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5035836" y="-3"/>
            <a:ext cx="1303646" cy="56608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7878656" y="-2404"/>
            <a:ext cx="1142863" cy="45719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6381465" y="0"/>
            <a:ext cx="1601457" cy="51318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3"/>
            <a:ext cx="643613" cy="51321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01731E7-CB9A-4E4D-834D-37ACDE4D97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sp>
        <p:nvSpPr>
          <p:cNvPr id="15" name="Segnaposto testo 3">
            <a:extLst>
              <a:ext uri="{FF2B5EF4-FFF2-40B4-BE49-F238E27FC236}">
                <a16:creationId xmlns:a16="http://schemas.microsoft.com/office/drawing/2014/main" id="{CB6AB942-1F6F-D740-9623-04930E39D57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11677" y="260489"/>
            <a:ext cx="5980803" cy="8640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1C3046"/>
                </a:solidFill>
              </a:defRPr>
            </a:lvl1pPr>
          </a:lstStyle>
          <a:p>
            <a:pPr lvl="0"/>
            <a:r>
              <a:rPr lang="en-GB" noProof="0" dirty="0"/>
              <a:t>Click here to 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2" name="Rettangolo 21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4" name="Rettangolo 23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Immagine 33">
            <a:extLst>
              <a:ext uri="{FF2B5EF4-FFF2-40B4-BE49-F238E27FC236}">
                <a16:creationId xmlns:a16="http://schemas.microsoft.com/office/drawing/2014/main" id="{E748C170-E3A2-4036-BB02-1958ADA9CF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2230377E-78D8-44FD-B341-8F4ED9188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2" name="Rettangolo 41">
            <a:extLst>
              <a:ext uri="{FF2B5EF4-FFF2-40B4-BE49-F238E27FC236}">
                <a16:creationId xmlns:a16="http://schemas.microsoft.com/office/drawing/2014/main" id="{72ADA07B-AD55-4EFA-9DCD-327EED436DB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8908929C-8E44-1A4A-A572-D417C0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A1CF1935-6208-F949-8DA8-22C8D0B5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4/12/2018</a:t>
            </a:fld>
            <a:endParaRPr lang="en-US" dirty="0"/>
          </a:p>
        </p:txBody>
      </p:sp>
      <p:sp>
        <p:nvSpPr>
          <p:cNvPr id="43" name="Footer Placeholder 4">
            <a:extLst>
              <a:ext uri="{FF2B5EF4-FFF2-40B4-BE49-F238E27FC236}">
                <a16:creationId xmlns:a16="http://schemas.microsoft.com/office/drawing/2014/main" id="{01410308-86A1-CE4F-8695-F61533B9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3F6A26B-5B89-2345-84B7-67F14B7446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51520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SzPct val="100000"/>
              <a:buFontTx/>
              <a:buBlip>
                <a:blip r:embed="rId2"/>
              </a:buBlip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SzPct val="90000"/>
              <a:buFont typeface="Calibri" panose="020F0502020204030204" pitchFamily="34" charset="0"/>
              <a:buChar char="-"/>
              <a:defRPr lang="en-GB" sz="26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 lang="en-GB" sz="24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A9C6E97-D6ED-C742-B3BF-F3C7F85504A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644009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657350" marR="0" indent="-45720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it-IT" dirty="0"/>
              <a:t>Click </a:t>
            </a:r>
            <a:r>
              <a:rPr lang="it-IT" dirty="0" err="1"/>
              <a:t>here</a:t>
            </a:r>
            <a:r>
              <a:rPr lang="it-IT" dirty="0"/>
              <a:t> to </a:t>
            </a:r>
            <a:r>
              <a:rPr lang="it-IT" dirty="0" err="1"/>
              <a:t>add</a:t>
            </a:r>
            <a:r>
              <a:rPr lang="it-IT" dirty="0"/>
              <a:t> text</a:t>
            </a:r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 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4" name="Rettangolo 33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5" name="Rettangolo 34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6" name="Rettangolo 35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7" name="Rettangolo 36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8" name="Immagine 37">
            <a:extLst>
              <a:ext uri="{FF2B5EF4-FFF2-40B4-BE49-F238E27FC236}">
                <a16:creationId xmlns:a16="http://schemas.microsoft.com/office/drawing/2014/main" id="{6E92571F-B9E2-4515-A851-FD195B1690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928418AB-C8AD-472B-89A7-2D6A16B3D9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6" name="Rettangolo 45">
            <a:extLst>
              <a:ext uri="{FF2B5EF4-FFF2-40B4-BE49-F238E27FC236}">
                <a16:creationId xmlns:a16="http://schemas.microsoft.com/office/drawing/2014/main" id="{123C6A7A-0C9A-4D82-B852-DF92CC423C4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00EFEDC4-EF62-9343-9EE9-EB34B88B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42" name="Date Placeholder 3">
            <a:extLst>
              <a:ext uri="{FF2B5EF4-FFF2-40B4-BE49-F238E27FC236}">
                <a16:creationId xmlns:a16="http://schemas.microsoft.com/office/drawing/2014/main" id="{8BDDDF39-2847-5C45-8C28-79E66DD0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4/12/2018</a:t>
            </a:fld>
            <a:endParaRPr lang="en-US" dirty="0"/>
          </a:p>
        </p:txBody>
      </p:sp>
      <p:sp>
        <p:nvSpPr>
          <p:cNvPr id="43" name="Footer Placeholder 4">
            <a:extLst>
              <a:ext uri="{FF2B5EF4-FFF2-40B4-BE49-F238E27FC236}">
                <a16:creationId xmlns:a16="http://schemas.microsoft.com/office/drawing/2014/main" id="{E515CF22-948A-774C-8025-06D4D986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  <p:sp>
        <p:nvSpPr>
          <p:cNvPr id="40" name="Segnaposto testo 3">
            <a:extLst>
              <a:ext uri="{FF2B5EF4-FFF2-40B4-BE49-F238E27FC236}">
                <a16:creationId xmlns:a16="http://schemas.microsoft.com/office/drawing/2014/main" id="{26E22B5B-74B7-984A-B35C-01F845E6DC7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11677" y="260489"/>
            <a:ext cx="5980803" cy="8640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1C3046"/>
                </a:solidFill>
              </a:defRPr>
            </a:lvl1pPr>
          </a:lstStyle>
          <a:p>
            <a:pPr lvl="0"/>
            <a:r>
              <a:rPr lang="en-GB" noProof="0" dirty="0"/>
              <a:t>Click here to 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Text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1252496-1750-864D-B854-CEE0315DE69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 rot="5400000">
            <a:off x="2123727" y="-603447"/>
            <a:ext cx="4896546" cy="8640960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50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50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50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50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657350" marR="0" indent="-45720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50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r>
              <a:rPr lang="en-GB" noProof="0" dirty="0"/>
              <a:t> </a:t>
            </a:r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</p:txBody>
      </p:sp>
      <p:cxnSp>
        <p:nvCxnSpPr>
          <p:cNvPr id="40" name="Connettore 1 39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Immagine 31">
            <a:extLst>
              <a:ext uri="{FF2B5EF4-FFF2-40B4-BE49-F238E27FC236}">
                <a16:creationId xmlns:a16="http://schemas.microsoft.com/office/drawing/2014/main" id="{FA6B2CD8-FEE8-4B8F-B1F0-EA8D83797B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0EBFEB97-F397-4880-BA39-E13E87E319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5" name="Rettangolo 44">
            <a:extLst>
              <a:ext uri="{FF2B5EF4-FFF2-40B4-BE49-F238E27FC236}">
                <a16:creationId xmlns:a16="http://schemas.microsoft.com/office/drawing/2014/main" id="{D9796DA9-E1E4-4FB4-8943-01C592107B8A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8331AB2-FA10-F049-BA93-704EC2A5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9817EDF-DE74-3540-B1AD-C331BAC2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4/12/2018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BE6B5B4-AF6A-764F-AC9F-BFC02551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  <p:sp>
        <p:nvSpPr>
          <p:cNvPr id="15" name="Segnaposto testo 3">
            <a:extLst>
              <a:ext uri="{FF2B5EF4-FFF2-40B4-BE49-F238E27FC236}">
                <a16:creationId xmlns:a16="http://schemas.microsoft.com/office/drawing/2014/main" id="{2D92F18E-5415-984E-8376-0329B157E5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11677" y="260489"/>
            <a:ext cx="5980803" cy="8640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1C3046"/>
                </a:solidFill>
              </a:defRPr>
            </a:lvl1pPr>
          </a:lstStyle>
          <a:p>
            <a:pPr lvl="0"/>
            <a:r>
              <a:rPr lang="en-GB" noProof="0" dirty="0"/>
              <a:t>Click here to 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92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mediat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341E515-DD63-3D42-B42C-9035172A73D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3568" y="2849622"/>
            <a:ext cx="7759774" cy="23173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6408EAB-6398-5543-8CB0-5155F921C6F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83568" y="2162303"/>
            <a:ext cx="5883079" cy="5564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r>
              <a:rPr lang="en-GB" b="0" dirty="0">
                <a:solidFill>
                  <a:schemeClr val="accent5">
                    <a:lumMod val="75000"/>
                  </a:schemeClr>
                </a:solidFill>
              </a:rPr>
              <a:t>Click here to add subtitle</a:t>
            </a:r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B48407DB-BA49-C94D-ADD2-877CBDD6C6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833419"/>
            <a:ext cx="9144000" cy="56665"/>
          </a:xfrm>
          <a:prstGeom prst="rect">
            <a:avLst/>
          </a:prstGeom>
        </p:spPr>
      </p:pic>
      <p:sp>
        <p:nvSpPr>
          <p:cNvPr id="16" name="Segnaposto testo 3">
            <a:extLst>
              <a:ext uri="{FF2B5EF4-FFF2-40B4-BE49-F238E27FC236}">
                <a16:creationId xmlns:a16="http://schemas.microsoft.com/office/drawing/2014/main" id="{6CFA5BBC-FB79-3941-902F-8F674A72F7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1484784"/>
            <a:ext cx="5980803" cy="5858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1C3046"/>
                </a:solidFill>
              </a:defRPr>
            </a:lvl1pPr>
          </a:lstStyle>
          <a:p>
            <a:pPr lvl="0"/>
            <a:r>
              <a:rPr lang="en-GB" noProof="0" dirty="0"/>
              <a:t>Click here to add title</a:t>
            </a:r>
            <a:endParaRPr lang="en-GB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F32A041-669E-4668-AFFC-D799D71AE9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44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ised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89775736-39B8-4946-BA4E-2E26123BEAA4}"/>
              </a:ext>
            </a:extLst>
          </p:cNvPr>
          <p:cNvSpPr txBox="1"/>
          <p:nvPr userDrawn="1"/>
        </p:nvSpPr>
        <p:spPr>
          <a:xfrm>
            <a:off x="3131840" y="591996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E9FBBCD-1A09-854C-AD37-ABFC23BF721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5838387"/>
            <a:ext cx="589524" cy="57895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B059FA9-527F-3047-9752-90211709898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8" y="5803404"/>
            <a:ext cx="644783" cy="63322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04016F19-9C1F-4B4E-A65D-FC565E20B416}"/>
              </a:ext>
            </a:extLst>
          </p:cNvPr>
          <p:cNvSpPr txBox="1"/>
          <p:nvPr userDrawn="1"/>
        </p:nvSpPr>
        <p:spPr>
          <a:xfrm>
            <a:off x="5004049" y="589282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2000" dirty="0" err="1">
                <a:solidFill>
                  <a:srgbClr val="1D2F45"/>
                </a:solidFill>
                <a:ea typeface="Source Sans Pro" charset="0"/>
                <a:cs typeface="Source Sans Pro" charset="0"/>
              </a:rPr>
              <a:t>EOSC_eu</a:t>
            </a:r>
            <a:endParaRPr lang="en-GB" sz="2000" dirty="0">
              <a:solidFill>
                <a:srgbClr val="1D2F45"/>
              </a:solidFill>
              <a:ea typeface="Source Sans Pro" charset="0"/>
              <a:cs typeface="Source Sans Pro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7" y="3358840"/>
            <a:ext cx="1784961" cy="2231201"/>
          </a:xfrm>
          <a:prstGeom prst="rect">
            <a:avLst/>
          </a:prstGeom>
        </p:spPr>
      </p:pic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97C3FAB3-381B-274E-9A7E-CD86B4B697B3}"/>
              </a:ext>
            </a:extLst>
          </p:cNvPr>
          <p:cNvCxnSpPr/>
          <p:nvPr userDrawn="1"/>
        </p:nvCxnSpPr>
        <p:spPr>
          <a:xfrm>
            <a:off x="671555" y="2929632"/>
            <a:ext cx="2112235" cy="0"/>
          </a:xfrm>
          <a:prstGeom prst="line">
            <a:avLst/>
          </a:prstGeom>
          <a:ln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itolo 22">
            <a:extLst>
              <a:ext uri="{FF2B5EF4-FFF2-40B4-BE49-F238E27FC236}">
                <a16:creationId xmlns:a16="http://schemas.microsoft.com/office/drawing/2014/main" id="{91A4CF75-7F87-534F-870F-ED5701E571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7702" y="1772817"/>
            <a:ext cx="2894178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b="1" dirty="0" err="1">
                <a:solidFill>
                  <a:srgbClr val="1C3046"/>
                </a:solidFill>
              </a:rPr>
              <a:t>Thank</a:t>
            </a:r>
            <a:r>
              <a:rPr lang="it-IT" b="1" dirty="0">
                <a:solidFill>
                  <a:srgbClr val="1C3046"/>
                </a:solidFill>
              </a:rPr>
              <a:t> </a:t>
            </a:r>
            <a:r>
              <a:rPr lang="it-IT" b="1" dirty="0" err="1">
                <a:solidFill>
                  <a:srgbClr val="1C3046"/>
                </a:solidFill>
              </a:rPr>
              <a:t>you</a:t>
            </a:r>
            <a:r>
              <a:rPr lang="it-IT" b="1" dirty="0">
                <a:solidFill>
                  <a:srgbClr val="1C3046"/>
                </a:solidFill>
              </a:rPr>
              <a:t> for </a:t>
            </a:r>
            <a:r>
              <a:rPr lang="it-IT" b="1" dirty="0" err="1">
                <a:solidFill>
                  <a:srgbClr val="1C3046"/>
                </a:solidFill>
              </a:rPr>
              <a:t>your</a:t>
            </a:r>
            <a:r>
              <a:rPr lang="it-IT" b="1" dirty="0">
                <a:solidFill>
                  <a:srgbClr val="1C3046"/>
                </a:solidFill>
              </a:rPr>
              <a:t> </a:t>
            </a:r>
            <a:r>
              <a:rPr lang="it-IT" b="1" dirty="0" err="1">
                <a:solidFill>
                  <a:srgbClr val="1C3046"/>
                </a:solidFill>
              </a:rPr>
              <a:t>attention</a:t>
            </a:r>
            <a:r>
              <a:rPr lang="it-IT" b="1" dirty="0">
                <a:solidFill>
                  <a:srgbClr val="1C3046"/>
                </a:solidFill>
              </a:rPr>
              <a:t>!</a:t>
            </a:r>
            <a:endParaRPr lang="en-GB" dirty="0"/>
          </a:p>
        </p:txBody>
      </p:sp>
      <p:sp>
        <p:nvSpPr>
          <p:cNvPr id="33" name="Segnaposto contenuto 32">
            <a:extLst>
              <a:ext uri="{FF2B5EF4-FFF2-40B4-BE49-F238E27FC236}">
                <a16:creationId xmlns:a16="http://schemas.microsoft.com/office/drawing/2014/main" id="{EFF3BDC9-F42A-914E-9BE9-F145917FEA3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508104" y="1773238"/>
            <a:ext cx="3385071" cy="1585912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indent="0">
              <a:buNone/>
            </a:pPr>
            <a:r>
              <a:rPr lang="en-GB" sz="1800" b="1" dirty="0">
                <a:solidFill>
                  <a:srgbClr val="1C3046"/>
                </a:solidFill>
              </a:rPr>
              <a:t>Contact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1C3046"/>
                </a:solidFill>
              </a:rPr>
              <a:t>Lorem ipsum </a:t>
            </a:r>
            <a:r>
              <a:rPr lang="en-GB" sz="1800" dirty="0" err="1">
                <a:solidFill>
                  <a:srgbClr val="1C3046"/>
                </a:solidFill>
              </a:rPr>
              <a:t>dolor</a:t>
            </a:r>
            <a:r>
              <a:rPr lang="en-GB" sz="1800" dirty="0">
                <a:solidFill>
                  <a:srgbClr val="1C3046"/>
                </a:solidFill>
              </a:rPr>
              <a:t> sit </a:t>
            </a:r>
            <a:r>
              <a:rPr lang="en-GB" sz="1800" dirty="0" err="1">
                <a:solidFill>
                  <a:srgbClr val="1C3046"/>
                </a:solidFill>
              </a:rPr>
              <a:t>amet</a:t>
            </a:r>
            <a:r>
              <a:rPr lang="en-GB" sz="1800" dirty="0">
                <a:solidFill>
                  <a:srgbClr val="1C3046"/>
                </a:solidFill>
              </a:rPr>
              <a:t>, </a:t>
            </a:r>
            <a:r>
              <a:rPr lang="en-GB" sz="1800" dirty="0" err="1">
                <a:solidFill>
                  <a:srgbClr val="1C3046"/>
                </a:solidFill>
              </a:rPr>
              <a:t>consectetur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adipisicing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elit</a:t>
            </a:r>
            <a:r>
              <a:rPr lang="en-GB" sz="1800" dirty="0">
                <a:solidFill>
                  <a:srgbClr val="1C3046"/>
                </a:solidFill>
              </a:rPr>
              <a:t>, </a:t>
            </a:r>
            <a:r>
              <a:rPr lang="en-GB" sz="1800" dirty="0" err="1">
                <a:solidFill>
                  <a:srgbClr val="1C3046"/>
                </a:solidFill>
              </a:rPr>
              <a:t>sed</a:t>
            </a:r>
            <a:r>
              <a:rPr lang="en-GB" sz="1800" dirty="0">
                <a:solidFill>
                  <a:srgbClr val="1C3046"/>
                </a:solidFill>
              </a:rPr>
              <a:t> do </a:t>
            </a:r>
            <a:r>
              <a:rPr lang="en-GB" sz="1800" dirty="0" err="1">
                <a:solidFill>
                  <a:srgbClr val="1C3046"/>
                </a:solidFill>
              </a:rPr>
              <a:t>eiusmod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tempor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incididunt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ut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labore</a:t>
            </a:r>
            <a:r>
              <a:rPr lang="en-GB" sz="1800" dirty="0">
                <a:solidFill>
                  <a:srgbClr val="1C3046"/>
                </a:solidFill>
              </a:rPr>
              <a:t> et </a:t>
            </a:r>
            <a:r>
              <a:rPr lang="en-GB" sz="1800" dirty="0" err="1">
                <a:solidFill>
                  <a:srgbClr val="1C3046"/>
                </a:solidFill>
              </a:rPr>
              <a:t>dolore</a:t>
            </a:r>
            <a:r>
              <a:rPr lang="en-GB" sz="1800" dirty="0">
                <a:solidFill>
                  <a:srgbClr val="1C3046"/>
                </a:solidFill>
              </a:rPr>
              <a:t> magna</a:t>
            </a:r>
          </a:p>
        </p:txBody>
      </p:sp>
      <p:sp>
        <p:nvSpPr>
          <p:cNvPr id="34" name="Segnaposto contenuto 32">
            <a:extLst>
              <a:ext uri="{FF2B5EF4-FFF2-40B4-BE49-F238E27FC236}">
                <a16:creationId xmlns:a16="http://schemas.microsoft.com/office/drawing/2014/main" id="{7E962D83-1102-414B-ACBE-1C6C8F8FE54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7105" y="3163634"/>
            <a:ext cx="2484735" cy="409382"/>
          </a:xfrm>
          <a:prstGeom prst="rect">
            <a:avLst/>
          </a:prstGeom>
        </p:spPr>
        <p:txBody>
          <a:bodyPr>
            <a:normAutofit/>
          </a:bodyPr>
          <a:lstStyle>
            <a:lvl1pPr marL="285750" marR="0" indent="-2857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i="1" dirty="0" err="1"/>
              <a:t>Questions</a:t>
            </a:r>
            <a:r>
              <a:rPr lang="it-IT" sz="1800" i="1" dirty="0"/>
              <a:t>?</a:t>
            </a:r>
          </a:p>
          <a:p>
            <a:pPr marL="0" indent="0">
              <a:buNone/>
            </a:pPr>
            <a:endParaRPr lang="it-IT" sz="1800" i="1" dirty="0"/>
          </a:p>
        </p:txBody>
      </p:sp>
    </p:spTree>
    <p:extLst>
      <p:ext uri="{BB962C8B-B14F-4D97-AF65-F5344CB8AC3E}">
        <p14:creationId xmlns:p14="http://schemas.microsoft.com/office/powerpoint/2010/main" val="107994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31386F-E162-934A-8D1F-9D95C069AE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864FEF-6066-9447-AB93-1A0F90C443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2C92904-4608-474D-BBAB-CD0DAE59C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  <p:cxnSp>
        <p:nvCxnSpPr>
          <p:cNvPr id="7" name="Connettore 1 6">
            <a:extLst>
              <a:ext uri="{FF2B5EF4-FFF2-40B4-BE49-F238E27FC236}">
                <a16:creationId xmlns:a16="http://schemas.microsoft.com/office/drawing/2014/main" id="{1319845F-1E54-2745-8B1A-D63A20E61931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ttangolo 7">
            <a:extLst>
              <a:ext uri="{FF2B5EF4-FFF2-40B4-BE49-F238E27FC236}">
                <a16:creationId xmlns:a16="http://schemas.microsoft.com/office/drawing/2014/main" id="{1A085F82-CD25-8A4D-8A2C-FFC5CB539BB8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4" r:id="rId3"/>
    <p:sldLayoutId id="2147483709" r:id="rId4"/>
    <p:sldLayoutId id="2147483710" r:id="rId5"/>
    <p:sldLayoutId id="2147483712" r:id="rId6"/>
    <p:sldLayoutId id="2147483711" r:id="rId7"/>
  </p:sldLayoutIdLst>
  <p:hf hdr="0" ftr="0"/>
  <p:txStyles>
    <p:titleStyle>
      <a:lvl1pPr algn="l" defTabSz="342900" rtl="0" eaLnBrk="1" latinLnBrk="0" hangingPunct="1">
        <a:spcBef>
          <a:spcPct val="0"/>
        </a:spcBef>
        <a:buNone/>
        <a:defRPr sz="3200" b="1" kern="1200">
          <a:solidFill>
            <a:srgbClr val="1C3046"/>
          </a:solidFill>
          <a:latin typeface="+mn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.cacciari@cineca.i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95546774-C6AD-1E4D-90C4-6DE511E551C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Current status and next steps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C573EE-843B-E046-8572-EB8AD67C71C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03350" y="2852738"/>
            <a:ext cx="6192838" cy="576262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WP7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8274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725BE552-70BA-4F9C-8732-B3C54DA3A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56AD9C-C81E-4755-9F1E-ABC1C0498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Which </a:t>
            </a:r>
            <a:r>
              <a:rPr lang="en-US" dirty="0"/>
              <a:t>work you have done so far in the project:</a:t>
            </a:r>
          </a:p>
          <a:p>
            <a:pPr lvl="1"/>
            <a:r>
              <a:rPr lang="en-US" dirty="0" smtClean="0"/>
              <a:t>did </a:t>
            </a:r>
            <a:r>
              <a:rPr lang="en-US" dirty="0"/>
              <a:t>you perform some kind of analysis about EOSC-hub services? </a:t>
            </a:r>
            <a:r>
              <a:rPr lang="en-US" dirty="0" smtClean="0"/>
              <a:t>Or just </a:t>
            </a:r>
            <a:r>
              <a:rPr lang="en-US" dirty="0"/>
              <a:t>your community services? Is it available as a document, </a:t>
            </a:r>
            <a:r>
              <a:rPr lang="en-US" dirty="0" smtClean="0"/>
              <a:t>table, presentation</a:t>
            </a:r>
            <a:r>
              <a:rPr lang="en-US" dirty="0"/>
              <a:t>?</a:t>
            </a:r>
          </a:p>
          <a:p>
            <a:pPr lvl="1"/>
            <a:r>
              <a:rPr lang="en-US" dirty="0" smtClean="0"/>
              <a:t>which </a:t>
            </a:r>
            <a:r>
              <a:rPr lang="en-US" dirty="0"/>
              <a:t>community services you have improved and in which way:</a:t>
            </a:r>
          </a:p>
          <a:p>
            <a:pPr lvl="2"/>
            <a:r>
              <a:rPr lang="en-US" dirty="0"/>
              <a:t>defined new algorithms? Added new components? Supported new protocols?</a:t>
            </a:r>
          </a:p>
          <a:p>
            <a:pPr lvl="1"/>
            <a:r>
              <a:rPr lang="en-US" dirty="0" smtClean="0"/>
              <a:t>which </a:t>
            </a:r>
            <a:r>
              <a:rPr lang="en-US" dirty="0"/>
              <a:t>EGI/EUDAT/Indigo services you have used so far, if any, and how.</a:t>
            </a:r>
          </a:p>
          <a:p>
            <a:pPr lvl="1"/>
            <a:r>
              <a:rPr lang="en-US" dirty="0" smtClean="0"/>
              <a:t>which </a:t>
            </a:r>
            <a:r>
              <a:rPr lang="en-US" dirty="0"/>
              <a:t>issues you have found and, if you have solved them, how you </a:t>
            </a:r>
            <a:r>
              <a:rPr lang="en-US" dirty="0" smtClean="0"/>
              <a:t>have done </a:t>
            </a:r>
            <a:r>
              <a:rPr lang="en-US" dirty="0"/>
              <a:t>it:</a:t>
            </a:r>
          </a:p>
          <a:p>
            <a:pPr lvl="2"/>
            <a:r>
              <a:rPr lang="en-US" dirty="0" smtClean="0"/>
              <a:t>are </a:t>
            </a:r>
            <a:r>
              <a:rPr lang="en-US" dirty="0"/>
              <a:t>you missing technical support to integrate </a:t>
            </a:r>
            <a:r>
              <a:rPr lang="en-US" dirty="0" smtClean="0"/>
              <a:t>some service/component</a:t>
            </a:r>
            <a:r>
              <a:rPr lang="en-US" dirty="0"/>
              <a:t>? Accounting? Authentication?</a:t>
            </a:r>
          </a:p>
          <a:p>
            <a:pPr lvl="2"/>
            <a:r>
              <a:rPr lang="en-US" dirty="0" smtClean="0"/>
              <a:t>are </a:t>
            </a:r>
            <a:r>
              <a:rPr lang="en-US" dirty="0"/>
              <a:t>you missing hardware resources to deploy your service?</a:t>
            </a:r>
          </a:p>
          <a:p>
            <a:endParaRPr lang="en-GB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668E8B-804A-4226-A5F9-B64F4480F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08DC4-DE83-4F63-8090-0B20624E8C99}" type="datetime1">
              <a:rPr lang="en-US" smtClean="0"/>
              <a:t>4/12/2018</a:t>
            </a:fld>
            <a:endParaRPr lang="en-US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835059-47AC-4E0A-80DD-CB28365206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Where are we?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03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003751"/>
              </p:ext>
            </p:extLst>
          </p:nvPr>
        </p:nvGraphicFramePr>
        <p:xfrm>
          <a:off x="250825" y="1268413"/>
          <a:ext cx="8642348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4796">
                  <a:extLst>
                    <a:ext uri="{9D8B030D-6E8A-4147-A177-3AD203B41FA5}">
                      <a16:colId xmlns:a16="http://schemas.microsoft.com/office/drawing/2014/main" val="2069834735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2174053621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2735429425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2939436422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3933940948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3419531699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3356887369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3475176720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2142130665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573460150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2358668564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435427673"/>
                    </a:ext>
                  </a:extLst>
                </a:gridCol>
                <a:gridCol w="664796">
                  <a:extLst>
                    <a:ext uri="{9D8B030D-6E8A-4147-A177-3AD203B41FA5}">
                      <a16:colId xmlns:a16="http://schemas.microsoft.com/office/drawing/2014/main" val="2526696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JAN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FEB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APR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JUN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JUL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AUG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SEP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OCT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NOV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DEC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566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1670C9"/>
                          </a:solidFill>
                        </a:rPr>
                        <a:t>T7.1</a:t>
                      </a:r>
                      <a:endParaRPr lang="it-IT" sz="1800" b="1" dirty="0">
                        <a:solidFill>
                          <a:srgbClr val="1670C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EH res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297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1670C9"/>
                          </a:solidFill>
                        </a:rPr>
                        <a:t>T7.2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460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1670C9"/>
                          </a:solidFill>
                        </a:rPr>
                        <a:t>T7.3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EH 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90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1670C9"/>
                          </a:solidFill>
                        </a:rPr>
                        <a:t>T7.4</a:t>
                      </a:r>
                      <a:endParaRPr lang="it-IT" sz="1800" b="1" dirty="0">
                        <a:solidFill>
                          <a:srgbClr val="1670C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/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718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1670C9"/>
                          </a:solidFill>
                        </a:rPr>
                        <a:t>T7.5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576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1670C9"/>
                          </a:solidFill>
                        </a:rPr>
                        <a:t>T7.6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413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1670C9"/>
                          </a:solidFill>
                        </a:rPr>
                        <a:t>T7.7</a:t>
                      </a:r>
                      <a:endParaRPr lang="it-IT" sz="1800" b="1" dirty="0">
                        <a:solidFill>
                          <a:srgbClr val="1670C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2</a:t>
                      </a:r>
                      <a:endParaRPr lang="it-IT" sz="16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36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1670C9"/>
                          </a:solidFill>
                        </a:rPr>
                        <a:t>T7.8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438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1670C9"/>
                          </a:solidFill>
                        </a:rPr>
                        <a:t>T7.9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1</a:t>
                      </a:r>
                      <a:endParaRPr lang="it-IT" sz="16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48825"/>
                  </a:ext>
                </a:extLst>
              </a:tr>
            </a:tbl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491B-3B5F-44F0-A570-69AD72039DE4}" type="datetime1">
              <a:rPr lang="en-US" smtClean="0"/>
              <a:t>4/12/2018</a:t>
            </a:fld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are</a:t>
            </a:r>
            <a:endParaRPr lang="it-IT" dirty="0"/>
          </a:p>
        </p:txBody>
      </p:sp>
      <p:cxnSp>
        <p:nvCxnSpPr>
          <p:cNvPr id="8" name="Connettore diritto 7"/>
          <p:cNvCxnSpPr/>
          <p:nvPr/>
        </p:nvCxnSpPr>
        <p:spPr>
          <a:xfrm>
            <a:off x="4932040" y="1628800"/>
            <a:ext cx="0" cy="3816077"/>
          </a:xfrm>
          <a:prstGeom prst="line">
            <a:avLst/>
          </a:prstGeom>
          <a:ln w="28575">
            <a:solidFill>
              <a:srgbClr val="B5892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8334141" y="5444877"/>
            <a:ext cx="792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5892D"/>
                </a:solidFill>
              </a:rPr>
              <a:t>WP13</a:t>
            </a:r>
            <a:endParaRPr lang="it-IT" b="1" dirty="0">
              <a:solidFill>
                <a:srgbClr val="B5892D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07656" y="5444877"/>
            <a:ext cx="61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5892D"/>
                </a:solidFill>
              </a:rPr>
              <a:t>T7.1</a:t>
            </a:r>
            <a:endParaRPr lang="it-IT" b="1" dirty="0">
              <a:solidFill>
                <a:srgbClr val="B5892D"/>
              </a:solidFill>
            </a:endParaRPr>
          </a:p>
        </p:txBody>
      </p:sp>
      <p:cxnSp>
        <p:nvCxnSpPr>
          <p:cNvPr id="12" name="Connettore diritto 11"/>
          <p:cNvCxnSpPr/>
          <p:nvPr/>
        </p:nvCxnSpPr>
        <p:spPr>
          <a:xfrm>
            <a:off x="2267744" y="1988840"/>
            <a:ext cx="0" cy="3456384"/>
          </a:xfrm>
          <a:prstGeom prst="line">
            <a:avLst/>
          </a:prstGeom>
          <a:ln w="28575">
            <a:solidFill>
              <a:srgbClr val="B5892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979712" y="5445224"/>
            <a:ext cx="61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5892D"/>
                </a:solidFill>
              </a:rPr>
              <a:t>T7.2</a:t>
            </a:r>
            <a:endParaRPr lang="it-IT" b="1" dirty="0">
              <a:solidFill>
                <a:srgbClr val="B5892D"/>
              </a:solidFill>
            </a:endParaRPr>
          </a:p>
        </p:txBody>
      </p:sp>
      <p:cxnSp>
        <p:nvCxnSpPr>
          <p:cNvPr id="18" name="Connettore diritto 17"/>
          <p:cNvCxnSpPr/>
          <p:nvPr/>
        </p:nvCxnSpPr>
        <p:spPr>
          <a:xfrm>
            <a:off x="6228184" y="3140968"/>
            <a:ext cx="0" cy="2304256"/>
          </a:xfrm>
          <a:prstGeom prst="line">
            <a:avLst/>
          </a:prstGeom>
          <a:ln w="28575">
            <a:solidFill>
              <a:srgbClr val="B5892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5975808" y="5445224"/>
            <a:ext cx="61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5892D"/>
                </a:solidFill>
              </a:rPr>
              <a:t>T7.5</a:t>
            </a:r>
            <a:endParaRPr lang="it-IT" b="1" dirty="0">
              <a:solidFill>
                <a:srgbClr val="B5892D"/>
              </a:solidFill>
            </a:endParaRPr>
          </a:p>
        </p:txBody>
      </p:sp>
      <p:cxnSp>
        <p:nvCxnSpPr>
          <p:cNvPr id="21" name="Connettore diritto 20"/>
          <p:cNvCxnSpPr/>
          <p:nvPr/>
        </p:nvCxnSpPr>
        <p:spPr>
          <a:xfrm flipH="1">
            <a:off x="899592" y="3501008"/>
            <a:ext cx="695" cy="1943869"/>
          </a:xfrm>
          <a:prstGeom prst="line">
            <a:avLst/>
          </a:prstGeom>
          <a:ln w="28575">
            <a:solidFill>
              <a:srgbClr val="B5892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575208" y="5445224"/>
            <a:ext cx="61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5892D"/>
                </a:solidFill>
              </a:rPr>
              <a:t>T7.6</a:t>
            </a:r>
            <a:endParaRPr lang="it-IT" b="1" dirty="0">
              <a:solidFill>
                <a:srgbClr val="B5892D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607656" y="5723964"/>
            <a:ext cx="61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5892D"/>
                </a:solidFill>
              </a:rPr>
              <a:t>T7.7</a:t>
            </a:r>
            <a:endParaRPr lang="it-IT" b="1" dirty="0">
              <a:solidFill>
                <a:srgbClr val="B5892D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575208" y="5723964"/>
            <a:ext cx="61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5892D"/>
                </a:solidFill>
              </a:rPr>
              <a:t>T7.8</a:t>
            </a:r>
            <a:endParaRPr lang="it-IT" b="1" dirty="0">
              <a:solidFill>
                <a:srgbClr val="B5892D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75208" y="6011996"/>
            <a:ext cx="61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5892D"/>
                </a:solidFill>
              </a:rPr>
              <a:t>T7.9</a:t>
            </a:r>
            <a:endParaRPr lang="it-IT" b="1" dirty="0">
              <a:solidFill>
                <a:srgbClr val="B5892D"/>
              </a:solidFill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250825" y="5444877"/>
            <a:ext cx="8785671" cy="864443"/>
          </a:xfrm>
          <a:prstGeom prst="roundRect">
            <a:avLst/>
          </a:prstGeom>
          <a:noFill/>
          <a:ln>
            <a:solidFill>
              <a:schemeClr val="tx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19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T7.2: </a:t>
            </a:r>
            <a:r>
              <a:rPr lang="it-IT" dirty="0" err="1" smtClean="0"/>
              <a:t>missing</a:t>
            </a:r>
            <a:r>
              <a:rPr lang="it-IT" dirty="0" smtClean="0"/>
              <a:t> </a:t>
            </a:r>
            <a:r>
              <a:rPr lang="it-IT" dirty="0" err="1" smtClean="0"/>
              <a:t>accounting</a:t>
            </a:r>
            <a:r>
              <a:rPr lang="it-IT" dirty="0" smtClean="0"/>
              <a:t> </a:t>
            </a:r>
            <a:r>
              <a:rPr lang="it-IT" dirty="0" err="1" smtClean="0"/>
              <a:t>technical</a:t>
            </a:r>
            <a:r>
              <a:rPr lang="it-IT" dirty="0" smtClean="0"/>
              <a:t> </a:t>
            </a:r>
            <a:r>
              <a:rPr lang="it-IT" dirty="0" err="1" smtClean="0"/>
              <a:t>specification</a:t>
            </a:r>
            <a:endParaRPr lang="it-IT" dirty="0" smtClean="0"/>
          </a:p>
          <a:p>
            <a:r>
              <a:rPr lang="it-IT" dirty="0" smtClean="0"/>
              <a:t>T7.4: </a:t>
            </a:r>
            <a:r>
              <a:rPr lang="it-IT" dirty="0" err="1" smtClean="0"/>
              <a:t>missing</a:t>
            </a:r>
            <a:r>
              <a:rPr lang="it-IT" dirty="0" smtClean="0"/>
              <a:t> </a:t>
            </a:r>
            <a:r>
              <a:rPr lang="it-IT" dirty="0" err="1" smtClean="0"/>
              <a:t>resources</a:t>
            </a:r>
            <a:endParaRPr lang="it-IT" dirty="0" smtClean="0"/>
          </a:p>
          <a:p>
            <a:r>
              <a:rPr lang="it-IT" dirty="0" smtClean="0"/>
              <a:t>T7.7: </a:t>
            </a:r>
            <a:r>
              <a:rPr lang="it-IT" dirty="0" err="1" smtClean="0"/>
              <a:t>missing</a:t>
            </a:r>
            <a:r>
              <a:rPr lang="it-IT" dirty="0" smtClean="0"/>
              <a:t> </a:t>
            </a:r>
            <a:r>
              <a:rPr lang="it-IT" dirty="0" err="1" smtClean="0"/>
              <a:t>resources</a:t>
            </a:r>
            <a:endParaRPr lang="it-IT" dirty="0" smtClean="0"/>
          </a:p>
          <a:p>
            <a:r>
              <a:rPr lang="it-IT" dirty="0" smtClean="0"/>
              <a:t>T7.9: </a:t>
            </a:r>
            <a:r>
              <a:rPr lang="it-IT" dirty="0" err="1" smtClean="0"/>
              <a:t>missing</a:t>
            </a:r>
            <a:r>
              <a:rPr lang="it-IT" dirty="0" smtClean="0"/>
              <a:t> information from </a:t>
            </a:r>
            <a:r>
              <a:rPr lang="it-IT" dirty="0" err="1" smtClean="0"/>
              <a:t>partners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0A22F-1DCA-475F-A0B4-95F9B85DB923}" type="datetime1">
              <a:rPr lang="en-US" smtClean="0"/>
              <a:t>4/12/2018</a:t>
            </a:fld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 err="1" smtClean="0"/>
              <a:t>Why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281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5A2D21-3F0E-4C82-995D-91B73D523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F74F5-B822-494B-A042-C9131B52B06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Claudio Cacciari c.cacciari@cineca.it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25091B-3E5C-4AEB-B557-CDD0740FE56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940019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base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8" id="{4751AB5D-640C-3342-BFAA-5DB4E45F457D}" vid="{E170F76C-6CC7-B945-846A-6208DD64BB9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EOSC-hub_ppt-2</Template>
  <TotalTime>478</TotalTime>
  <Words>204</Words>
  <Application>Microsoft Office PowerPoint</Application>
  <PresentationFormat>Presentazione su schermo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Source Sans Pro</vt:lpstr>
      <vt:lpstr>Wingdings</vt:lpstr>
      <vt:lpstr>slide_base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Caterina Piagentini</dc:creator>
  <cp:lastModifiedBy>Claudio Cacciari</cp:lastModifiedBy>
  <cp:revision>82</cp:revision>
  <dcterms:created xsi:type="dcterms:W3CDTF">2018-01-30T10:37:03Z</dcterms:created>
  <dcterms:modified xsi:type="dcterms:W3CDTF">2018-04-12T13:36:17Z</dcterms:modified>
</cp:coreProperties>
</file>