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13" r:id="rId2"/>
    <p:sldMasterId id="2147483724" r:id="rId3"/>
  </p:sldMasterIdLst>
  <p:notesMasterIdLst>
    <p:notesMasterId r:id="rId21"/>
  </p:notesMasterIdLst>
  <p:sldIdLst>
    <p:sldId id="256" r:id="rId4"/>
    <p:sldId id="265" r:id="rId5"/>
    <p:sldId id="266" r:id="rId6"/>
    <p:sldId id="267" r:id="rId7"/>
    <p:sldId id="269" r:id="rId8"/>
    <p:sldId id="261" r:id="rId9"/>
    <p:sldId id="278" r:id="rId10"/>
    <p:sldId id="277" r:id="rId11"/>
    <p:sldId id="275" r:id="rId12"/>
    <p:sldId id="276" r:id="rId13"/>
    <p:sldId id="270" r:id="rId14"/>
    <p:sldId id="271" r:id="rId15"/>
    <p:sldId id="262" r:id="rId16"/>
    <p:sldId id="274" r:id="rId17"/>
    <p:sldId id="273" r:id="rId18"/>
    <p:sldId id="272"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046"/>
    <a:srgbClr val="B5892D"/>
    <a:srgbClr val="75A5D8"/>
    <a:srgbClr val="E2E4EA"/>
    <a:srgbClr val="1D2F45"/>
    <a:srgbClr val="75A4D9"/>
    <a:srgbClr val="1670C9"/>
    <a:srgbClr val="2D4E77"/>
    <a:srgbClr val="575989"/>
    <a:srgbClr val="12A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60"/>
    <p:restoredTop sz="96070" autoAdjust="0"/>
  </p:normalViewPr>
  <p:slideViewPr>
    <p:cSldViewPr>
      <p:cViewPr varScale="1">
        <p:scale>
          <a:sx n="119" d="100"/>
          <a:sy n="119" d="100"/>
        </p:scale>
        <p:origin x="28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7" d="100"/>
          <a:sy n="157" d="100"/>
        </p:scale>
        <p:origin x="4280" y="1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16906-B6A1-4E52-BE69-9D249F819B11}" type="datetimeFigureOut">
              <a:rPr lang="it-IT" smtClean="0"/>
              <a:t>18/04/18</a:t>
            </a:fld>
            <a:endParaRPr lang="it-IT" dirty="0"/>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48A20-7C99-4A4D-BF06-6E8ADEA4D03E}" type="slidenum">
              <a:rPr lang="it-IT" smtClean="0"/>
              <a:t>‹#›</a:t>
            </a:fld>
            <a:endParaRPr lang="it-IT" dirty="0"/>
          </a:p>
        </p:txBody>
      </p:sp>
    </p:spTree>
    <p:extLst>
      <p:ext uri="{BB962C8B-B14F-4D97-AF65-F5344CB8AC3E}">
        <p14:creationId xmlns:p14="http://schemas.microsoft.com/office/powerpoint/2010/main" val="398496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solidFill>
                  <a:prstClr val="black"/>
                </a:solidFill>
              </a:rPr>
              <a:pPr/>
              <a:t>7</a:t>
            </a:fld>
            <a:endParaRPr lang="nl-NL">
              <a:solidFill>
                <a:prstClr val="black"/>
              </a:solidFill>
            </a:endParaRPr>
          </a:p>
        </p:txBody>
      </p:sp>
      <p:sp>
        <p:nvSpPr>
          <p:cNvPr id="5" name="Date Placeholder 4"/>
          <p:cNvSpPr>
            <a:spLocks noGrp="1"/>
          </p:cNvSpPr>
          <p:nvPr>
            <p:ph type="dt" idx="11"/>
          </p:nvPr>
        </p:nvSpPr>
        <p:spPr/>
        <p:txBody>
          <a:bodyPr/>
          <a:lstStyle/>
          <a:p>
            <a:r>
              <a:rPr lang="nl-NL">
                <a:solidFill>
                  <a:prstClr val="black"/>
                </a:solidFill>
              </a:rPr>
              <a:t>23-10-2017</a:t>
            </a:r>
          </a:p>
        </p:txBody>
      </p:sp>
      <p:sp>
        <p:nvSpPr>
          <p:cNvPr id="6" name="Header Placeholder 5"/>
          <p:cNvSpPr>
            <a:spLocks noGrp="1"/>
          </p:cNvSpPr>
          <p:nvPr>
            <p:ph type="hdr" sz="quarter" idx="12"/>
          </p:nvPr>
        </p:nvSpPr>
        <p:spPr/>
        <p:txBody>
          <a:bodyPr/>
          <a:lstStyle/>
          <a:p>
            <a:r>
              <a:rPr lang="nl-NL">
                <a:solidFill>
                  <a:prstClr val="black"/>
                </a:solidFill>
              </a:rPr>
              <a:t>EGI-Engage Final Review</a:t>
            </a:r>
          </a:p>
        </p:txBody>
      </p:sp>
    </p:spTree>
    <p:extLst>
      <p:ext uri="{BB962C8B-B14F-4D97-AF65-F5344CB8AC3E}">
        <p14:creationId xmlns:p14="http://schemas.microsoft.com/office/powerpoint/2010/main" val="40581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solidFill>
                  <a:prstClr val="black"/>
                </a:solidFill>
              </a:rPr>
              <a:pPr/>
              <a:t>8</a:t>
            </a:fld>
            <a:endParaRPr lang="nl-NL">
              <a:solidFill>
                <a:prstClr val="black"/>
              </a:solidFill>
            </a:endParaRPr>
          </a:p>
        </p:txBody>
      </p:sp>
      <p:sp>
        <p:nvSpPr>
          <p:cNvPr id="5" name="Date Placeholder 4"/>
          <p:cNvSpPr>
            <a:spLocks noGrp="1"/>
          </p:cNvSpPr>
          <p:nvPr>
            <p:ph type="dt" idx="11"/>
          </p:nvPr>
        </p:nvSpPr>
        <p:spPr/>
        <p:txBody>
          <a:bodyPr/>
          <a:lstStyle/>
          <a:p>
            <a:r>
              <a:rPr lang="nl-NL">
                <a:solidFill>
                  <a:prstClr val="black"/>
                </a:solidFill>
              </a:rPr>
              <a:t>23-10-2017</a:t>
            </a:r>
          </a:p>
        </p:txBody>
      </p:sp>
      <p:sp>
        <p:nvSpPr>
          <p:cNvPr id="6" name="Header Placeholder 5"/>
          <p:cNvSpPr>
            <a:spLocks noGrp="1"/>
          </p:cNvSpPr>
          <p:nvPr>
            <p:ph type="hdr" sz="quarter" idx="12"/>
          </p:nvPr>
        </p:nvSpPr>
        <p:spPr/>
        <p:txBody>
          <a:bodyPr/>
          <a:lstStyle/>
          <a:p>
            <a:r>
              <a:rPr lang="nl-NL">
                <a:solidFill>
                  <a:prstClr val="black"/>
                </a:solidFill>
              </a:rPr>
              <a:t>EGI-Engage Final Review</a:t>
            </a:r>
          </a:p>
        </p:txBody>
      </p:sp>
    </p:spTree>
    <p:extLst>
      <p:ext uri="{BB962C8B-B14F-4D97-AF65-F5344CB8AC3E}">
        <p14:creationId xmlns:p14="http://schemas.microsoft.com/office/powerpoint/2010/main" val="141496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a:t>
            </a:r>
            <a:r>
              <a:rPr lang="mr-IN" dirty="0" smtClean="0"/>
              <a:t>–</a:t>
            </a:r>
            <a:r>
              <a:rPr lang="en-US" dirty="0" smtClean="0"/>
              <a:t> support delivery &amp; coordination</a:t>
            </a:r>
          </a:p>
          <a:p>
            <a:r>
              <a:rPr lang="en-US" dirty="0" smtClean="0"/>
              <a:t>external </a:t>
            </a:r>
            <a:r>
              <a:rPr lang="mr-IN" dirty="0" smtClean="0"/>
              <a:t>–</a:t>
            </a:r>
            <a:r>
              <a:rPr lang="en-US" dirty="0" smtClean="0"/>
              <a:t> consumed</a:t>
            </a:r>
            <a:r>
              <a:rPr lang="en-US" baseline="0" dirty="0" smtClean="0"/>
              <a:t> by external customers/users</a:t>
            </a:r>
            <a:endParaRPr lang="en-US" dirty="0"/>
          </a:p>
        </p:txBody>
      </p:sp>
      <p:sp>
        <p:nvSpPr>
          <p:cNvPr id="4" name="Slide Number Placeholder 3"/>
          <p:cNvSpPr>
            <a:spLocks noGrp="1"/>
          </p:cNvSpPr>
          <p:nvPr>
            <p:ph type="sldNum" sz="quarter" idx="10"/>
          </p:nvPr>
        </p:nvSpPr>
        <p:spPr/>
        <p:txBody>
          <a:bodyPr/>
          <a:lstStyle/>
          <a:p>
            <a:fld id="{AA148A20-7C99-4A4D-BF06-6E8ADEA4D03E}" type="slidenum">
              <a:rPr lang="it-IT" smtClean="0"/>
              <a:t>12</a:t>
            </a:fld>
            <a:endParaRPr lang="it-IT" dirty="0"/>
          </a:p>
        </p:txBody>
      </p:sp>
    </p:spTree>
    <p:extLst>
      <p:ext uri="{BB962C8B-B14F-4D97-AF65-F5344CB8AC3E}">
        <p14:creationId xmlns:p14="http://schemas.microsoft.com/office/powerpoint/2010/main" val="1407202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 xmlns:a16="http://schemas.microsoft.com/office/drawing/2014/main" id="{C28C7CE7-02F6-9C4E-B49C-A3F54D237E10}"/>
              </a:ext>
            </a:extLst>
          </p:cNvPr>
          <p:cNvSpPr txBox="1"/>
          <p:nvPr userDrawn="1"/>
        </p:nvSpPr>
        <p:spPr>
          <a:xfrm>
            <a:off x="1858186" y="5161114"/>
            <a:ext cx="1552984" cy="400110"/>
          </a:xfrm>
          <a:prstGeom prst="rect">
            <a:avLst/>
          </a:prstGeom>
          <a:noFill/>
        </p:spPr>
        <p:txBody>
          <a:bodyPr wrap="square" rtlCol="0">
            <a:spAutoFit/>
          </a:bodyPr>
          <a:lstStyle/>
          <a:p>
            <a:pPr algn="l"/>
            <a:r>
              <a:rPr lang="en-GB" sz="2000" dirty="0">
                <a:solidFill>
                  <a:srgbClr val="1C3046"/>
                </a:solidFill>
                <a:ea typeface="Source Sans Pro" charset="0"/>
                <a:cs typeface="Source Sans Pro" charset="0"/>
              </a:rPr>
              <a:t>eosc-hub.eu</a:t>
            </a:r>
          </a:p>
        </p:txBody>
      </p:sp>
      <p:pic>
        <p:nvPicPr>
          <p:cNvPr id="8" name="Immagine 7">
            <a:extLst>
              <a:ext uri="{FF2B5EF4-FFF2-40B4-BE49-F238E27FC236}">
                <a16:creationId xmlns="" xmlns:a16="http://schemas.microsoft.com/office/drawing/2014/main" id="{04E82C1C-60FB-2F41-A35A-E9EB59674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9829" y="5021749"/>
            <a:ext cx="589524" cy="578959"/>
          </a:xfrm>
          <a:prstGeom prst="rect">
            <a:avLst/>
          </a:prstGeom>
        </p:spPr>
      </p:pic>
      <p:pic>
        <p:nvPicPr>
          <p:cNvPr id="9" name="Immagine 8">
            <a:extLst>
              <a:ext uri="{FF2B5EF4-FFF2-40B4-BE49-F238E27FC236}">
                <a16:creationId xmlns="" xmlns:a16="http://schemas.microsoft.com/office/drawing/2014/main" id="{8C95AC5E-022A-794A-B33A-6292101788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2923" y="5413598"/>
            <a:ext cx="644783" cy="633228"/>
          </a:xfrm>
          <a:prstGeom prst="rect">
            <a:avLst/>
          </a:prstGeom>
        </p:spPr>
      </p:pic>
      <p:sp>
        <p:nvSpPr>
          <p:cNvPr id="10" name="CasellaDiTesto 9">
            <a:extLst>
              <a:ext uri="{FF2B5EF4-FFF2-40B4-BE49-F238E27FC236}">
                <a16:creationId xmlns="" xmlns:a16="http://schemas.microsoft.com/office/drawing/2014/main" id="{188D622C-A836-684D-8BDB-40E405A1B5A9}"/>
              </a:ext>
            </a:extLst>
          </p:cNvPr>
          <p:cNvSpPr txBox="1"/>
          <p:nvPr userDrawn="1"/>
        </p:nvSpPr>
        <p:spPr>
          <a:xfrm>
            <a:off x="1794880" y="5557093"/>
            <a:ext cx="1624992" cy="400110"/>
          </a:xfrm>
          <a:prstGeom prst="rect">
            <a:avLst/>
          </a:prstGeom>
          <a:noFill/>
        </p:spPr>
        <p:txBody>
          <a:bodyPr wrap="square" rtlCol="0">
            <a:spAutoFit/>
          </a:bodyPr>
          <a:lstStyle/>
          <a:p>
            <a:pPr algn="l"/>
            <a:r>
              <a:rPr lang="en-GB" sz="2000" dirty="0">
                <a:solidFill>
                  <a:srgbClr val="1C3046"/>
                </a:solidFill>
                <a:ea typeface="Source Sans Pro" charset="0"/>
                <a:cs typeface="Source Sans Pro" charset="0"/>
              </a:rPr>
              <a:t>@</a:t>
            </a:r>
            <a:r>
              <a:rPr lang="en-GB" sz="2000" dirty="0" err="1">
                <a:solidFill>
                  <a:srgbClr val="1C3046"/>
                </a:solidFill>
                <a:ea typeface="Source Sans Pro" charset="0"/>
                <a:cs typeface="Source Sans Pro" charset="0"/>
              </a:rPr>
              <a:t>EOSC_eu</a:t>
            </a:r>
            <a:endParaRPr lang="en-GB" sz="2000" dirty="0">
              <a:solidFill>
                <a:srgbClr val="1C3046"/>
              </a:solidFill>
              <a:ea typeface="Source Sans Pro" charset="0"/>
              <a:cs typeface="Source Sans Pro" charset="0"/>
            </a:endParaRPr>
          </a:p>
        </p:txBody>
      </p:sp>
      <p:sp>
        <p:nvSpPr>
          <p:cNvPr id="12" name="Rettangolo 11"/>
          <p:cNvSpPr/>
          <p:nvPr userDrawn="1"/>
        </p:nvSpPr>
        <p:spPr>
          <a:xfrm>
            <a:off x="755578" y="6381329"/>
            <a:ext cx="8280920" cy="219291"/>
          </a:xfrm>
          <a:prstGeom prst="rect">
            <a:avLst/>
          </a:prstGeom>
        </p:spPr>
        <p:txBody>
          <a:bodyPr wrap="square">
            <a:spAutoFit/>
          </a:bodyPr>
          <a:lstStyle/>
          <a:p>
            <a:r>
              <a:rPr lang="en-GB" sz="825" noProof="0" dirty="0"/>
              <a:t>EOSC-hub receives funding from the European Union’s Horizon 2020 research and innovation programme under grant agreement No. 777536.</a:t>
            </a:r>
          </a:p>
        </p:txBody>
      </p:sp>
      <p:pic>
        <p:nvPicPr>
          <p:cNvPr id="13" name="Immagin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4" y="6381328"/>
            <a:ext cx="422176" cy="282000"/>
          </a:xfrm>
          <a:prstGeom prst="rect">
            <a:avLst/>
          </a:prstGeom>
        </p:spPr>
      </p:pic>
      <p:cxnSp>
        <p:nvCxnSpPr>
          <p:cNvPr id="14" name="Connettore 1 13"/>
          <p:cNvCxnSpPr>
            <a:cxnSpLocks/>
          </p:cNvCxnSpPr>
          <p:nvPr userDrawn="1"/>
        </p:nvCxnSpPr>
        <p:spPr>
          <a:xfrm>
            <a:off x="1403648" y="4941168"/>
            <a:ext cx="1872208" cy="0"/>
          </a:xfrm>
          <a:prstGeom prst="line">
            <a:avLst/>
          </a:prstGeom>
          <a:ln>
            <a:solidFill>
              <a:srgbClr val="1C3046"/>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82080" y="1247533"/>
            <a:ext cx="4916162" cy="1224125"/>
          </a:xfrm>
          <a:prstGeom prst="rect">
            <a:avLst/>
          </a:prstGeom>
        </p:spPr>
      </p:pic>
      <p:sp>
        <p:nvSpPr>
          <p:cNvPr id="3" name="Segnaposto contenuto 2">
            <a:extLst>
              <a:ext uri="{FF2B5EF4-FFF2-40B4-BE49-F238E27FC236}">
                <a16:creationId xmlns="" xmlns:a16="http://schemas.microsoft.com/office/drawing/2014/main" id="{2751C4A5-F0D1-DC40-9A0A-0C461967962D}"/>
              </a:ext>
            </a:extLst>
          </p:cNvPr>
          <p:cNvSpPr>
            <a:spLocks noGrp="1"/>
          </p:cNvSpPr>
          <p:nvPr>
            <p:ph sz="quarter" idx="10" hasCustomPrompt="1"/>
          </p:nvPr>
        </p:nvSpPr>
        <p:spPr>
          <a:xfrm>
            <a:off x="1402928" y="3572463"/>
            <a:ext cx="6121400" cy="720725"/>
          </a:xfrm>
          <a:prstGeom prst="rect">
            <a:avLst/>
          </a:prstGeom>
        </p:spPr>
        <p:txBody>
          <a:bodyPr>
            <a:normAutofit/>
          </a:bodyPr>
          <a:lstStyle>
            <a:lvl1pPr marL="0" indent="0">
              <a:buNone/>
              <a:defRPr sz="2800" i="1">
                <a:solidFill>
                  <a:srgbClr val="B5892D"/>
                </a:solidFill>
              </a:defRPr>
            </a:lvl1pPr>
          </a:lstStyle>
          <a:p>
            <a:pPr lvl="0"/>
            <a:r>
              <a:rPr lang="it-IT" dirty="0"/>
              <a:t>Click </a:t>
            </a:r>
            <a:r>
              <a:rPr lang="it-IT" dirty="0" err="1"/>
              <a:t>here</a:t>
            </a:r>
            <a:r>
              <a:rPr lang="it-IT" dirty="0"/>
              <a:t> to </a:t>
            </a:r>
            <a:r>
              <a:rPr lang="it-IT" dirty="0" err="1"/>
              <a:t>add</a:t>
            </a:r>
            <a:r>
              <a:rPr lang="it-IT" dirty="0"/>
              <a:t> sub-</a:t>
            </a:r>
            <a:r>
              <a:rPr lang="it-IT" dirty="0" err="1"/>
              <a:t>title</a:t>
            </a:r>
            <a:endParaRPr lang="en-GB" dirty="0"/>
          </a:p>
        </p:txBody>
      </p:sp>
      <p:sp>
        <p:nvSpPr>
          <p:cNvPr id="19" name="Segnaposto contenuto 18">
            <a:extLst>
              <a:ext uri="{FF2B5EF4-FFF2-40B4-BE49-F238E27FC236}">
                <a16:creationId xmlns="" xmlns:a16="http://schemas.microsoft.com/office/drawing/2014/main" id="{0E77F5B3-574B-5F42-A9A9-B514FF8E4995}"/>
              </a:ext>
            </a:extLst>
          </p:cNvPr>
          <p:cNvSpPr>
            <a:spLocks noGrp="1"/>
          </p:cNvSpPr>
          <p:nvPr>
            <p:ph sz="quarter" idx="11" hasCustomPrompt="1"/>
          </p:nvPr>
        </p:nvSpPr>
        <p:spPr>
          <a:xfrm>
            <a:off x="1403350" y="2852738"/>
            <a:ext cx="6192838" cy="576262"/>
          </a:xfrm>
          <a:prstGeom prst="rect">
            <a:avLst/>
          </a:prstGeom>
        </p:spPr>
        <p:txBody>
          <a:bodyPr>
            <a:normAutofit/>
          </a:bodyPr>
          <a:lstStyle>
            <a:lvl1pPr marL="0" indent="0">
              <a:buNone/>
              <a:defRPr sz="3200" b="0">
                <a:solidFill>
                  <a:srgbClr val="1C3046"/>
                </a:solidFill>
              </a:defRPr>
            </a:lvl1pPr>
          </a:lstStyle>
          <a:p>
            <a:pPr lvl="0"/>
            <a:r>
              <a:rPr lang="it-IT" b="1" dirty="0">
                <a:solidFill>
                  <a:srgbClr val="1C3046"/>
                </a:solidFill>
              </a:rPr>
              <a:t>Click </a:t>
            </a:r>
            <a:r>
              <a:rPr lang="it-IT" b="1" dirty="0" err="1">
                <a:solidFill>
                  <a:srgbClr val="1C3046"/>
                </a:solidFill>
              </a:rPr>
              <a:t>here</a:t>
            </a:r>
            <a:r>
              <a:rPr lang="it-IT" b="1" dirty="0">
                <a:solidFill>
                  <a:srgbClr val="1C3046"/>
                </a:solidFill>
              </a:rPr>
              <a:t> to </a:t>
            </a:r>
            <a:r>
              <a:rPr lang="it-IT" b="1" dirty="0" err="1">
                <a:solidFill>
                  <a:srgbClr val="1C3046"/>
                </a:solidFill>
              </a:rPr>
              <a:t>add</a:t>
            </a:r>
            <a:r>
              <a:rPr lang="it-IT" b="1" dirty="0">
                <a:solidFill>
                  <a:srgbClr val="1C3046"/>
                </a:solidFill>
              </a:rPr>
              <a:t> </a:t>
            </a:r>
            <a:r>
              <a:rPr lang="it-IT" b="1" dirty="0" err="1">
                <a:solidFill>
                  <a:srgbClr val="1C3046"/>
                </a:solidFill>
              </a:rPr>
              <a:t>title</a:t>
            </a:r>
            <a:endParaRPr lang="en-GB" dirty="0"/>
          </a:p>
        </p:txBody>
      </p:sp>
    </p:spTree>
    <p:extLst>
      <p:ext uri="{BB962C8B-B14F-4D97-AF65-F5344CB8AC3E}">
        <p14:creationId xmlns:p14="http://schemas.microsoft.com/office/powerpoint/2010/main" val="112501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
        <p:nvSpPr>
          <p:cNvPr id="2" name="Titolo 1"/>
          <p:cNvSpPr>
            <a:spLocks noGrp="1"/>
          </p:cNvSpPr>
          <p:nvPr>
            <p:ph type="title"/>
          </p:nvPr>
        </p:nvSpPr>
        <p:spPr>
          <a:xfrm>
            <a:off x="166638" y="2790692"/>
            <a:ext cx="4877001" cy="1325563"/>
          </a:xfrm>
        </p:spPr>
        <p:txBody>
          <a:bodyPr/>
          <a:lstStyle>
            <a:lvl1pPr>
              <a:defRPr>
                <a:solidFill>
                  <a:schemeClr val="bg1"/>
                </a:solidFill>
              </a:defRPr>
            </a:lvl1pPr>
          </a:lstStyle>
          <a:p>
            <a:r>
              <a:rPr lang="it-IT"/>
              <a:t>Click to edit Master title style</a:t>
            </a:r>
            <a:endParaRPr lang="en-GB"/>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746208" y="134218"/>
            <a:ext cx="7886700" cy="752476"/>
          </a:xfrm>
        </p:spPr>
        <p:txBody>
          <a:bodyPr>
            <a:normAutofit/>
          </a:bodyPr>
          <a:lstStyle>
            <a:lvl1pPr>
              <a:defRPr sz="3000" b="1" baseline="0"/>
            </a:lvl1pPr>
          </a:lstStyle>
          <a:p>
            <a:r>
              <a:rPr lang="it-IT"/>
              <a:t>Click to edit Master title style</a:t>
            </a:r>
            <a:endParaRPr lang="en-US" dirty="0"/>
          </a:p>
        </p:txBody>
      </p:sp>
      <p:sp>
        <p:nvSpPr>
          <p:cNvPr id="3" name="Content Placeholder 2"/>
          <p:cNvSpPr>
            <a:spLocks noGrp="1"/>
          </p:cNvSpPr>
          <p:nvPr>
            <p:ph idx="1"/>
          </p:nvPr>
        </p:nvSpPr>
        <p:spPr>
          <a:xfrm>
            <a:off x="185847" y="1176985"/>
            <a:ext cx="8724551" cy="4862804"/>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solidFill>
                  <a:prstClr val="black"/>
                </a:solidFill>
              </a:rPr>
              <a:t>www.eoscpilot.eu</a:t>
            </a:r>
            <a:endParaRPr lang="en-GB" dirty="0">
              <a:solidFill>
                <a:prstClr val="black"/>
              </a:solidFill>
            </a:endParaRPr>
          </a:p>
        </p:txBody>
      </p:sp>
      <p:sp>
        <p:nvSpPr>
          <p:cNvPr id="5"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solidFill>
                  <a:prstClr val="black"/>
                </a:solidFill>
              </a:rPr>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solidFill>
                  <a:prstClr val="black"/>
                </a:solidFill>
              </a:rPr>
              <a:pPr/>
              <a:t>‹#›</a:t>
            </a:fld>
            <a:endParaRPr lang="en-GB" dirty="0">
              <a:solidFill>
                <a:prstClr val="black"/>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35981" y="279132"/>
            <a:ext cx="6152398" cy="500565"/>
          </a:xfrm>
        </p:spPr>
        <p:txBody>
          <a:bodyPr anchor="b">
            <a:normAutofit/>
          </a:bodyPr>
          <a:lstStyle>
            <a:lvl1pPr>
              <a:defRPr sz="3000" baseline="0"/>
            </a:lvl1pPr>
          </a:lstStyle>
          <a:p>
            <a:r>
              <a:rPr lang="en-US" dirty="0"/>
              <a:t>Click to edit Master title style</a:t>
            </a:r>
          </a:p>
        </p:txBody>
      </p:sp>
      <p:sp>
        <p:nvSpPr>
          <p:cNvPr id="3" name="Text Placeholder 2"/>
          <p:cNvSpPr>
            <a:spLocks noGrp="1"/>
          </p:cNvSpPr>
          <p:nvPr>
            <p:ph type="body" idx="1"/>
          </p:nvPr>
        </p:nvSpPr>
        <p:spPr>
          <a:xfrm>
            <a:off x="648002" y="315070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Click to edit Master text styles</a:t>
            </a:r>
          </a:p>
        </p:txBody>
      </p:sp>
      <p:sp>
        <p:nvSpPr>
          <p:cNvPr id="7"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solidFill>
                  <a:prstClr val="black"/>
                </a:solidFill>
              </a:rPr>
              <a:t>www.eoscpilot.eu</a:t>
            </a:r>
            <a:endParaRPr lang="en-GB" dirty="0">
              <a:solidFill>
                <a:prstClr val="black"/>
              </a:solidFill>
            </a:endParaRPr>
          </a:p>
        </p:txBody>
      </p:sp>
      <p:sp>
        <p:nvSpPr>
          <p:cNvPr id="8"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solidFill>
                  <a:prstClr val="black"/>
                </a:solidFill>
              </a:rPr>
              <a:t>The European Open Science Cloud for Research pilot project is funded by the European Commission, DG Research &amp; Innovation under contract no. 739563</a:t>
            </a:r>
          </a:p>
        </p:txBody>
      </p:sp>
      <p:sp>
        <p:nvSpPr>
          <p:cNvPr id="9"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solidFill>
                  <a:prstClr val="black"/>
                </a:solidFill>
              </a:rPr>
              <a:pPr/>
              <a:t>‹#›</a:t>
            </a:fld>
            <a:endParaRPr lang="en-GB" dirty="0">
              <a:solidFill>
                <a:prstClr val="black"/>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2743201" y="129873"/>
            <a:ext cx="7886700" cy="752476"/>
          </a:xfrm>
        </p:spPr>
        <p:txBody>
          <a:bodyPr>
            <a:normAutofit/>
          </a:bodyPr>
          <a:lstStyle>
            <a:lvl1pPr>
              <a:defRPr sz="3000" baseline="0"/>
            </a:lvl1pPr>
          </a:lstStyle>
          <a:p>
            <a:r>
              <a:rPr lang="it-IT"/>
              <a:t>Click to edit Master title style</a:t>
            </a:r>
            <a:endParaRPr lang="en-US" dirty="0"/>
          </a:p>
        </p:txBody>
      </p:sp>
      <p:sp>
        <p:nvSpPr>
          <p:cNvPr id="3" name="Content Placeholder 2"/>
          <p:cNvSpPr>
            <a:spLocks noGrp="1"/>
          </p:cNvSpPr>
          <p:nvPr>
            <p:ph sz="half" idx="1"/>
          </p:nvPr>
        </p:nvSpPr>
        <p:spPr>
          <a:xfrm>
            <a:off x="628650" y="2063534"/>
            <a:ext cx="3886200" cy="2861878"/>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Content Placeholder 3"/>
          <p:cNvSpPr>
            <a:spLocks noGrp="1"/>
          </p:cNvSpPr>
          <p:nvPr>
            <p:ph sz="half" idx="2"/>
          </p:nvPr>
        </p:nvSpPr>
        <p:spPr>
          <a:xfrm>
            <a:off x="4616517" y="2063534"/>
            <a:ext cx="3886200" cy="2861878"/>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5" name="Date Placeholder 4"/>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7" name="Slide Number Placeholder 6"/>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aseline="0"/>
            </a:lvl1pPr>
          </a:lstStyle>
          <a:p>
            <a:r>
              <a:rPr lang="it-IT"/>
              <a:t>Click to edit Master title style</a:t>
            </a:r>
            <a:endParaRPr lang="en-US" dirty="0"/>
          </a:p>
        </p:txBody>
      </p:sp>
      <p:sp>
        <p:nvSpPr>
          <p:cNvPr id="3" name="Date Placeholder 2"/>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a:t>
            </a:r>
            <a:r>
              <a:rPr lang="en-GB" dirty="0">
                <a:solidFill>
                  <a:prstClr val="black">
                    <a:tint val="75000"/>
                  </a:prstClr>
                </a:solidFill>
              </a:rPr>
              <a:t>739563</a:t>
            </a:r>
          </a:p>
        </p:txBody>
      </p:sp>
      <p:sp>
        <p:nvSpPr>
          <p:cNvPr id="5" name="Slide Number Placeholder 4"/>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4" name="Slide Number Placeholder 3"/>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1116530"/>
            <a:ext cx="2949178" cy="940869"/>
          </a:xfrm>
        </p:spPr>
        <p:txBody>
          <a:bodyPr anchor="b"/>
          <a:lstStyle>
            <a:lvl1pPr>
              <a:defRPr sz="3200"/>
            </a:lvl1pPr>
          </a:lstStyle>
          <a:p>
            <a:r>
              <a:rPr lang="it-IT"/>
              <a:t>Click to edit Master title style</a:t>
            </a:r>
            <a:endParaRPr lang="en-US" dirty="0"/>
          </a:p>
        </p:txBody>
      </p:sp>
      <p:sp>
        <p:nvSpPr>
          <p:cNvPr id="3" name="Content Placeholder 2"/>
          <p:cNvSpPr>
            <a:spLocks noGrp="1"/>
          </p:cNvSpPr>
          <p:nvPr>
            <p:ph idx="1"/>
          </p:nvPr>
        </p:nvSpPr>
        <p:spPr>
          <a:xfrm>
            <a:off x="3886200" y="1116530"/>
            <a:ext cx="4629150" cy="4873625"/>
          </a:xfrm>
        </p:spPr>
        <p:txBody>
          <a:bodyPr/>
          <a:lstStyle>
            <a:lvl1pPr marL="228600" indent="-228600">
              <a:buSzPct val="100000"/>
              <a:buFontTx/>
              <a:buBlip>
                <a:blip r:embed="rId2"/>
              </a:buBlip>
              <a:defRPr sz="3200"/>
            </a:lvl1pPr>
            <a:lvl2pPr marL="685800" indent="-228600">
              <a:buSzPct val="100000"/>
              <a:buFontTx/>
              <a:buBlip>
                <a:blip r:embed="rId2"/>
              </a:buBlip>
              <a:defRPr sz="2800"/>
            </a:lvl2pPr>
            <a:lvl3pPr marL="1143000" indent="-228600">
              <a:buSzPct val="100000"/>
              <a:buFontTx/>
              <a:buBlip>
                <a:blip r:embed="rId2"/>
              </a:buBlip>
              <a:defRPr sz="2400"/>
            </a:lvl3pPr>
            <a:lvl4pPr marL="1600200" indent="-228600">
              <a:buSzPct val="100000"/>
              <a:buFontTx/>
              <a:buBlip>
                <a:blip r:embed="rId2"/>
              </a:buBlip>
              <a:defRPr sz="2000"/>
            </a:lvl4pPr>
            <a:lvl5pPr marL="2057400" indent="-228600">
              <a:buSzPct val="100000"/>
              <a:buFontTx/>
              <a:buBlip>
                <a:blip r:embed="rId2"/>
              </a:buBlip>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7" name="Slide Number Placeholder 6"/>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a:t>Click to insert title</a:t>
            </a:r>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3707915"/>
            <a:ext cx="41316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7012" y="2280553"/>
            <a:ext cx="4877001" cy="1325563"/>
          </a:xfrm>
        </p:spPr>
        <p:txBody>
          <a:bodyPr/>
          <a:lstStyle/>
          <a:p>
            <a:r>
              <a:rPr lang="it-IT"/>
              <a:t>Click to edit Master title style</a:t>
            </a:r>
            <a:endParaRPr lang="en-GB"/>
          </a:p>
        </p:txBody>
      </p:sp>
      <p:sp>
        <p:nvSpPr>
          <p:cNvPr id="7"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solidFill>
                  <a:prstClr val="black"/>
                </a:solidFill>
              </a:rPr>
              <a:t>www.eoscpilot.eu</a:t>
            </a:r>
            <a:endParaRPr lang="en-GB" dirty="0">
              <a:solidFill>
                <a:prstClr val="black"/>
              </a:solidFill>
            </a:endParaRPr>
          </a:p>
        </p:txBody>
      </p:sp>
      <p:sp>
        <p:nvSpPr>
          <p:cNvPr id="8"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solidFill>
                  <a:prstClr val="black"/>
                </a:solidFill>
              </a:rPr>
              <a:t>The European Open Science Cloud for Research pilot project is funded by the European Commission, DG Research &amp; Innovation under contract no. 739563</a:t>
            </a:r>
          </a:p>
        </p:txBody>
      </p:sp>
      <p:sp>
        <p:nvSpPr>
          <p:cNvPr id="9"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solidFill>
                  <a:prstClr val="black"/>
                </a:solidFill>
              </a:rPr>
              <a:pPr/>
              <a:t>‹#›</a:t>
            </a:fld>
            <a:endParaRPr lang="en-GB" dirty="0">
              <a:solidFill>
                <a:prstClr val="black"/>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Content">
    <p:spTree>
      <p:nvGrpSpPr>
        <p:cNvPr id="1" name=""/>
        <p:cNvGrpSpPr/>
        <p:nvPr/>
      </p:nvGrpSpPr>
      <p:grpSpPr>
        <a:xfrm>
          <a:off x="0" y="0"/>
          <a:ext cx="0" cy="0"/>
          <a:chOff x="0" y="0"/>
          <a:chExt cx="0" cy="0"/>
        </a:xfrm>
      </p:grpSpPr>
      <p:sp>
        <p:nvSpPr>
          <p:cNvPr id="23" name="Slide Number Placeholder 5">
            <a:extLst>
              <a:ext uri="{FF2B5EF4-FFF2-40B4-BE49-F238E27FC236}">
                <a16:creationId xmlns="" xmlns:a16="http://schemas.microsoft.com/office/drawing/2014/main" id="{B77B2A9D-5C2F-4A5C-83AC-2A23BED551CC}"/>
              </a:ext>
            </a:extLst>
          </p:cNvPr>
          <p:cNvSpPr>
            <a:spLocks noGrp="1"/>
          </p:cNvSpPr>
          <p:nvPr>
            <p:ph type="sldNum" sz="quarter" idx="12"/>
          </p:nvPr>
        </p:nvSpPr>
        <p:spPr>
          <a:xfrm>
            <a:off x="6553200" y="6381328"/>
            <a:ext cx="2339280" cy="288032"/>
          </a:xfrm>
          <a:prstGeom prst="rect">
            <a:avLst/>
          </a:prstGeom>
        </p:spPr>
        <p:txBody>
          <a:bodyPr/>
          <a:lstStyle>
            <a:lvl1pPr algn="r">
              <a:defRPr sz="975" b="0" i="0">
                <a:solidFill>
                  <a:schemeClr val="tx1"/>
                </a:solidFill>
                <a:latin typeface="Calibri" panose="020F0502020204030204" pitchFamily="34" charset="0"/>
                <a:ea typeface="Source Sans Pro" charset="0"/>
                <a:cs typeface="Calibri" panose="020F0502020204030204" pitchFamily="34" charset="0"/>
              </a:defRPr>
            </a:lvl1pPr>
          </a:lstStyle>
          <a:p>
            <a:fld id="{B6F15528-21DE-4FAA-801E-634DDDAF4B2B}" type="slidenum">
              <a:rPr lang="en-US" smtClean="0"/>
              <a:pPr/>
              <a:t>‹#›</a:t>
            </a:fld>
            <a:endParaRPr lang="en-US" dirty="0"/>
          </a:p>
        </p:txBody>
      </p:sp>
      <p:sp>
        <p:nvSpPr>
          <p:cNvPr id="3" name="Content Placeholder 2"/>
          <p:cNvSpPr>
            <a:spLocks noGrp="1"/>
          </p:cNvSpPr>
          <p:nvPr>
            <p:ph idx="1" hasCustomPrompt="1"/>
          </p:nvPr>
        </p:nvSpPr>
        <p:spPr>
          <a:xfrm>
            <a:off x="251520" y="1268764"/>
            <a:ext cx="8640960" cy="4855007"/>
          </a:xfrm>
          <a:prstGeom prst="rect">
            <a:avLst/>
          </a:prstGeom>
        </p:spPr>
        <p:txBody>
          <a:bodyPr>
            <a:normAutofit/>
          </a:bodyPr>
          <a:lstStyle>
            <a:lvl1pPr marL="257175" indent="-257175">
              <a:buSzPct val="100000"/>
              <a:buFontTx/>
              <a:buBlip>
                <a:blip r:embed="rId2"/>
              </a:buBlip>
              <a:defRPr sz="2800" b="0" i="0">
                <a:solidFill>
                  <a:schemeClr val="tx1">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200150" marR="0" indent="-171450" algn="l" defTabSz="342900" rtl="0" eaLnBrk="1" fontAlgn="auto" latinLnBrk="0" hangingPunct="1">
              <a:lnSpc>
                <a:spcPct val="100000"/>
              </a:lnSpc>
              <a:spcBef>
                <a:spcPct val="20000"/>
              </a:spcBef>
              <a:spcAft>
                <a:spcPts val="0"/>
              </a:spcAft>
              <a:buClrTx/>
              <a:buSzPct val="70000"/>
              <a:buFont typeface="Calibri" panose="020F0502020204030204" pitchFamily="34" charset="0"/>
              <a:buChar char="-"/>
              <a:tabLst/>
              <a:defRPr sz="2800" b="0" i="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tx1">
                    <a:lumMod val="75000"/>
                  </a:schemeClr>
                </a:solidFill>
                <a:latin typeface="+mn-lt"/>
                <a:ea typeface="Source Sans Pro" charset="0"/>
                <a:cs typeface="Source Sans Pro" charset="0"/>
              </a:defRPr>
            </a:lvl5pPr>
          </a:lstStyle>
          <a:p>
            <a:pPr lvl="0"/>
            <a:r>
              <a:rPr lang="en-GB" noProof="0" dirty="0"/>
              <a:t>Click here to add text</a:t>
            </a:r>
          </a:p>
          <a:p>
            <a:pPr lvl="1"/>
            <a:r>
              <a:rPr lang="en-GB" noProof="0" dirty="0"/>
              <a:t>Second level</a:t>
            </a:r>
          </a:p>
          <a:p>
            <a:pPr lvl="2"/>
            <a:r>
              <a:rPr lang="en-GB" noProof="0" dirty="0"/>
              <a:t> Third level</a:t>
            </a:r>
          </a:p>
          <a:p>
            <a:pPr lvl="3"/>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12" name="Date Placeholder 3">
            <a:extLst>
              <a:ext uri="{FF2B5EF4-FFF2-40B4-BE49-F238E27FC236}">
                <a16:creationId xmlns="" xmlns:a16="http://schemas.microsoft.com/office/drawing/2014/main" id="{2D6204B7-1D0D-1E43-967C-261D932E2D40}"/>
              </a:ext>
            </a:extLst>
          </p:cNvPr>
          <p:cNvSpPr>
            <a:spLocks noGrp="1"/>
          </p:cNvSpPr>
          <p:nvPr>
            <p:ph type="dt" sz="half" idx="10"/>
          </p:nvPr>
        </p:nvSpPr>
        <p:spPr>
          <a:xfrm>
            <a:off x="251520" y="6381328"/>
            <a:ext cx="2133600" cy="288032"/>
          </a:xfrm>
          <a:prstGeom prst="rect">
            <a:avLst/>
          </a:prstGeom>
        </p:spPr>
        <p:txBody>
          <a:bodyPr/>
          <a:lstStyle>
            <a:lvl1pPr>
              <a:defRPr sz="980" b="0" i="0">
                <a:solidFill>
                  <a:schemeClr val="tx1">
                    <a:lumMod val="75000"/>
                  </a:schemeClr>
                </a:solidFill>
                <a:latin typeface="+mn-lt"/>
                <a:ea typeface="Source Sans Pro" charset="0"/>
                <a:cs typeface="Source Sans Pro" charset="0"/>
              </a:defRPr>
            </a:lvl1pPr>
          </a:lstStyle>
          <a:p>
            <a:fld id="{1D8BD707-D9CF-40AE-B4C6-C98DA3205C09}" type="datetimeFigureOut">
              <a:rPr lang="en-US" smtClean="0"/>
              <a:pPr/>
              <a:t>4/18/18</a:t>
            </a:fld>
            <a:endParaRPr lang="en-US" dirty="0"/>
          </a:p>
        </p:txBody>
      </p:sp>
      <p:sp>
        <p:nvSpPr>
          <p:cNvPr id="13" name="Footer Placeholder 4">
            <a:extLst>
              <a:ext uri="{FF2B5EF4-FFF2-40B4-BE49-F238E27FC236}">
                <a16:creationId xmlns="" xmlns:a16="http://schemas.microsoft.com/office/drawing/2014/main" id="{E1E01ECC-58A4-0745-A3E0-F9FCCE41DACE}"/>
              </a:ext>
            </a:extLst>
          </p:cNvPr>
          <p:cNvSpPr>
            <a:spLocks noGrp="1"/>
          </p:cNvSpPr>
          <p:nvPr>
            <p:ph type="ftr" sz="quarter" idx="11"/>
          </p:nvPr>
        </p:nvSpPr>
        <p:spPr>
          <a:xfrm>
            <a:off x="3124200" y="6381328"/>
            <a:ext cx="2895600" cy="288032"/>
          </a:xfrm>
          <a:prstGeom prst="rect">
            <a:avLst/>
          </a:prstGeom>
        </p:spPr>
        <p:txBody>
          <a:bodyPr>
            <a:normAutofit/>
          </a:bodyPr>
          <a:lstStyle>
            <a:lvl1pPr>
              <a:defRPr sz="980" b="0" i="0">
                <a:solidFill>
                  <a:schemeClr val="tx1">
                    <a:lumMod val="75000"/>
                  </a:schemeClr>
                </a:solidFill>
                <a:latin typeface="+mn-lt"/>
                <a:ea typeface="Source Sans Pro" charset="0"/>
                <a:cs typeface="Source Sans Pro" charset="0"/>
              </a:defRPr>
            </a:lvl1pPr>
          </a:lstStyle>
          <a:p>
            <a:r>
              <a:rPr lang="en-US"/>
              <a:t>Footer</a:t>
            </a:r>
            <a:endParaRPr lang="en-US" dirty="0"/>
          </a:p>
        </p:txBody>
      </p:sp>
      <p:cxnSp>
        <p:nvCxnSpPr>
          <p:cNvPr id="16" name="Connettore 1 15">
            <a:extLst>
              <a:ext uri="{FF2B5EF4-FFF2-40B4-BE49-F238E27FC236}">
                <a16:creationId xmlns="" xmlns:a16="http://schemas.microsoft.com/office/drawing/2014/main" id="{05EEB7C1-79E8-894A-A6D8-E6E8AF7BA267}"/>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sp>
        <p:nvSpPr>
          <p:cNvPr id="22" name="Rettangolo 21">
            <a:extLst>
              <a:ext uri="{FF2B5EF4-FFF2-40B4-BE49-F238E27FC236}">
                <a16:creationId xmlns="" xmlns:a16="http://schemas.microsoft.com/office/drawing/2014/main" id="{833973A6-C1BB-1043-8DAC-B993CBB6D983}"/>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
        <p:nvSpPr>
          <p:cNvPr id="26" name="Rettangolo 25"/>
          <p:cNvSpPr>
            <a:spLocks/>
          </p:cNvSpPr>
          <p:nvPr userDrawn="1"/>
        </p:nvSpPr>
        <p:spPr>
          <a:xfrm>
            <a:off x="5035836" y="-3"/>
            <a:ext cx="1303646" cy="56608"/>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7" name="Rettangolo 26"/>
          <p:cNvSpPr>
            <a:spLocks/>
          </p:cNvSpPr>
          <p:nvPr userDrawn="1"/>
        </p:nvSpPr>
        <p:spPr>
          <a:xfrm>
            <a:off x="7878656" y="-2404"/>
            <a:ext cx="1142863" cy="45719"/>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1" name="Rettangolo 30"/>
          <p:cNvSpPr>
            <a:spLocks/>
          </p:cNvSpPr>
          <p:nvPr userDrawn="1"/>
        </p:nvSpPr>
        <p:spPr>
          <a:xfrm>
            <a:off x="6381465" y="0"/>
            <a:ext cx="1601457" cy="51318"/>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3" name="Rettangolo 32"/>
          <p:cNvSpPr>
            <a:spLocks/>
          </p:cNvSpPr>
          <p:nvPr userDrawn="1"/>
        </p:nvSpPr>
        <p:spPr>
          <a:xfrm>
            <a:off x="-135" y="-3"/>
            <a:ext cx="643613" cy="51321"/>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pic>
        <p:nvPicPr>
          <p:cNvPr id="2" name="Immagine 1">
            <a:extLst>
              <a:ext uri="{FF2B5EF4-FFF2-40B4-BE49-F238E27FC236}">
                <a16:creationId xmlns="" xmlns:a16="http://schemas.microsoft.com/office/drawing/2014/main" id="{A01731E7-CB9A-4E4D-834D-37ACDE4D9799}"/>
              </a:ext>
            </a:extLst>
          </p:cNvPr>
          <p:cNvPicPr>
            <a:picLocks noChangeAspect="1"/>
          </p:cNvPicPr>
          <p:nvPr userDrawn="1"/>
        </p:nvPicPr>
        <p:blipFill>
          <a:blip r:embed="rId3"/>
          <a:stretch>
            <a:fillRect/>
          </a:stretch>
        </p:blipFill>
        <p:spPr>
          <a:xfrm>
            <a:off x="-135" y="6813550"/>
            <a:ext cx="9144000" cy="44450"/>
          </a:xfrm>
          <a:prstGeom prst="rect">
            <a:avLst/>
          </a:prstGeom>
        </p:spPr>
      </p:pic>
      <p:sp>
        <p:nvSpPr>
          <p:cNvPr id="15" name="Segnaposto testo 3">
            <a:extLst>
              <a:ext uri="{FF2B5EF4-FFF2-40B4-BE49-F238E27FC236}">
                <a16:creationId xmlns="" xmlns:a16="http://schemas.microsoft.com/office/drawing/2014/main" id="{CB6AB942-1F6F-D740-9623-04930E39D576}"/>
              </a:ext>
            </a:extLst>
          </p:cNvPr>
          <p:cNvSpPr>
            <a:spLocks noGrp="1"/>
          </p:cNvSpPr>
          <p:nvPr>
            <p:ph type="body" sz="quarter" idx="14" hasCustomPrompt="1"/>
          </p:nvPr>
        </p:nvSpPr>
        <p:spPr>
          <a:xfrm>
            <a:off x="2911677" y="260489"/>
            <a:ext cx="5980803" cy="864081"/>
          </a:xfrm>
          <a:prstGeom prst="rect">
            <a:avLst/>
          </a:prstGeom>
        </p:spPr>
        <p:txBody>
          <a:bodyPr>
            <a:normAutofit/>
          </a:bodyPr>
          <a:lstStyle>
            <a:lvl1pPr marL="0" indent="0">
              <a:buNone/>
              <a:defRPr sz="3200" b="1">
                <a:solidFill>
                  <a:srgbClr val="1C3046"/>
                </a:solidFill>
              </a:defRPr>
            </a:lvl1pPr>
          </a:lstStyle>
          <a:p>
            <a:pPr lvl="0"/>
            <a:r>
              <a:rPr lang="en-GB" noProof="0" dirty="0"/>
              <a:t>Click here to add title</a:t>
            </a:r>
            <a:endParaRPr lang="en-GB" dirty="0"/>
          </a:p>
        </p:txBody>
      </p:sp>
    </p:spTree>
    <p:extLst>
      <p:ext uri="{BB962C8B-B14F-4D97-AF65-F5344CB8AC3E}">
        <p14:creationId xmlns:p14="http://schemas.microsoft.com/office/powerpoint/2010/main" val="483638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
        <p:nvSpPr>
          <p:cNvPr id="2" name="Titolo 1"/>
          <p:cNvSpPr>
            <a:spLocks noGrp="1"/>
          </p:cNvSpPr>
          <p:nvPr>
            <p:ph type="title"/>
          </p:nvPr>
        </p:nvSpPr>
        <p:spPr>
          <a:xfrm>
            <a:off x="166638" y="2790692"/>
            <a:ext cx="4877001" cy="1325563"/>
          </a:xfrm>
        </p:spPr>
        <p:txBody>
          <a:bodyPr/>
          <a:lstStyle>
            <a:lvl1pPr>
              <a:defRPr>
                <a:solidFill>
                  <a:schemeClr val="bg1"/>
                </a:solidFill>
              </a:defRPr>
            </a:lvl1pPr>
          </a:lstStyle>
          <a:p>
            <a:r>
              <a:rPr lang="it-IT"/>
              <a:t>Click to edit Master title style</a:t>
            </a:r>
            <a:endParaRPr lang="en-GB"/>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746208" y="134218"/>
            <a:ext cx="7886700" cy="752476"/>
          </a:xfrm>
        </p:spPr>
        <p:txBody>
          <a:bodyPr>
            <a:normAutofit/>
          </a:bodyPr>
          <a:lstStyle>
            <a:lvl1pPr>
              <a:defRPr sz="3000" b="1" baseline="0"/>
            </a:lvl1pPr>
          </a:lstStyle>
          <a:p>
            <a:r>
              <a:rPr lang="it-IT"/>
              <a:t>Click to edit Master title style</a:t>
            </a:r>
            <a:endParaRPr lang="en-US" dirty="0"/>
          </a:p>
        </p:txBody>
      </p:sp>
      <p:sp>
        <p:nvSpPr>
          <p:cNvPr id="3" name="Content Placeholder 2"/>
          <p:cNvSpPr>
            <a:spLocks noGrp="1"/>
          </p:cNvSpPr>
          <p:nvPr>
            <p:ph idx="1"/>
          </p:nvPr>
        </p:nvSpPr>
        <p:spPr>
          <a:xfrm>
            <a:off x="185847" y="1176985"/>
            <a:ext cx="8724551" cy="4862804"/>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solidFill>
                  <a:prstClr val="black"/>
                </a:solidFill>
              </a:rPr>
              <a:t>www.eoscpilot.eu</a:t>
            </a:r>
            <a:endParaRPr lang="en-GB" dirty="0">
              <a:solidFill>
                <a:prstClr val="black"/>
              </a:solidFill>
            </a:endParaRPr>
          </a:p>
        </p:txBody>
      </p:sp>
      <p:sp>
        <p:nvSpPr>
          <p:cNvPr id="5"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solidFill>
                  <a:prstClr val="black"/>
                </a:solidFill>
              </a:rPr>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solidFill>
                  <a:prstClr val="black"/>
                </a:solidFill>
              </a:rPr>
              <a:pPr/>
              <a:t>‹#›</a:t>
            </a:fld>
            <a:endParaRPr lang="en-GB" dirty="0">
              <a:solidFill>
                <a:prstClr val="black"/>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35981" y="279132"/>
            <a:ext cx="6152398" cy="500565"/>
          </a:xfrm>
        </p:spPr>
        <p:txBody>
          <a:bodyPr anchor="b">
            <a:normAutofit/>
          </a:bodyPr>
          <a:lstStyle>
            <a:lvl1pPr>
              <a:defRPr sz="3000" baseline="0"/>
            </a:lvl1pPr>
          </a:lstStyle>
          <a:p>
            <a:r>
              <a:rPr lang="en-US" dirty="0"/>
              <a:t>Click to edit Master title style</a:t>
            </a:r>
          </a:p>
        </p:txBody>
      </p:sp>
      <p:sp>
        <p:nvSpPr>
          <p:cNvPr id="3" name="Text Placeholder 2"/>
          <p:cNvSpPr>
            <a:spLocks noGrp="1"/>
          </p:cNvSpPr>
          <p:nvPr>
            <p:ph type="body" idx="1"/>
          </p:nvPr>
        </p:nvSpPr>
        <p:spPr>
          <a:xfrm>
            <a:off x="648002" y="315070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Click to edit Master text styles</a:t>
            </a:r>
          </a:p>
        </p:txBody>
      </p:sp>
      <p:sp>
        <p:nvSpPr>
          <p:cNvPr id="7"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solidFill>
                  <a:prstClr val="black"/>
                </a:solidFill>
              </a:rPr>
              <a:t>www.eoscpilot.eu</a:t>
            </a:r>
            <a:endParaRPr lang="en-GB" dirty="0">
              <a:solidFill>
                <a:prstClr val="black"/>
              </a:solidFill>
            </a:endParaRPr>
          </a:p>
        </p:txBody>
      </p:sp>
      <p:sp>
        <p:nvSpPr>
          <p:cNvPr id="8"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solidFill>
                  <a:prstClr val="black"/>
                </a:solidFill>
              </a:rPr>
              <a:t>The European Open Science Cloud for Research pilot project is funded by the European Commission, DG Research &amp; Innovation under contract no. 739563</a:t>
            </a:r>
          </a:p>
        </p:txBody>
      </p:sp>
      <p:sp>
        <p:nvSpPr>
          <p:cNvPr id="9"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solidFill>
                  <a:prstClr val="black"/>
                </a:solidFill>
              </a:rPr>
              <a:pPr/>
              <a:t>‹#›</a:t>
            </a:fld>
            <a:endParaRPr lang="en-GB" dirty="0">
              <a:solidFill>
                <a:prstClr val="black"/>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2743201" y="129873"/>
            <a:ext cx="7886700" cy="752476"/>
          </a:xfrm>
        </p:spPr>
        <p:txBody>
          <a:bodyPr>
            <a:normAutofit/>
          </a:bodyPr>
          <a:lstStyle>
            <a:lvl1pPr>
              <a:defRPr sz="3000" baseline="0"/>
            </a:lvl1pPr>
          </a:lstStyle>
          <a:p>
            <a:r>
              <a:rPr lang="it-IT"/>
              <a:t>Click to edit Master title style</a:t>
            </a:r>
            <a:endParaRPr lang="en-US" dirty="0"/>
          </a:p>
        </p:txBody>
      </p:sp>
      <p:sp>
        <p:nvSpPr>
          <p:cNvPr id="3" name="Content Placeholder 2"/>
          <p:cNvSpPr>
            <a:spLocks noGrp="1"/>
          </p:cNvSpPr>
          <p:nvPr>
            <p:ph sz="half" idx="1"/>
          </p:nvPr>
        </p:nvSpPr>
        <p:spPr>
          <a:xfrm>
            <a:off x="628650" y="2063534"/>
            <a:ext cx="3886200" cy="2861878"/>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Content Placeholder 3"/>
          <p:cNvSpPr>
            <a:spLocks noGrp="1"/>
          </p:cNvSpPr>
          <p:nvPr>
            <p:ph sz="half" idx="2"/>
          </p:nvPr>
        </p:nvSpPr>
        <p:spPr>
          <a:xfrm>
            <a:off x="4616517" y="2063534"/>
            <a:ext cx="3886200" cy="2861878"/>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5" name="Date Placeholder 4"/>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7" name="Slide Number Placeholder 6"/>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aseline="0"/>
            </a:lvl1pPr>
          </a:lstStyle>
          <a:p>
            <a:r>
              <a:rPr lang="it-IT"/>
              <a:t>Click to edit Master title style</a:t>
            </a:r>
            <a:endParaRPr lang="en-US" dirty="0"/>
          </a:p>
        </p:txBody>
      </p:sp>
      <p:sp>
        <p:nvSpPr>
          <p:cNvPr id="3" name="Date Placeholder 2"/>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a:t>
            </a:r>
            <a:r>
              <a:rPr lang="en-GB" dirty="0">
                <a:solidFill>
                  <a:prstClr val="black">
                    <a:tint val="75000"/>
                  </a:prstClr>
                </a:solidFill>
              </a:rPr>
              <a:t>739563</a:t>
            </a:r>
          </a:p>
        </p:txBody>
      </p:sp>
      <p:sp>
        <p:nvSpPr>
          <p:cNvPr id="5" name="Slide Number Placeholder 4"/>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4" name="Slide Number Placeholder 3"/>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1116530"/>
            <a:ext cx="2949178" cy="940869"/>
          </a:xfrm>
        </p:spPr>
        <p:txBody>
          <a:bodyPr anchor="b"/>
          <a:lstStyle>
            <a:lvl1pPr>
              <a:defRPr sz="3200"/>
            </a:lvl1pPr>
          </a:lstStyle>
          <a:p>
            <a:r>
              <a:rPr lang="it-IT"/>
              <a:t>Click to edit Master title style</a:t>
            </a:r>
            <a:endParaRPr lang="en-US" dirty="0"/>
          </a:p>
        </p:txBody>
      </p:sp>
      <p:sp>
        <p:nvSpPr>
          <p:cNvPr id="3" name="Content Placeholder 2"/>
          <p:cNvSpPr>
            <a:spLocks noGrp="1"/>
          </p:cNvSpPr>
          <p:nvPr>
            <p:ph idx="1"/>
          </p:nvPr>
        </p:nvSpPr>
        <p:spPr>
          <a:xfrm>
            <a:off x="3886200" y="1116530"/>
            <a:ext cx="4629150" cy="4873625"/>
          </a:xfrm>
        </p:spPr>
        <p:txBody>
          <a:bodyPr/>
          <a:lstStyle>
            <a:lvl1pPr marL="228600" indent="-228600">
              <a:buSzPct val="100000"/>
              <a:buFontTx/>
              <a:buBlip>
                <a:blip r:embed="rId2"/>
              </a:buBlip>
              <a:defRPr sz="3200"/>
            </a:lvl1pPr>
            <a:lvl2pPr marL="685800" indent="-228600">
              <a:buSzPct val="100000"/>
              <a:buFontTx/>
              <a:buBlip>
                <a:blip r:embed="rId2"/>
              </a:buBlip>
              <a:defRPr sz="2800"/>
            </a:lvl2pPr>
            <a:lvl3pPr marL="1143000" indent="-228600">
              <a:buSzPct val="100000"/>
              <a:buFontTx/>
              <a:buBlip>
                <a:blip r:embed="rId2"/>
              </a:buBlip>
              <a:defRPr sz="2400"/>
            </a:lvl3pPr>
            <a:lvl4pPr marL="1600200" indent="-228600">
              <a:buSzPct val="100000"/>
              <a:buFontTx/>
              <a:buBlip>
                <a:blip r:embed="rId2"/>
              </a:buBlip>
              <a:defRPr sz="2000"/>
            </a:lvl4pPr>
            <a:lvl5pPr marL="2057400" indent="-228600">
              <a:buSzPct val="100000"/>
              <a:buFontTx/>
              <a:buBlip>
                <a:blip r:embed="rId2"/>
              </a:buBlip>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7" name="Slide Number Placeholder 6"/>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a:t>Click to insert title</a:t>
            </a:r>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_slide">
    <p:spTree>
      <p:nvGrpSpPr>
        <p:cNvPr id="1" name=""/>
        <p:cNvGrpSpPr/>
        <p:nvPr/>
      </p:nvGrpSpPr>
      <p:grpSpPr>
        <a:xfrm>
          <a:off x="0" y="0"/>
          <a:ext cx="0" cy="0"/>
          <a:chOff x="0" y="0"/>
          <a:chExt cx="0" cy="0"/>
        </a:xfrm>
      </p:grpSpPr>
      <p:sp>
        <p:nvSpPr>
          <p:cNvPr id="18" name="Rettangolo 17"/>
          <p:cNvSpPr>
            <a:spLocks/>
          </p:cNvSpPr>
          <p:nvPr userDrawn="1"/>
        </p:nvSpPr>
        <p:spPr>
          <a:xfrm>
            <a:off x="3114459" y="0"/>
            <a:ext cx="1133521"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2" name="Rettangolo 21"/>
          <p:cNvSpPr>
            <a:spLocks/>
          </p:cNvSpPr>
          <p:nvPr userDrawn="1"/>
        </p:nvSpPr>
        <p:spPr>
          <a:xfrm>
            <a:off x="5940154" y="0"/>
            <a:ext cx="3167471"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4" name="Rettangolo 23"/>
          <p:cNvSpPr>
            <a:spLocks/>
          </p:cNvSpPr>
          <p:nvPr userDrawn="1"/>
        </p:nvSpPr>
        <p:spPr>
          <a:xfrm>
            <a:off x="8401706" y="0"/>
            <a:ext cx="74763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5" name="Rettangolo 24"/>
          <p:cNvSpPr>
            <a:spLocks/>
          </p:cNvSpPr>
          <p:nvPr userDrawn="1"/>
        </p:nvSpPr>
        <p:spPr>
          <a:xfrm>
            <a:off x="1907705" y="0"/>
            <a:ext cx="101605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6" name="Rettangolo 25"/>
          <p:cNvSpPr>
            <a:spLocks/>
          </p:cNvSpPr>
          <p:nvPr userDrawn="1"/>
        </p:nvSpPr>
        <p:spPr>
          <a:xfrm>
            <a:off x="7164289" y="0"/>
            <a:ext cx="1303646"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7" name="Rettangolo 26"/>
          <p:cNvSpPr>
            <a:spLocks/>
          </p:cNvSpPr>
          <p:nvPr userDrawn="1"/>
        </p:nvSpPr>
        <p:spPr>
          <a:xfrm>
            <a:off x="5220074" y="0"/>
            <a:ext cx="114286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8" name="Rettangolo 27"/>
          <p:cNvSpPr>
            <a:spLocks/>
          </p:cNvSpPr>
          <p:nvPr userDrawn="1"/>
        </p:nvSpPr>
        <p:spPr>
          <a:xfrm>
            <a:off x="1276470" y="-2"/>
            <a:ext cx="631235"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9" name="Rettangolo 28"/>
          <p:cNvSpPr>
            <a:spLocks/>
          </p:cNvSpPr>
          <p:nvPr userDrawn="1"/>
        </p:nvSpPr>
        <p:spPr>
          <a:xfrm>
            <a:off x="643478"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0" name="Rettangolo 29"/>
          <p:cNvSpPr>
            <a:spLocks/>
          </p:cNvSpPr>
          <p:nvPr userDrawn="1"/>
        </p:nvSpPr>
        <p:spPr>
          <a:xfrm>
            <a:off x="2590802"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1" name="Rettangolo 30"/>
          <p:cNvSpPr>
            <a:spLocks/>
          </p:cNvSpPr>
          <p:nvPr userDrawn="1"/>
        </p:nvSpPr>
        <p:spPr>
          <a:xfrm>
            <a:off x="4247980" y="0"/>
            <a:ext cx="105248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2" name="Rettangolo 31"/>
          <p:cNvSpPr>
            <a:spLocks/>
          </p:cNvSpPr>
          <p:nvPr userDrawn="1"/>
        </p:nvSpPr>
        <p:spPr>
          <a:xfrm>
            <a:off x="7357994" y="0"/>
            <a:ext cx="166335"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3" name="Rettangolo 32"/>
          <p:cNvSpPr>
            <a:spLocks/>
          </p:cNvSpPr>
          <p:nvPr userDrawn="1"/>
        </p:nvSpPr>
        <p:spPr>
          <a:xfrm>
            <a:off x="-135" y="-2"/>
            <a:ext cx="643613"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cxnSp>
        <p:nvCxnSpPr>
          <p:cNvPr id="38" name="Connettore 1 37">
            <a:extLst>
              <a:ext uri="{FF2B5EF4-FFF2-40B4-BE49-F238E27FC236}">
                <a16:creationId xmlns="" xmlns:a16="http://schemas.microsoft.com/office/drawing/2014/main" id="{05EEB7C1-79E8-894A-A6D8-E6E8AF7BA267}"/>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pic>
        <p:nvPicPr>
          <p:cNvPr id="34" name="Immagine 33">
            <a:extLst>
              <a:ext uri="{FF2B5EF4-FFF2-40B4-BE49-F238E27FC236}">
                <a16:creationId xmlns="" xmlns:a16="http://schemas.microsoft.com/office/drawing/2014/main" id="{E748C170-E3A2-4036-BB02-1958ADA9CF9B}"/>
              </a:ext>
            </a:extLst>
          </p:cNvPr>
          <p:cNvPicPr>
            <a:picLocks noChangeAspect="1"/>
          </p:cNvPicPr>
          <p:nvPr userDrawn="1"/>
        </p:nvPicPr>
        <p:blipFill>
          <a:blip r:embed="rId2"/>
          <a:stretch>
            <a:fillRect/>
          </a:stretch>
        </p:blipFill>
        <p:spPr>
          <a:xfrm>
            <a:off x="-135" y="6813550"/>
            <a:ext cx="9144000" cy="44450"/>
          </a:xfrm>
          <a:prstGeom prst="rect">
            <a:avLst/>
          </a:prstGeom>
        </p:spPr>
      </p:pic>
      <p:pic>
        <p:nvPicPr>
          <p:cNvPr id="35" name="Immagine 34">
            <a:extLst>
              <a:ext uri="{FF2B5EF4-FFF2-40B4-BE49-F238E27FC236}">
                <a16:creationId xmlns="" xmlns:a16="http://schemas.microsoft.com/office/drawing/2014/main" id="{2230377E-78D8-44FD-B341-8F4ED91887F8}"/>
              </a:ext>
            </a:extLst>
          </p:cNvPr>
          <p:cNvPicPr>
            <a:picLocks noChangeAspect="1"/>
          </p:cNvPicPr>
          <p:nvPr userDrawn="1"/>
        </p:nvPicPr>
        <p:blipFill>
          <a:blip r:embed="rId2"/>
          <a:stretch>
            <a:fillRect/>
          </a:stretch>
        </p:blipFill>
        <p:spPr>
          <a:xfrm>
            <a:off x="-135" y="-1585"/>
            <a:ext cx="9144000" cy="56665"/>
          </a:xfrm>
          <a:prstGeom prst="rect">
            <a:avLst/>
          </a:prstGeom>
        </p:spPr>
      </p:pic>
      <p:sp>
        <p:nvSpPr>
          <p:cNvPr id="42" name="Rettangolo 41">
            <a:extLst>
              <a:ext uri="{FF2B5EF4-FFF2-40B4-BE49-F238E27FC236}">
                <a16:creationId xmlns="" xmlns:a16="http://schemas.microsoft.com/office/drawing/2014/main" id="{72ADA07B-AD55-4EFA-9DCD-327EED436DBB}"/>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
        <p:nvSpPr>
          <p:cNvPr id="39" name="Slide Number Placeholder 5">
            <a:extLst>
              <a:ext uri="{FF2B5EF4-FFF2-40B4-BE49-F238E27FC236}">
                <a16:creationId xmlns="" xmlns:a16="http://schemas.microsoft.com/office/drawing/2014/main" id="{8908929C-8E44-1A4A-A572-D417C01C0ADE}"/>
              </a:ext>
            </a:extLst>
          </p:cNvPr>
          <p:cNvSpPr>
            <a:spLocks noGrp="1"/>
          </p:cNvSpPr>
          <p:nvPr>
            <p:ph type="sldNum" sz="quarter" idx="12"/>
          </p:nvPr>
        </p:nvSpPr>
        <p:spPr>
          <a:xfrm>
            <a:off x="6553200" y="6381328"/>
            <a:ext cx="2339280" cy="288032"/>
          </a:xfrm>
          <a:prstGeom prst="rect">
            <a:avLst/>
          </a:prstGeom>
        </p:spPr>
        <p:txBody>
          <a:bodyPr/>
          <a:lstStyle>
            <a:lvl1pPr algn="r">
              <a:defRPr sz="975" b="0" i="0">
                <a:solidFill>
                  <a:schemeClr val="tx1"/>
                </a:solidFill>
                <a:latin typeface="Calibri" panose="020F0502020204030204" pitchFamily="34" charset="0"/>
                <a:ea typeface="Source Sans Pro" charset="0"/>
                <a:cs typeface="Calibri" panose="020F0502020204030204" pitchFamily="34" charset="0"/>
              </a:defRPr>
            </a:lvl1pPr>
          </a:lstStyle>
          <a:p>
            <a:fld id="{B6F15528-21DE-4FAA-801E-634DDDAF4B2B}" type="slidenum">
              <a:rPr lang="en-US" smtClean="0"/>
              <a:pPr/>
              <a:t>‹#›</a:t>
            </a:fld>
            <a:endParaRPr lang="en-US" dirty="0"/>
          </a:p>
        </p:txBody>
      </p:sp>
      <p:sp>
        <p:nvSpPr>
          <p:cNvPr id="40" name="Date Placeholder 3">
            <a:extLst>
              <a:ext uri="{FF2B5EF4-FFF2-40B4-BE49-F238E27FC236}">
                <a16:creationId xmlns="" xmlns:a16="http://schemas.microsoft.com/office/drawing/2014/main" id="{A1CF1935-6208-F949-8DA8-22C8D0B59609}"/>
              </a:ext>
            </a:extLst>
          </p:cNvPr>
          <p:cNvSpPr>
            <a:spLocks noGrp="1"/>
          </p:cNvSpPr>
          <p:nvPr>
            <p:ph type="dt" sz="half" idx="10"/>
          </p:nvPr>
        </p:nvSpPr>
        <p:spPr>
          <a:xfrm>
            <a:off x="251520" y="6381328"/>
            <a:ext cx="2133600" cy="288032"/>
          </a:xfrm>
          <a:prstGeom prst="rect">
            <a:avLst/>
          </a:prstGeom>
        </p:spPr>
        <p:txBody>
          <a:bodyPr/>
          <a:lstStyle>
            <a:lvl1pPr>
              <a:defRPr sz="980" b="0" i="0">
                <a:solidFill>
                  <a:schemeClr val="tx1">
                    <a:lumMod val="75000"/>
                  </a:schemeClr>
                </a:solidFill>
                <a:latin typeface="+mn-lt"/>
                <a:ea typeface="Source Sans Pro" charset="0"/>
                <a:cs typeface="Source Sans Pro" charset="0"/>
              </a:defRPr>
            </a:lvl1pPr>
          </a:lstStyle>
          <a:p>
            <a:fld id="{1D8BD707-D9CF-40AE-B4C6-C98DA3205C09}" type="datetimeFigureOut">
              <a:rPr lang="en-US" smtClean="0"/>
              <a:pPr/>
              <a:t>4/18/18</a:t>
            </a:fld>
            <a:endParaRPr lang="en-US" dirty="0"/>
          </a:p>
        </p:txBody>
      </p:sp>
      <p:sp>
        <p:nvSpPr>
          <p:cNvPr id="43" name="Footer Placeholder 4">
            <a:extLst>
              <a:ext uri="{FF2B5EF4-FFF2-40B4-BE49-F238E27FC236}">
                <a16:creationId xmlns="" xmlns:a16="http://schemas.microsoft.com/office/drawing/2014/main" id="{01410308-86A1-CE4F-8695-F61533B9174E}"/>
              </a:ext>
            </a:extLst>
          </p:cNvPr>
          <p:cNvSpPr>
            <a:spLocks noGrp="1"/>
          </p:cNvSpPr>
          <p:nvPr>
            <p:ph type="ftr" sz="quarter" idx="11"/>
          </p:nvPr>
        </p:nvSpPr>
        <p:spPr>
          <a:xfrm>
            <a:off x="3124200" y="6381328"/>
            <a:ext cx="2895600" cy="288032"/>
          </a:xfrm>
          <a:prstGeom prst="rect">
            <a:avLst/>
          </a:prstGeom>
        </p:spPr>
        <p:txBody>
          <a:bodyPr>
            <a:normAutofit/>
          </a:bodyPr>
          <a:lstStyle>
            <a:lvl1pPr>
              <a:defRPr sz="980" b="0" i="0">
                <a:solidFill>
                  <a:schemeClr val="tx1">
                    <a:lumMod val="75000"/>
                  </a:schemeClr>
                </a:solidFill>
                <a:latin typeface="+mn-lt"/>
                <a:ea typeface="Source Sans Pro" charset="0"/>
                <a:cs typeface="Source Sans Pro" charset="0"/>
              </a:defRPr>
            </a:lvl1pPr>
          </a:lstStyle>
          <a:p>
            <a:r>
              <a:rPr lang="en-US"/>
              <a:t>Footer</a:t>
            </a:r>
            <a:endParaRPr lang="en-US" dirty="0"/>
          </a:p>
        </p:txBody>
      </p:sp>
    </p:spTree>
    <p:extLst>
      <p:ext uri="{BB962C8B-B14F-4D97-AF65-F5344CB8AC3E}">
        <p14:creationId xmlns:p14="http://schemas.microsoft.com/office/powerpoint/2010/main" val="180983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_Slide_2">
    <p:spTree>
      <p:nvGrpSpPr>
        <p:cNvPr id="1" name=""/>
        <p:cNvGrpSpPr/>
        <p:nvPr/>
      </p:nvGrpSpPr>
      <p:grpSpPr>
        <a:xfrm>
          <a:off x="0" y="0"/>
          <a:ext cx="0" cy="0"/>
          <a:chOff x="0" y="0"/>
          <a:chExt cx="0" cy="0"/>
        </a:xfrm>
      </p:grpSpPr>
      <p:sp>
        <p:nvSpPr>
          <p:cNvPr id="21" name="Content Placeholder 2">
            <a:extLst>
              <a:ext uri="{FF2B5EF4-FFF2-40B4-BE49-F238E27FC236}">
                <a16:creationId xmlns="" xmlns:a16="http://schemas.microsoft.com/office/drawing/2014/main" id="{B3F6A26B-5B89-2345-84B7-67F14B7446DF}"/>
              </a:ext>
            </a:extLst>
          </p:cNvPr>
          <p:cNvSpPr>
            <a:spLocks noGrp="1"/>
          </p:cNvSpPr>
          <p:nvPr>
            <p:ph idx="1" hasCustomPrompt="1"/>
          </p:nvPr>
        </p:nvSpPr>
        <p:spPr>
          <a:xfrm>
            <a:off x="251520" y="1340772"/>
            <a:ext cx="4248472" cy="4747443"/>
          </a:xfrm>
          <a:prstGeom prst="rect">
            <a:avLst/>
          </a:prstGeom>
        </p:spPr>
        <p:txBody>
          <a:bodyPr>
            <a:normAutofit/>
          </a:bodyPr>
          <a:lstStyle>
            <a:lvl1pPr marL="257175" indent="-257175" algn="l" defTabSz="342900" rtl="0" eaLnBrk="1" latinLnBrk="0" hangingPunct="1">
              <a:spcBef>
                <a:spcPct val="20000"/>
              </a:spcBef>
              <a:buSzPct val="100000"/>
              <a:buFontTx/>
              <a:buBlip>
                <a:blip r:embed="rId2"/>
              </a:buBlip>
              <a:defRPr lang="en-GB" sz="2800" b="0" i="0" kern="1200" noProof="0" dirty="0" smtClean="0">
                <a:solidFill>
                  <a:schemeClr val="tx1">
                    <a:lumMod val="75000"/>
                  </a:schemeClr>
                </a:solidFill>
                <a:latin typeface="+mn-lt"/>
                <a:ea typeface="Source Sans Pro" charset="0"/>
                <a:cs typeface="Source Sans Pro" charset="0"/>
              </a:defRPr>
            </a:lvl1pPr>
            <a:lvl2pPr marL="557213" indent="-214313" algn="l" defTabSz="342900" rtl="0" eaLnBrk="1" latinLnBrk="0" hangingPunct="1">
              <a:spcBef>
                <a:spcPct val="20000"/>
              </a:spcBef>
              <a:buSzPct val="90000"/>
              <a:buFont typeface="Calibri" panose="020F0502020204030204" pitchFamily="34" charset="0"/>
              <a:buChar char="-"/>
              <a:defRPr lang="en-GB" sz="2600" b="0" i="0" kern="1200" noProof="0" dirty="0" smtClean="0">
                <a:solidFill>
                  <a:schemeClr val="tx1">
                    <a:lumMod val="75000"/>
                  </a:schemeClr>
                </a:solidFill>
                <a:latin typeface="+mn-lt"/>
                <a:ea typeface="Source Sans Pro" charset="0"/>
                <a:cs typeface="Source Sans Pro" charset="0"/>
              </a:defRPr>
            </a:lvl2pPr>
            <a:lvl3pPr marL="857250" indent="-171450" algn="l" defTabSz="342900" rtl="0" eaLnBrk="1" latinLnBrk="0" hangingPunct="1">
              <a:spcBef>
                <a:spcPct val="20000"/>
              </a:spcBef>
              <a:buSzPct val="80000"/>
              <a:buFont typeface="Wingdings" panose="05000000000000000000" pitchFamily="2" charset="2"/>
              <a:buChar char="§"/>
              <a:defRPr lang="en-GB" sz="2400" b="0" i="0" kern="1200" noProof="0" dirty="0" smtClean="0">
                <a:solidFill>
                  <a:schemeClr val="tx1">
                    <a:lumMod val="75000"/>
                  </a:schemeClr>
                </a:solidFill>
                <a:latin typeface="+mn-lt"/>
                <a:ea typeface="Source Sans Pro" charset="0"/>
                <a:cs typeface="Source Sans Pro" charset="0"/>
              </a:defRPr>
            </a:lvl3pPr>
            <a:lvl4pPr marL="1200150" marR="0" indent="-171450" algn="l" defTabSz="342900" rtl="0" eaLnBrk="1" fontAlgn="auto" latinLnBrk="0" hangingPunct="1">
              <a:lnSpc>
                <a:spcPct val="100000"/>
              </a:lnSpc>
              <a:spcBef>
                <a:spcPct val="20000"/>
              </a:spcBef>
              <a:spcAft>
                <a:spcPts val="0"/>
              </a:spcAft>
              <a:buClrTx/>
              <a:buSzPct val="70000"/>
              <a:buFont typeface="Calibri" panose="020F0502020204030204" pitchFamily="34" charset="0"/>
              <a:buChar char="-"/>
              <a:tabLst/>
              <a:defRPr lang="en-GB" sz="2800" b="0" i="0" kern="1200" noProof="0" dirty="0" smtClean="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tx1">
                    <a:lumMod val="75000"/>
                  </a:schemeClr>
                </a:solidFill>
                <a:latin typeface="+mn-lt"/>
                <a:ea typeface="Source Sans Pro" charset="0"/>
                <a:cs typeface="Source Sans Pro" charset="0"/>
              </a:defRPr>
            </a:lvl5pPr>
          </a:lstStyle>
          <a:p>
            <a:pPr lvl="0"/>
            <a:r>
              <a:rPr lang="en-GB" noProof="0" dirty="0"/>
              <a:t>Click here to add text</a:t>
            </a:r>
          </a:p>
          <a:p>
            <a:pPr lvl="1"/>
            <a:r>
              <a:rPr lang="en-GB" noProof="0" dirty="0"/>
              <a:t>Second level</a:t>
            </a:r>
          </a:p>
          <a:p>
            <a:pPr lvl="2"/>
            <a:r>
              <a:rPr lang="en-GB" noProof="0" dirty="0"/>
              <a:t> Third level</a:t>
            </a:r>
          </a:p>
          <a:p>
            <a:pPr lvl="3"/>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22" name="Content Placeholder 2">
            <a:extLst>
              <a:ext uri="{FF2B5EF4-FFF2-40B4-BE49-F238E27FC236}">
                <a16:creationId xmlns="" xmlns:a16="http://schemas.microsoft.com/office/drawing/2014/main" id="{EA9C6E97-D6ED-C742-B3BF-F3C7F85504AE}"/>
              </a:ext>
            </a:extLst>
          </p:cNvPr>
          <p:cNvSpPr>
            <a:spLocks noGrp="1"/>
          </p:cNvSpPr>
          <p:nvPr>
            <p:ph idx="15" hasCustomPrompt="1"/>
          </p:nvPr>
        </p:nvSpPr>
        <p:spPr>
          <a:xfrm>
            <a:off x="4644009" y="1340772"/>
            <a:ext cx="4248472" cy="4747443"/>
          </a:xfrm>
          <a:prstGeom prst="rect">
            <a:avLst/>
          </a:prstGeom>
        </p:spPr>
        <p:txBody>
          <a:bodyPr>
            <a:normAutofit/>
          </a:bodyPr>
          <a:lstStyle>
            <a:lvl1pPr marL="257175" indent="-257175">
              <a:buSzPct val="100000"/>
              <a:buFontTx/>
              <a:buBlip>
                <a:blip r:embed="rId2"/>
              </a:buBlip>
              <a:defRPr sz="2800" b="0" i="0">
                <a:solidFill>
                  <a:schemeClr val="tx1">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028700" marR="0" indent="0" algn="l" defTabSz="342900" rtl="0" eaLnBrk="1" fontAlgn="auto" latinLnBrk="0" hangingPunct="1">
              <a:lnSpc>
                <a:spcPct val="100000"/>
              </a:lnSpc>
              <a:spcBef>
                <a:spcPct val="20000"/>
              </a:spcBef>
              <a:spcAft>
                <a:spcPts val="0"/>
              </a:spcAft>
              <a:buClrTx/>
              <a:buSzPct val="70000"/>
              <a:buFont typeface="Calibri" panose="020F0502020204030204" pitchFamily="34" charset="0"/>
              <a:buNone/>
              <a:tabLst/>
              <a:defRPr sz="2800" b="0" i="0">
                <a:solidFill>
                  <a:schemeClr val="tx1">
                    <a:lumMod val="75000"/>
                  </a:schemeClr>
                </a:solidFill>
                <a:latin typeface="+mn-lt"/>
                <a:ea typeface="Source Sans Pro" charset="0"/>
                <a:cs typeface="Source Sans Pro" charset="0"/>
              </a:defRPr>
            </a:lvl4pPr>
            <a:lvl5pPr marL="1657350" marR="0" indent="-457200" algn="l" defTabSz="342900" rtl="0" eaLnBrk="1" fontAlgn="auto" latinLnBrk="0" hangingPunct="1">
              <a:lnSpc>
                <a:spcPct val="100000"/>
              </a:lnSpc>
              <a:spcBef>
                <a:spcPct val="20000"/>
              </a:spcBef>
              <a:spcAft>
                <a:spcPts val="0"/>
              </a:spcAft>
              <a:buClrTx/>
              <a:buSzPct val="80000"/>
              <a:buFont typeface="Calibri" panose="020F0502020204030204" pitchFamily="34" charset="0"/>
              <a:buChar char="-"/>
              <a:tabLst/>
              <a:defRPr sz="2800" b="0" i="0">
                <a:solidFill>
                  <a:schemeClr val="tx1">
                    <a:lumMod val="75000"/>
                  </a:schemeClr>
                </a:solidFill>
                <a:latin typeface="+mn-lt"/>
                <a:ea typeface="Source Sans Pro" charset="0"/>
                <a:cs typeface="Source Sans Pro" charset="0"/>
              </a:defRPr>
            </a:lvl5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 Third </a:t>
            </a:r>
            <a:r>
              <a:rPr lang="it-IT" dirty="0" err="1"/>
              <a:t>level</a:t>
            </a:r>
            <a:endParaRPr lang="it-IT" dirty="0"/>
          </a:p>
          <a:p>
            <a:pPr lvl="3"/>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26" name="Rettangolo 25"/>
          <p:cNvSpPr>
            <a:spLocks/>
          </p:cNvSpPr>
          <p:nvPr userDrawn="1"/>
        </p:nvSpPr>
        <p:spPr>
          <a:xfrm>
            <a:off x="3114459" y="0"/>
            <a:ext cx="1133521"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7" name="Rettangolo 26"/>
          <p:cNvSpPr>
            <a:spLocks/>
          </p:cNvSpPr>
          <p:nvPr userDrawn="1"/>
        </p:nvSpPr>
        <p:spPr>
          <a:xfrm>
            <a:off x="5940154" y="0"/>
            <a:ext cx="3167471"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8" name="Rettangolo 27"/>
          <p:cNvSpPr>
            <a:spLocks/>
          </p:cNvSpPr>
          <p:nvPr userDrawn="1"/>
        </p:nvSpPr>
        <p:spPr>
          <a:xfrm>
            <a:off x="8401706" y="0"/>
            <a:ext cx="74763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9" name="Rettangolo 28"/>
          <p:cNvSpPr>
            <a:spLocks/>
          </p:cNvSpPr>
          <p:nvPr userDrawn="1"/>
        </p:nvSpPr>
        <p:spPr>
          <a:xfrm>
            <a:off x="1907705" y="0"/>
            <a:ext cx="101605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0" name="Rettangolo 29"/>
          <p:cNvSpPr>
            <a:spLocks/>
          </p:cNvSpPr>
          <p:nvPr userDrawn="1"/>
        </p:nvSpPr>
        <p:spPr>
          <a:xfrm>
            <a:off x="7164289" y="0"/>
            <a:ext cx="1303646"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1" name="Rettangolo 30"/>
          <p:cNvSpPr>
            <a:spLocks/>
          </p:cNvSpPr>
          <p:nvPr userDrawn="1"/>
        </p:nvSpPr>
        <p:spPr>
          <a:xfrm>
            <a:off x="5220074" y="0"/>
            <a:ext cx="114286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2" name="Rettangolo 31"/>
          <p:cNvSpPr>
            <a:spLocks/>
          </p:cNvSpPr>
          <p:nvPr userDrawn="1"/>
        </p:nvSpPr>
        <p:spPr>
          <a:xfrm>
            <a:off x="1276470" y="-2"/>
            <a:ext cx="631235"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3" name="Rettangolo 32"/>
          <p:cNvSpPr>
            <a:spLocks/>
          </p:cNvSpPr>
          <p:nvPr userDrawn="1"/>
        </p:nvSpPr>
        <p:spPr>
          <a:xfrm>
            <a:off x="643478"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4" name="Rettangolo 33"/>
          <p:cNvSpPr>
            <a:spLocks/>
          </p:cNvSpPr>
          <p:nvPr userDrawn="1"/>
        </p:nvSpPr>
        <p:spPr>
          <a:xfrm>
            <a:off x="2590802"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5" name="Rettangolo 34"/>
          <p:cNvSpPr>
            <a:spLocks/>
          </p:cNvSpPr>
          <p:nvPr userDrawn="1"/>
        </p:nvSpPr>
        <p:spPr>
          <a:xfrm>
            <a:off x="4247980" y="0"/>
            <a:ext cx="105248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6" name="Rettangolo 35"/>
          <p:cNvSpPr>
            <a:spLocks/>
          </p:cNvSpPr>
          <p:nvPr userDrawn="1"/>
        </p:nvSpPr>
        <p:spPr>
          <a:xfrm>
            <a:off x="7357994" y="0"/>
            <a:ext cx="166335"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7" name="Rettangolo 36"/>
          <p:cNvSpPr>
            <a:spLocks/>
          </p:cNvSpPr>
          <p:nvPr userDrawn="1"/>
        </p:nvSpPr>
        <p:spPr>
          <a:xfrm>
            <a:off x="-135" y="-2"/>
            <a:ext cx="643613"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cxnSp>
        <p:nvCxnSpPr>
          <p:cNvPr id="41" name="Connettore 1 40">
            <a:extLst>
              <a:ext uri="{FF2B5EF4-FFF2-40B4-BE49-F238E27FC236}">
                <a16:creationId xmlns="" xmlns:a16="http://schemas.microsoft.com/office/drawing/2014/main" id="{05EEB7C1-79E8-894A-A6D8-E6E8AF7BA267}"/>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pic>
        <p:nvPicPr>
          <p:cNvPr id="38" name="Immagine 37">
            <a:extLst>
              <a:ext uri="{FF2B5EF4-FFF2-40B4-BE49-F238E27FC236}">
                <a16:creationId xmlns="" xmlns:a16="http://schemas.microsoft.com/office/drawing/2014/main" id="{6E92571F-B9E2-4515-A851-FD195B169038}"/>
              </a:ext>
            </a:extLst>
          </p:cNvPr>
          <p:cNvPicPr>
            <a:picLocks noChangeAspect="1"/>
          </p:cNvPicPr>
          <p:nvPr userDrawn="1"/>
        </p:nvPicPr>
        <p:blipFill>
          <a:blip r:embed="rId3"/>
          <a:stretch>
            <a:fillRect/>
          </a:stretch>
        </p:blipFill>
        <p:spPr>
          <a:xfrm>
            <a:off x="-135" y="6813550"/>
            <a:ext cx="9144000" cy="44450"/>
          </a:xfrm>
          <a:prstGeom prst="rect">
            <a:avLst/>
          </a:prstGeom>
        </p:spPr>
      </p:pic>
      <p:pic>
        <p:nvPicPr>
          <p:cNvPr id="44" name="Immagine 43">
            <a:extLst>
              <a:ext uri="{FF2B5EF4-FFF2-40B4-BE49-F238E27FC236}">
                <a16:creationId xmlns="" xmlns:a16="http://schemas.microsoft.com/office/drawing/2014/main" id="{928418AB-C8AD-472B-89A7-2D6A16B3D901}"/>
              </a:ext>
            </a:extLst>
          </p:cNvPr>
          <p:cNvPicPr>
            <a:picLocks noChangeAspect="1"/>
          </p:cNvPicPr>
          <p:nvPr userDrawn="1"/>
        </p:nvPicPr>
        <p:blipFill>
          <a:blip r:embed="rId3"/>
          <a:stretch>
            <a:fillRect/>
          </a:stretch>
        </p:blipFill>
        <p:spPr>
          <a:xfrm>
            <a:off x="-135" y="-1585"/>
            <a:ext cx="9144000" cy="56665"/>
          </a:xfrm>
          <a:prstGeom prst="rect">
            <a:avLst/>
          </a:prstGeom>
        </p:spPr>
      </p:pic>
      <p:sp>
        <p:nvSpPr>
          <p:cNvPr id="46" name="Rettangolo 45">
            <a:extLst>
              <a:ext uri="{FF2B5EF4-FFF2-40B4-BE49-F238E27FC236}">
                <a16:creationId xmlns="" xmlns:a16="http://schemas.microsoft.com/office/drawing/2014/main" id="{123C6A7A-0C9A-4D82-B852-DF92CC423C4B}"/>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
        <p:nvSpPr>
          <p:cNvPr id="24" name="Slide Number Placeholder 5">
            <a:extLst>
              <a:ext uri="{FF2B5EF4-FFF2-40B4-BE49-F238E27FC236}">
                <a16:creationId xmlns="" xmlns:a16="http://schemas.microsoft.com/office/drawing/2014/main" id="{00EFEDC4-EF62-9343-9EE9-EB34B88BB9D5}"/>
              </a:ext>
            </a:extLst>
          </p:cNvPr>
          <p:cNvSpPr>
            <a:spLocks noGrp="1"/>
          </p:cNvSpPr>
          <p:nvPr>
            <p:ph type="sldNum" sz="quarter" idx="12"/>
          </p:nvPr>
        </p:nvSpPr>
        <p:spPr>
          <a:xfrm>
            <a:off x="6553200" y="6381328"/>
            <a:ext cx="2339280" cy="288032"/>
          </a:xfrm>
          <a:prstGeom prst="rect">
            <a:avLst/>
          </a:prstGeom>
        </p:spPr>
        <p:txBody>
          <a:bodyPr/>
          <a:lstStyle>
            <a:lvl1pPr algn="r">
              <a:defRPr sz="975" b="0" i="0">
                <a:solidFill>
                  <a:schemeClr val="tx1"/>
                </a:solidFill>
                <a:latin typeface="Calibri" panose="020F0502020204030204" pitchFamily="34" charset="0"/>
                <a:ea typeface="Source Sans Pro" charset="0"/>
                <a:cs typeface="Calibri" panose="020F0502020204030204" pitchFamily="34" charset="0"/>
              </a:defRPr>
            </a:lvl1pPr>
          </a:lstStyle>
          <a:p>
            <a:fld id="{B6F15528-21DE-4FAA-801E-634DDDAF4B2B}" type="slidenum">
              <a:rPr lang="en-US" smtClean="0"/>
              <a:pPr/>
              <a:t>‹#›</a:t>
            </a:fld>
            <a:endParaRPr lang="en-US" dirty="0"/>
          </a:p>
        </p:txBody>
      </p:sp>
      <p:sp>
        <p:nvSpPr>
          <p:cNvPr id="42" name="Date Placeholder 3">
            <a:extLst>
              <a:ext uri="{FF2B5EF4-FFF2-40B4-BE49-F238E27FC236}">
                <a16:creationId xmlns="" xmlns:a16="http://schemas.microsoft.com/office/drawing/2014/main" id="{8BDDDF39-2847-5C45-8C28-79E66DD0975F}"/>
              </a:ext>
            </a:extLst>
          </p:cNvPr>
          <p:cNvSpPr>
            <a:spLocks noGrp="1"/>
          </p:cNvSpPr>
          <p:nvPr>
            <p:ph type="dt" sz="half" idx="10"/>
          </p:nvPr>
        </p:nvSpPr>
        <p:spPr>
          <a:xfrm>
            <a:off x="251520" y="6381328"/>
            <a:ext cx="2133600" cy="288032"/>
          </a:xfrm>
          <a:prstGeom prst="rect">
            <a:avLst/>
          </a:prstGeom>
        </p:spPr>
        <p:txBody>
          <a:bodyPr/>
          <a:lstStyle>
            <a:lvl1pPr>
              <a:defRPr sz="980" b="0" i="0">
                <a:solidFill>
                  <a:schemeClr val="tx1">
                    <a:lumMod val="75000"/>
                  </a:schemeClr>
                </a:solidFill>
                <a:latin typeface="+mn-lt"/>
                <a:ea typeface="Source Sans Pro" charset="0"/>
                <a:cs typeface="Source Sans Pro" charset="0"/>
              </a:defRPr>
            </a:lvl1pPr>
          </a:lstStyle>
          <a:p>
            <a:fld id="{1D8BD707-D9CF-40AE-B4C6-C98DA3205C09}" type="datetimeFigureOut">
              <a:rPr lang="en-US" smtClean="0"/>
              <a:pPr/>
              <a:t>4/18/18</a:t>
            </a:fld>
            <a:endParaRPr lang="en-US" dirty="0"/>
          </a:p>
        </p:txBody>
      </p:sp>
      <p:sp>
        <p:nvSpPr>
          <p:cNvPr id="43" name="Footer Placeholder 4">
            <a:extLst>
              <a:ext uri="{FF2B5EF4-FFF2-40B4-BE49-F238E27FC236}">
                <a16:creationId xmlns="" xmlns:a16="http://schemas.microsoft.com/office/drawing/2014/main" id="{E515CF22-948A-774C-8025-06D4D9860710}"/>
              </a:ext>
            </a:extLst>
          </p:cNvPr>
          <p:cNvSpPr>
            <a:spLocks noGrp="1"/>
          </p:cNvSpPr>
          <p:nvPr>
            <p:ph type="ftr" sz="quarter" idx="11"/>
          </p:nvPr>
        </p:nvSpPr>
        <p:spPr>
          <a:xfrm>
            <a:off x="3124200" y="6381328"/>
            <a:ext cx="2895600" cy="288032"/>
          </a:xfrm>
          <a:prstGeom prst="rect">
            <a:avLst/>
          </a:prstGeom>
        </p:spPr>
        <p:txBody>
          <a:bodyPr>
            <a:normAutofit/>
          </a:bodyPr>
          <a:lstStyle>
            <a:lvl1pPr>
              <a:defRPr sz="980" b="0" i="0">
                <a:solidFill>
                  <a:schemeClr val="tx1">
                    <a:lumMod val="75000"/>
                  </a:schemeClr>
                </a:solidFill>
                <a:latin typeface="+mn-lt"/>
                <a:ea typeface="Source Sans Pro" charset="0"/>
                <a:cs typeface="Source Sans Pro" charset="0"/>
              </a:defRPr>
            </a:lvl1pPr>
          </a:lstStyle>
          <a:p>
            <a:r>
              <a:rPr lang="en-US"/>
              <a:t>Footer</a:t>
            </a:r>
            <a:endParaRPr lang="en-US" dirty="0"/>
          </a:p>
        </p:txBody>
      </p:sp>
      <p:sp>
        <p:nvSpPr>
          <p:cNvPr id="40" name="Segnaposto testo 3">
            <a:extLst>
              <a:ext uri="{FF2B5EF4-FFF2-40B4-BE49-F238E27FC236}">
                <a16:creationId xmlns="" xmlns:a16="http://schemas.microsoft.com/office/drawing/2014/main" id="{26E22B5B-74B7-984A-B35C-01F845E6DC7E}"/>
              </a:ext>
            </a:extLst>
          </p:cNvPr>
          <p:cNvSpPr>
            <a:spLocks noGrp="1"/>
          </p:cNvSpPr>
          <p:nvPr>
            <p:ph type="body" sz="quarter" idx="14" hasCustomPrompt="1"/>
          </p:nvPr>
        </p:nvSpPr>
        <p:spPr>
          <a:xfrm>
            <a:off x="2911677" y="260489"/>
            <a:ext cx="5980803" cy="864081"/>
          </a:xfrm>
          <a:prstGeom prst="rect">
            <a:avLst/>
          </a:prstGeom>
        </p:spPr>
        <p:txBody>
          <a:bodyPr>
            <a:normAutofit/>
          </a:bodyPr>
          <a:lstStyle>
            <a:lvl1pPr marL="0" indent="0">
              <a:buNone/>
              <a:defRPr sz="3200" b="1">
                <a:solidFill>
                  <a:srgbClr val="1C3046"/>
                </a:solidFill>
              </a:defRPr>
            </a:lvl1pPr>
          </a:lstStyle>
          <a:p>
            <a:pPr lvl="0"/>
            <a:r>
              <a:rPr lang="en-GB" noProof="0" dirty="0"/>
              <a:t>Click here to add title</a:t>
            </a:r>
            <a:endParaRPr lang="en-GB" dirty="0"/>
          </a:p>
        </p:txBody>
      </p:sp>
    </p:spTree>
    <p:extLst>
      <p:ext uri="{BB962C8B-B14F-4D97-AF65-F5344CB8AC3E}">
        <p14:creationId xmlns:p14="http://schemas.microsoft.com/office/powerpoint/2010/main" val="170702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Text (Vertical)">
    <p:spTree>
      <p:nvGrpSpPr>
        <p:cNvPr id="1" name=""/>
        <p:cNvGrpSpPr/>
        <p:nvPr/>
      </p:nvGrpSpPr>
      <p:grpSpPr>
        <a:xfrm>
          <a:off x="0" y="0"/>
          <a:ext cx="0" cy="0"/>
          <a:chOff x="0" y="0"/>
          <a:chExt cx="0" cy="0"/>
        </a:xfrm>
      </p:grpSpPr>
      <p:sp>
        <p:nvSpPr>
          <p:cNvPr id="13" name="Content Placeholder 2">
            <a:extLst>
              <a:ext uri="{FF2B5EF4-FFF2-40B4-BE49-F238E27FC236}">
                <a16:creationId xmlns="" xmlns:a16="http://schemas.microsoft.com/office/drawing/2014/main" id="{01252496-1750-864D-B854-CEE0315DE692}"/>
              </a:ext>
            </a:extLst>
          </p:cNvPr>
          <p:cNvSpPr>
            <a:spLocks noGrp="1"/>
          </p:cNvSpPr>
          <p:nvPr>
            <p:ph idx="13" hasCustomPrompt="1"/>
          </p:nvPr>
        </p:nvSpPr>
        <p:spPr>
          <a:xfrm rot="5400000">
            <a:off x="2123727" y="-603447"/>
            <a:ext cx="4896546" cy="8640960"/>
          </a:xfrm>
          <a:prstGeom prst="rect">
            <a:avLst/>
          </a:prstGeom>
        </p:spPr>
        <p:txBody>
          <a:bodyPr>
            <a:normAutofit/>
          </a:bodyPr>
          <a:lstStyle>
            <a:lvl1pPr marL="257175" indent="-257175">
              <a:buSzPct val="100000"/>
              <a:buFontTx/>
              <a:buBlip>
                <a:blip r:embed="rId2"/>
              </a:buBlip>
              <a:defRPr sz="2800" b="0" i="0">
                <a:solidFill>
                  <a:schemeClr val="tx1">
                    <a:lumMod val="50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50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50000"/>
                  </a:schemeClr>
                </a:solidFill>
                <a:latin typeface="+mn-lt"/>
                <a:ea typeface="Source Sans Pro" charset="0"/>
                <a:cs typeface="Source Sans Pro" charset="0"/>
              </a:defRPr>
            </a:lvl3pPr>
            <a:lvl4pPr marL="1028700" marR="0" indent="0" algn="l" defTabSz="342900" rtl="0" eaLnBrk="1" fontAlgn="auto" latinLnBrk="0" hangingPunct="1">
              <a:lnSpc>
                <a:spcPct val="100000"/>
              </a:lnSpc>
              <a:spcBef>
                <a:spcPct val="20000"/>
              </a:spcBef>
              <a:spcAft>
                <a:spcPts val="0"/>
              </a:spcAft>
              <a:buClrTx/>
              <a:buSzPct val="70000"/>
              <a:buFont typeface="Calibri" panose="020F0502020204030204" pitchFamily="34" charset="0"/>
              <a:buNone/>
              <a:tabLst/>
              <a:defRPr sz="2800" b="0" i="0">
                <a:solidFill>
                  <a:schemeClr val="tx1">
                    <a:lumMod val="50000"/>
                  </a:schemeClr>
                </a:solidFill>
                <a:latin typeface="+mn-lt"/>
                <a:ea typeface="Source Sans Pro" charset="0"/>
                <a:cs typeface="Source Sans Pro" charset="0"/>
              </a:defRPr>
            </a:lvl4pPr>
            <a:lvl5pPr marL="1657350" marR="0" indent="-457200" algn="l" defTabSz="342900" rtl="0" eaLnBrk="1" fontAlgn="auto" latinLnBrk="0" hangingPunct="1">
              <a:lnSpc>
                <a:spcPct val="100000"/>
              </a:lnSpc>
              <a:spcBef>
                <a:spcPct val="20000"/>
              </a:spcBef>
              <a:spcAft>
                <a:spcPts val="0"/>
              </a:spcAft>
              <a:buClrTx/>
              <a:buSzPct val="80000"/>
              <a:buFont typeface="Calibri" panose="020F0502020204030204" pitchFamily="34" charset="0"/>
              <a:buChar char="-"/>
              <a:tabLst/>
              <a:defRPr sz="2800" b="0" i="0">
                <a:solidFill>
                  <a:schemeClr val="tx1">
                    <a:lumMod val="50000"/>
                  </a:schemeClr>
                </a:solidFill>
                <a:latin typeface="+mn-lt"/>
                <a:ea typeface="Source Sans Pro" charset="0"/>
                <a:cs typeface="Source Sans Pro" charset="0"/>
              </a:defRPr>
            </a:lvl5pPr>
          </a:lstStyle>
          <a:p>
            <a:pPr lvl="0"/>
            <a:r>
              <a:rPr lang="en-GB" noProof="0" dirty="0"/>
              <a:t>Click here to add text</a:t>
            </a:r>
          </a:p>
          <a:p>
            <a:pPr lvl="1"/>
            <a:r>
              <a:rPr lang="en-GB" noProof="0" dirty="0"/>
              <a:t>Second level</a:t>
            </a:r>
          </a:p>
          <a:p>
            <a:pPr lvl="2"/>
            <a:r>
              <a:rPr lang="en-GB" noProof="0" dirty="0"/>
              <a:t> Third level</a:t>
            </a:r>
          </a:p>
          <a:p>
            <a:pPr lvl="3"/>
            <a:r>
              <a:rPr lang="en-GB" noProof="0" dirty="0"/>
              <a:t> </a:t>
            </a:r>
          </a:p>
          <a:p>
            <a:pPr lvl="4"/>
            <a:endParaRPr lang="en-GB" noProof="0" dirty="0"/>
          </a:p>
          <a:p>
            <a:pPr lvl="4"/>
            <a:endParaRPr lang="en-GB" noProof="0" dirty="0"/>
          </a:p>
          <a:p>
            <a:pPr lvl="4"/>
            <a:endParaRPr lang="en-GB" noProof="0" dirty="0"/>
          </a:p>
          <a:p>
            <a:pPr lvl="4"/>
            <a:endParaRPr lang="en-GB" noProof="0" dirty="0"/>
          </a:p>
          <a:p>
            <a:pPr lvl="4"/>
            <a:endParaRPr lang="en-GB" noProof="0" dirty="0"/>
          </a:p>
        </p:txBody>
      </p:sp>
      <p:cxnSp>
        <p:nvCxnSpPr>
          <p:cNvPr id="40" name="Connettore 1 39">
            <a:extLst>
              <a:ext uri="{FF2B5EF4-FFF2-40B4-BE49-F238E27FC236}">
                <a16:creationId xmlns="" xmlns:a16="http://schemas.microsoft.com/office/drawing/2014/main" id="{05EEB7C1-79E8-894A-A6D8-E6E8AF7BA267}"/>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pic>
        <p:nvPicPr>
          <p:cNvPr id="32" name="Immagine 31">
            <a:extLst>
              <a:ext uri="{FF2B5EF4-FFF2-40B4-BE49-F238E27FC236}">
                <a16:creationId xmlns="" xmlns:a16="http://schemas.microsoft.com/office/drawing/2014/main" id="{FA6B2CD8-FEE8-4B8F-B1F0-EA8D83797BBF}"/>
              </a:ext>
            </a:extLst>
          </p:cNvPr>
          <p:cNvPicPr>
            <a:picLocks noChangeAspect="1"/>
          </p:cNvPicPr>
          <p:nvPr userDrawn="1"/>
        </p:nvPicPr>
        <p:blipFill>
          <a:blip r:embed="rId3"/>
          <a:stretch>
            <a:fillRect/>
          </a:stretch>
        </p:blipFill>
        <p:spPr>
          <a:xfrm>
            <a:off x="-135" y="6813550"/>
            <a:ext cx="9144000" cy="44450"/>
          </a:xfrm>
          <a:prstGeom prst="rect">
            <a:avLst/>
          </a:prstGeom>
        </p:spPr>
      </p:pic>
      <p:pic>
        <p:nvPicPr>
          <p:cNvPr id="37" name="Immagine 36">
            <a:extLst>
              <a:ext uri="{FF2B5EF4-FFF2-40B4-BE49-F238E27FC236}">
                <a16:creationId xmlns="" xmlns:a16="http://schemas.microsoft.com/office/drawing/2014/main" id="{0EBFEB97-F397-4880-BA39-E13E87E3191D}"/>
              </a:ext>
            </a:extLst>
          </p:cNvPr>
          <p:cNvPicPr>
            <a:picLocks noChangeAspect="1"/>
          </p:cNvPicPr>
          <p:nvPr userDrawn="1"/>
        </p:nvPicPr>
        <p:blipFill>
          <a:blip r:embed="rId3"/>
          <a:stretch>
            <a:fillRect/>
          </a:stretch>
        </p:blipFill>
        <p:spPr>
          <a:xfrm>
            <a:off x="-135" y="-1585"/>
            <a:ext cx="9144000" cy="56665"/>
          </a:xfrm>
          <a:prstGeom prst="rect">
            <a:avLst/>
          </a:prstGeom>
        </p:spPr>
      </p:pic>
      <p:sp>
        <p:nvSpPr>
          <p:cNvPr id="45" name="Rettangolo 44">
            <a:extLst>
              <a:ext uri="{FF2B5EF4-FFF2-40B4-BE49-F238E27FC236}">
                <a16:creationId xmlns="" xmlns:a16="http://schemas.microsoft.com/office/drawing/2014/main" id="{D9796DA9-E1E4-4FB4-8943-01C592107B8A}"/>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
        <p:nvSpPr>
          <p:cNvPr id="11" name="Slide Number Placeholder 5">
            <a:extLst>
              <a:ext uri="{FF2B5EF4-FFF2-40B4-BE49-F238E27FC236}">
                <a16:creationId xmlns="" xmlns:a16="http://schemas.microsoft.com/office/drawing/2014/main" id="{08331AB2-FA10-F049-BA93-704EC2A5F733}"/>
              </a:ext>
            </a:extLst>
          </p:cNvPr>
          <p:cNvSpPr>
            <a:spLocks noGrp="1"/>
          </p:cNvSpPr>
          <p:nvPr>
            <p:ph type="sldNum" sz="quarter" idx="12"/>
          </p:nvPr>
        </p:nvSpPr>
        <p:spPr>
          <a:xfrm>
            <a:off x="6553200" y="6381328"/>
            <a:ext cx="2339280" cy="288032"/>
          </a:xfrm>
          <a:prstGeom prst="rect">
            <a:avLst/>
          </a:prstGeom>
        </p:spPr>
        <p:txBody>
          <a:bodyPr/>
          <a:lstStyle>
            <a:lvl1pPr algn="r">
              <a:defRPr sz="975" b="0" i="0">
                <a:solidFill>
                  <a:schemeClr val="tx1"/>
                </a:solidFill>
                <a:latin typeface="Calibri" panose="020F0502020204030204" pitchFamily="34" charset="0"/>
                <a:ea typeface="Source Sans Pro" charset="0"/>
                <a:cs typeface="Calibri" panose="020F0502020204030204" pitchFamily="34" charset="0"/>
              </a:defRPr>
            </a:lvl1pPr>
          </a:lstStyle>
          <a:p>
            <a:fld id="{B6F15528-21DE-4FAA-801E-634DDDAF4B2B}" type="slidenum">
              <a:rPr lang="en-US" smtClean="0"/>
              <a:pPr/>
              <a:t>‹#›</a:t>
            </a:fld>
            <a:endParaRPr lang="en-US" dirty="0"/>
          </a:p>
        </p:txBody>
      </p:sp>
      <p:sp>
        <p:nvSpPr>
          <p:cNvPr id="12" name="Date Placeholder 3">
            <a:extLst>
              <a:ext uri="{FF2B5EF4-FFF2-40B4-BE49-F238E27FC236}">
                <a16:creationId xmlns="" xmlns:a16="http://schemas.microsoft.com/office/drawing/2014/main" id="{89817EDF-DE74-3540-B1AD-C331BAC21565}"/>
              </a:ext>
            </a:extLst>
          </p:cNvPr>
          <p:cNvSpPr>
            <a:spLocks noGrp="1"/>
          </p:cNvSpPr>
          <p:nvPr>
            <p:ph type="dt" sz="half" idx="10"/>
          </p:nvPr>
        </p:nvSpPr>
        <p:spPr>
          <a:xfrm>
            <a:off x="251520" y="6381328"/>
            <a:ext cx="2133600" cy="288032"/>
          </a:xfrm>
          <a:prstGeom prst="rect">
            <a:avLst/>
          </a:prstGeom>
        </p:spPr>
        <p:txBody>
          <a:bodyPr/>
          <a:lstStyle>
            <a:lvl1pPr>
              <a:defRPr sz="980" b="0" i="0">
                <a:solidFill>
                  <a:schemeClr val="tx1">
                    <a:lumMod val="75000"/>
                  </a:schemeClr>
                </a:solidFill>
                <a:latin typeface="+mn-lt"/>
                <a:ea typeface="Source Sans Pro" charset="0"/>
                <a:cs typeface="Source Sans Pro" charset="0"/>
              </a:defRPr>
            </a:lvl1pPr>
          </a:lstStyle>
          <a:p>
            <a:fld id="{1D8BD707-D9CF-40AE-B4C6-C98DA3205C09}" type="datetimeFigureOut">
              <a:rPr lang="en-US" smtClean="0"/>
              <a:pPr/>
              <a:t>4/18/18</a:t>
            </a:fld>
            <a:endParaRPr lang="en-US" dirty="0"/>
          </a:p>
        </p:txBody>
      </p:sp>
      <p:sp>
        <p:nvSpPr>
          <p:cNvPr id="14" name="Footer Placeholder 4">
            <a:extLst>
              <a:ext uri="{FF2B5EF4-FFF2-40B4-BE49-F238E27FC236}">
                <a16:creationId xmlns="" xmlns:a16="http://schemas.microsoft.com/office/drawing/2014/main" id="{0BE6B5B4-AF6A-764F-AC9F-BFC02551E165}"/>
              </a:ext>
            </a:extLst>
          </p:cNvPr>
          <p:cNvSpPr>
            <a:spLocks noGrp="1"/>
          </p:cNvSpPr>
          <p:nvPr>
            <p:ph type="ftr" sz="quarter" idx="11"/>
          </p:nvPr>
        </p:nvSpPr>
        <p:spPr>
          <a:xfrm>
            <a:off x="3124200" y="6381328"/>
            <a:ext cx="2895600" cy="288032"/>
          </a:xfrm>
          <a:prstGeom prst="rect">
            <a:avLst/>
          </a:prstGeom>
        </p:spPr>
        <p:txBody>
          <a:bodyPr>
            <a:normAutofit/>
          </a:bodyPr>
          <a:lstStyle>
            <a:lvl1pPr>
              <a:defRPr sz="980" b="0" i="0">
                <a:solidFill>
                  <a:schemeClr val="tx1">
                    <a:lumMod val="75000"/>
                  </a:schemeClr>
                </a:solidFill>
                <a:latin typeface="+mn-lt"/>
                <a:ea typeface="Source Sans Pro" charset="0"/>
                <a:cs typeface="Source Sans Pro" charset="0"/>
              </a:defRPr>
            </a:lvl1pPr>
          </a:lstStyle>
          <a:p>
            <a:r>
              <a:rPr lang="en-US"/>
              <a:t>Footer</a:t>
            </a:r>
            <a:endParaRPr lang="en-US" dirty="0"/>
          </a:p>
        </p:txBody>
      </p:sp>
      <p:sp>
        <p:nvSpPr>
          <p:cNvPr id="15" name="Segnaposto testo 3">
            <a:extLst>
              <a:ext uri="{FF2B5EF4-FFF2-40B4-BE49-F238E27FC236}">
                <a16:creationId xmlns="" xmlns:a16="http://schemas.microsoft.com/office/drawing/2014/main" id="{2D92F18E-5415-984E-8376-0329B157E528}"/>
              </a:ext>
            </a:extLst>
          </p:cNvPr>
          <p:cNvSpPr>
            <a:spLocks noGrp="1"/>
          </p:cNvSpPr>
          <p:nvPr>
            <p:ph type="body" sz="quarter" idx="14" hasCustomPrompt="1"/>
          </p:nvPr>
        </p:nvSpPr>
        <p:spPr>
          <a:xfrm>
            <a:off x="2911677" y="260489"/>
            <a:ext cx="5980803" cy="864081"/>
          </a:xfrm>
          <a:prstGeom prst="rect">
            <a:avLst/>
          </a:prstGeom>
        </p:spPr>
        <p:txBody>
          <a:bodyPr>
            <a:normAutofit/>
          </a:bodyPr>
          <a:lstStyle>
            <a:lvl1pPr marL="0" indent="0">
              <a:buNone/>
              <a:defRPr sz="3200" b="1">
                <a:solidFill>
                  <a:srgbClr val="1C3046"/>
                </a:solidFill>
              </a:defRPr>
            </a:lvl1pPr>
          </a:lstStyle>
          <a:p>
            <a:pPr lvl="0"/>
            <a:r>
              <a:rPr lang="en-GB" noProof="0" dirty="0"/>
              <a:t>Click here to add title</a:t>
            </a:r>
            <a:endParaRPr lang="en-GB" dirty="0"/>
          </a:p>
        </p:txBody>
      </p:sp>
    </p:spTree>
    <p:extLst>
      <p:ext uri="{BB962C8B-B14F-4D97-AF65-F5344CB8AC3E}">
        <p14:creationId xmlns:p14="http://schemas.microsoft.com/office/powerpoint/2010/main" val="147492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mediat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 xmlns:a16="http://schemas.microsoft.com/office/drawing/2014/main" id="{8341E515-DD63-3D42-B42C-9035172A73DB}"/>
              </a:ext>
            </a:extLst>
          </p:cNvPr>
          <p:cNvSpPr>
            <a:spLocks noGrp="1"/>
          </p:cNvSpPr>
          <p:nvPr>
            <p:ph idx="1" hasCustomPrompt="1"/>
          </p:nvPr>
        </p:nvSpPr>
        <p:spPr>
          <a:xfrm>
            <a:off x="683568" y="2849622"/>
            <a:ext cx="7759774" cy="2317368"/>
          </a:xfrm>
          <a:prstGeom prst="rect">
            <a:avLst/>
          </a:prstGeom>
        </p:spPr>
        <p:txBody>
          <a:bodyPr>
            <a:normAutofit/>
          </a:bodyPr>
          <a:lstStyle>
            <a:lvl1pPr marL="0" indent="0">
              <a:buSzPct val="100000"/>
              <a:buFontTx/>
              <a:buNone/>
              <a:defRPr sz="2800" b="0" i="0">
                <a:solidFill>
                  <a:schemeClr val="tx1">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028700" marR="0" indent="0" algn="l" defTabSz="342900" rtl="0" eaLnBrk="1" fontAlgn="auto" latinLnBrk="0" hangingPunct="1">
              <a:lnSpc>
                <a:spcPct val="100000"/>
              </a:lnSpc>
              <a:spcBef>
                <a:spcPct val="20000"/>
              </a:spcBef>
              <a:spcAft>
                <a:spcPts val="0"/>
              </a:spcAft>
              <a:buClrTx/>
              <a:buSzPct val="70000"/>
              <a:buFont typeface="Calibri" panose="020F0502020204030204" pitchFamily="34" charset="0"/>
              <a:buNone/>
              <a:tabLst/>
              <a:defRPr sz="2800" b="0" i="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tx1">
                    <a:lumMod val="75000"/>
                  </a:schemeClr>
                </a:solidFill>
                <a:latin typeface="+mn-lt"/>
                <a:ea typeface="Source Sans Pro" charset="0"/>
                <a:cs typeface="Source Sans Pro" charset="0"/>
              </a:defRPr>
            </a:lvl5pPr>
          </a:lstStyle>
          <a:p>
            <a:pPr lvl="0"/>
            <a:r>
              <a:rPr lang="en-GB" noProof="0" dirty="0"/>
              <a:t>Click here to add text</a:t>
            </a:r>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11" name="Content Placeholder 2">
            <a:extLst>
              <a:ext uri="{FF2B5EF4-FFF2-40B4-BE49-F238E27FC236}">
                <a16:creationId xmlns="" xmlns:a16="http://schemas.microsoft.com/office/drawing/2014/main" id="{F6408EAB-6398-5543-8CB0-5155F921C6FF}"/>
              </a:ext>
            </a:extLst>
          </p:cNvPr>
          <p:cNvSpPr>
            <a:spLocks noGrp="1"/>
          </p:cNvSpPr>
          <p:nvPr>
            <p:ph idx="10" hasCustomPrompt="1"/>
          </p:nvPr>
        </p:nvSpPr>
        <p:spPr>
          <a:xfrm>
            <a:off x="683568" y="2162303"/>
            <a:ext cx="5883079" cy="556413"/>
          </a:xfrm>
          <a:prstGeom prst="rect">
            <a:avLst/>
          </a:prstGeom>
        </p:spPr>
        <p:txBody>
          <a:bodyPr>
            <a:normAutofit/>
          </a:bodyPr>
          <a:lstStyle>
            <a:lvl1pPr marL="0" indent="0">
              <a:buSzPct val="100000"/>
              <a:buFontTx/>
              <a:buNone/>
              <a:defRPr sz="2800" b="0" i="0">
                <a:solidFill>
                  <a:schemeClr val="tx1">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028700" marR="0" indent="0" algn="l" defTabSz="342900" rtl="0" eaLnBrk="1" fontAlgn="auto" latinLnBrk="0" hangingPunct="1">
              <a:lnSpc>
                <a:spcPct val="100000"/>
              </a:lnSpc>
              <a:spcBef>
                <a:spcPct val="20000"/>
              </a:spcBef>
              <a:spcAft>
                <a:spcPts val="0"/>
              </a:spcAft>
              <a:buClrTx/>
              <a:buSzPct val="70000"/>
              <a:buFont typeface="Calibri" panose="020F0502020204030204" pitchFamily="34" charset="0"/>
              <a:buNone/>
              <a:tabLst/>
              <a:defRPr sz="2800" b="0" i="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tx1">
                    <a:lumMod val="75000"/>
                  </a:schemeClr>
                </a:solidFill>
                <a:latin typeface="+mn-lt"/>
                <a:ea typeface="Source Sans Pro" charset="0"/>
                <a:cs typeface="Source Sans Pro" charset="0"/>
              </a:defRPr>
            </a:lvl5pPr>
          </a:lstStyle>
          <a:p>
            <a:r>
              <a:rPr lang="en-GB" b="0" dirty="0">
                <a:solidFill>
                  <a:schemeClr val="accent5">
                    <a:lumMod val="75000"/>
                  </a:schemeClr>
                </a:solidFill>
              </a:rPr>
              <a:t>Click here to add subtitle</a:t>
            </a:r>
          </a:p>
          <a:p>
            <a:pPr lvl="4"/>
            <a:endParaRPr lang="it-IT" dirty="0"/>
          </a:p>
          <a:p>
            <a:pPr lvl="4"/>
            <a:endParaRPr lang="it-IT" dirty="0"/>
          </a:p>
          <a:p>
            <a:pPr lvl="4"/>
            <a:endParaRPr lang="it-IT" dirty="0"/>
          </a:p>
          <a:p>
            <a:pPr lvl="4"/>
            <a:endParaRPr lang="it-IT" dirty="0"/>
          </a:p>
          <a:p>
            <a:pPr lvl="4"/>
            <a:endParaRPr lang="it-IT" dirty="0"/>
          </a:p>
        </p:txBody>
      </p:sp>
      <p:pic>
        <p:nvPicPr>
          <p:cNvPr id="12" name="Immagine 11">
            <a:extLst>
              <a:ext uri="{FF2B5EF4-FFF2-40B4-BE49-F238E27FC236}">
                <a16:creationId xmlns="" xmlns:a16="http://schemas.microsoft.com/office/drawing/2014/main" id="{B48407DB-BA49-C94D-ADD2-877CBDD6C6D2}"/>
              </a:ext>
            </a:extLst>
          </p:cNvPr>
          <p:cNvPicPr>
            <a:picLocks noChangeAspect="1"/>
          </p:cNvPicPr>
          <p:nvPr userDrawn="1"/>
        </p:nvPicPr>
        <p:blipFill>
          <a:blip r:embed="rId3"/>
          <a:stretch>
            <a:fillRect/>
          </a:stretch>
        </p:blipFill>
        <p:spPr>
          <a:xfrm>
            <a:off x="0" y="6833419"/>
            <a:ext cx="9144000" cy="56665"/>
          </a:xfrm>
          <a:prstGeom prst="rect">
            <a:avLst/>
          </a:prstGeom>
        </p:spPr>
      </p:pic>
      <p:sp>
        <p:nvSpPr>
          <p:cNvPr id="16" name="Segnaposto testo 3">
            <a:extLst>
              <a:ext uri="{FF2B5EF4-FFF2-40B4-BE49-F238E27FC236}">
                <a16:creationId xmlns="" xmlns:a16="http://schemas.microsoft.com/office/drawing/2014/main" id="{6CFA5BBC-FB79-3941-902F-8F674A72F7C3}"/>
              </a:ext>
            </a:extLst>
          </p:cNvPr>
          <p:cNvSpPr>
            <a:spLocks noGrp="1"/>
          </p:cNvSpPr>
          <p:nvPr>
            <p:ph type="body" sz="quarter" idx="14" hasCustomPrompt="1"/>
          </p:nvPr>
        </p:nvSpPr>
        <p:spPr>
          <a:xfrm>
            <a:off x="683568" y="1484784"/>
            <a:ext cx="5980803" cy="585861"/>
          </a:xfrm>
          <a:prstGeom prst="rect">
            <a:avLst/>
          </a:prstGeom>
        </p:spPr>
        <p:txBody>
          <a:bodyPr>
            <a:normAutofit/>
          </a:bodyPr>
          <a:lstStyle>
            <a:lvl1pPr marL="0" indent="0">
              <a:buNone/>
              <a:defRPr sz="3200" b="1">
                <a:solidFill>
                  <a:srgbClr val="1C3046"/>
                </a:solidFill>
              </a:defRPr>
            </a:lvl1pPr>
          </a:lstStyle>
          <a:p>
            <a:pPr lvl="0"/>
            <a:r>
              <a:rPr lang="en-GB" noProof="0" dirty="0"/>
              <a:t>Click here to add title</a:t>
            </a:r>
            <a:endParaRPr lang="en-GB" dirty="0"/>
          </a:p>
        </p:txBody>
      </p:sp>
      <p:pic>
        <p:nvPicPr>
          <p:cNvPr id="8" name="Immagine 7">
            <a:extLst>
              <a:ext uri="{FF2B5EF4-FFF2-40B4-BE49-F238E27FC236}">
                <a16:creationId xmlns="" xmlns:a16="http://schemas.microsoft.com/office/drawing/2014/main" id="{2F32A041-669E-4668-AFFC-D799D71AE9D1}"/>
              </a:ext>
            </a:extLst>
          </p:cNvPr>
          <p:cNvPicPr>
            <a:picLocks noChangeAspect="1"/>
          </p:cNvPicPr>
          <p:nvPr userDrawn="1"/>
        </p:nvPicPr>
        <p:blipFill>
          <a:blip r:embed="rId3"/>
          <a:stretch>
            <a:fillRect/>
          </a:stretch>
        </p:blipFill>
        <p:spPr>
          <a:xfrm>
            <a:off x="-135" y="-1585"/>
            <a:ext cx="9144000" cy="56665"/>
          </a:xfrm>
          <a:prstGeom prst="rect">
            <a:avLst/>
          </a:prstGeom>
        </p:spPr>
      </p:pic>
    </p:spTree>
    <p:extLst>
      <p:ext uri="{BB962C8B-B14F-4D97-AF65-F5344CB8AC3E}">
        <p14:creationId xmlns:p14="http://schemas.microsoft.com/office/powerpoint/2010/main" val="390644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ise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 xmlns:a16="http://schemas.microsoft.com/office/drawing/2014/main" id="{89775736-39B8-4946-BA4E-2E26123BEAA4}"/>
              </a:ext>
            </a:extLst>
          </p:cNvPr>
          <p:cNvSpPr txBox="1"/>
          <p:nvPr userDrawn="1"/>
        </p:nvSpPr>
        <p:spPr>
          <a:xfrm>
            <a:off x="3131840" y="5919963"/>
            <a:ext cx="1512168" cy="400110"/>
          </a:xfrm>
          <a:prstGeom prst="rect">
            <a:avLst/>
          </a:prstGeom>
          <a:noFill/>
        </p:spPr>
        <p:txBody>
          <a:bodyPr wrap="square" rtlCol="0">
            <a:spAutoFit/>
          </a:bodyPr>
          <a:lstStyle/>
          <a:p>
            <a:pPr algn="r"/>
            <a:r>
              <a:rPr lang="en-GB" sz="2000" dirty="0">
                <a:solidFill>
                  <a:srgbClr val="1D2F45"/>
                </a:solidFill>
                <a:ea typeface="Source Sans Pro" charset="0"/>
                <a:cs typeface="Source Sans Pro" charset="0"/>
              </a:rPr>
              <a:t>eosc-hub.eu</a:t>
            </a:r>
          </a:p>
        </p:txBody>
      </p:sp>
      <p:pic>
        <p:nvPicPr>
          <p:cNvPr id="7" name="Immagine 6">
            <a:extLst>
              <a:ext uri="{FF2B5EF4-FFF2-40B4-BE49-F238E27FC236}">
                <a16:creationId xmlns="" xmlns:a16="http://schemas.microsoft.com/office/drawing/2014/main" id="{4E9FBBCD-1A09-854C-AD37-ABFC23BF72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1800" y="5838387"/>
            <a:ext cx="589524" cy="578959"/>
          </a:xfrm>
          <a:prstGeom prst="rect">
            <a:avLst/>
          </a:prstGeom>
        </p:spPr>
      </p:pic>
      <p:pic>
        <p:nvPicPr>
          <p:cNvPr id="8" name="Immagine 7">
            <a:extLst>
              <a:ext uri="{FF2B5EF4-FFF2-40B4-BE49-F238E27FC236}">
                <a16:creationId xmlns="" xmlns:a16="http://schemas.microsoft.com/office/drawing/2014/main" id="{AB059FA9-527F-3047-9752-9021170989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8" y="5803404"/>
            <a:ext cx="644783" cy="633228"/>
          </a:xfrm>
          <a:prstGeom prst="rect">
            <a:avLst/>
          </a:prstGeom>
        </p:spPr>
      </p:pic>
      <p:sp>
        <p:nvSpPr>
          <p:cNvPr id="9" name="CasellaDiTesto 8">
            <a:extLst>
              <a:ext uri="{FF2B5EF4-FFF2-40B4-BE49-F238E27FC236}">
                <a16:creationId xmlns="" xmlns:a16="http://schemas.microsoft.com/office/drawing/2014/main" id="{04016F19-9C1F-4B4E-A65D-FC565E20B416}"/>
              </a:ext>
            </a:extLst>
          </p:cNvPr>
          <p:cNvSpPr txBox="1"/>
          <p:nvPr userDrawn="1"/>
        </p:nvSpPr>
        <p:spPr>
          <a:xfrm>
            <a:off x="5004049" y="5892828"/>
            <a:ext cx="1512168" cy="400110"/>
          </a:xfrm>
          <a:prstGeom prst="rect">
            <a:avLst/>
          </a:prstGeom>
          <a:noFill/>
        </p:spPr>
        <p:txBody>
          <a:bodyPr wrap="square" rtlCol="0">
            <a:spAutoFit/>
          </a:bodyPr>
          <a:lstStyle/>
          <a:p>
            <a:pPr algn="l"/>
            <a:r>
              <a:rPr lang="en-GB" sz="2000" dirty="0">
                <a:solidFill>
                  <a:srgbClr val="1D2F45"/>
                </a:solidFill>
                <a:ea typeface="Source Sans Pro" charset="0"/>
                <a:cs typeface="Source Sans Pro" charset="0"/>
              </a:rPr>
              <a:t>@</a:t>
            </a:r>
            <a:r>
              <a:rPr lang="en-GB" sz="2000" dirty="0" err="1">
                <a:solidFill>
                  <a:srgbClr val="1D2F45"/>
                </a:solidFill>
                <a:ea typeface="Source Sans Pro" charset="0"/>
                <a:cs typeface="Source Sans Pro" charset="0"/>
              </a:rPr>
              <a:t>EOSC_eu</a:t>
            </a:r>
            <a:endParaRPr lang="en-GB" sz="2000" dirty="0">
              <a:solidFill>
                <a:srgbClr val="1D2F45"/>
              </a:solidFill>
              <a:ea typeface="Source Sans Pro" charset="0"/>
              <a:cs typeface="Source Sans Pro" charset="0"/>
            </a:endParaRPr>
          </a:p>
        </p:txBody>
      </p:sp>
      <p:pic>
        <p:nvPicPr>
          <p:cNvPr id="2" name="Immagin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03907" y="3358840"/>
            <a:ext cx="1784961" cy="2231201"/>
          </a:xfrm>
          <a:prstGeom prst="rect">
            <a:avLst/>
          </a:prstGeom>
        </p:spPr>
      </p:pic>
      <p:cxnSp>
        <p:nvCxnSpPr>
          <p:cNvPr id="18" name="Connettore 1 17">
            <a:extLst>
              <a:ext uri="{FF2B5EF4-FFF2-40B4-BE49-F238E27FC236}">
                <a16:creationId xmlns="" xmlns:a16="http://schemas.microsoft.com/office/drawing/2014/main" id="{97C3FAB3-381B-274E-9A7E-CD86B4B697B3}"/>
              </a:ext>
            </a:extLst>
          </p:cNvPr>
          <p:cNvCxnSpPr/>
          <p:nvPr userDrawn="1"/>
        </p:nvCxnSpPr>
        <p:spPr>
          <a:xfrm>
            <a:off x="671555" y="2929632"/>
            <a:ext cx="2112235" cy="0"/>
          </a:xfrm>
          <a:prstGeom prst="line">
            <a:avLst/>
          </a:prstGeom>
          <a:ln>
            <a:solidFill>
              <a:srgbClr val="1D2F45"/>
            </a:solidFill>
          </a:ln>
          <a:effectLst/>
        </p:spPr>
        <p:style>
          <a:lnRef idx="2">
            <a:schemeClr val="accent1"/>
          </a:lnRef>
          <a:fillRef idx="0">
            <a:schemeClr val="accent1"/>
          </a:fillRef>
          <a:effectRef idx="1">
            <a:schemeClr val="accent1"/>
          </a:effectRef>
          <a:fontRef idx="minor">
            <a:schemeClr val="tx1"/>
          </a:fontRef>
        </p:style>
      </p:cxnSp>
      <p:sp>
        <p:nvSpPr>
          <p:cNvPr id="23" name="Titolo 22">
            <a:extLst>
              <a:ext uri="{FF2B5EF4-FFF2-40B4-BE49-F238E27FC236}">
                <a16:creationId xmlns="" xmlns:a16="http://schemas.microsoft.com/office/drawing/2014/main" id="{91A4CF75-7F87-534F-870F-ED5701E5713B}"/>
              </a:ext>
            </a:extLst>
          </p:cNvPr>
          <p:cNvSpPr>
            <a:spLocks noGrp="1"/>
          </p:cNvSpPr>
          <p:nvPr>
            <p:ph type="title" hasCustomPrompt="1"/>
          </p:nvPr>
        </p:nvSpPr>
        <p:spPr>
          <a:xfrm>
            <a:off x="597702" y="1772817"/>
            <a:ext cx="2894178" cy="1008112"/>
          </a:xfrm>
          <a:prstGeom prst="rect">
            <a:avLst/>
          </a:prstGeom>
        </p:spPr>
        <p:txBody>
          <a:bodyPr>
            <a:normAutofit/>
          </a:bodyPr>
          <a:lstStyle>
            <a:lvl1pPr>
              <a:defRPr sz="2800"/>
            </a:lvl1pPr>
          </a:lstStyle>
          <a:p>
            <a:r>
              <a:rPr lang="it-IT" b="1" dirty="0" err="1">
                <a:solidFill>
                  <a:srgbClr val="1C3046"/>
                </a:solidFill>
              </a:rPr>
              <a:t>Thank</a:t>
            </a:r>
            <a:r>
              <a:rPr lang="it-IT" b="1" dirty="0">
                <a:solidFill>
                  <a:srgbClr val="1C3046"/>
                </a:solidFill>
              </a:rPr>
              <a:t> </a:t>
            </a:r>
            <a:r>
              <a:rPr lang="it-IT" b="1" dirty="0" err="1">
                <a:solidFill>
                  <a:srgbClr val="1C3046"/>
                </a:solidFill>
              </a:rPr>
              <a:t>you</a:t>
            </a:r>
            <a:r>
              <a:rPr lang="it-IT" b="1" dirty="0">
                <a:solidFill>
                  <a:srgbClr val="1C3046"/>
                </a:solidFill>
              </a:rPr>
              <a:t> for </a:t>
            </a:r>
            <a:r>
              <a:rPr lang="it-IT" b="1" dirty="0" err="1">
                <a:solidFill>
                  <a:srgbClr val="1C3046"/>
                </a:solidFill>
              </a:rPr>
              <a:t>your</a:t>
            </a:r>
            <a:r>
              <a:rPr lang="it-IT" b="1" dirty="0">
                <a:solidFill>
                  <a:srgbClr val="1C3046"/>
                </a:solidFill>
              </a:rPr>
              <a:t> </a:t>
            </a:r>
            <a:r>
              <a:rPr lang="it-IT" b="1" dirty="0" err="1">
                <a:solidFill>
                  <a:srgbClr val="1C3046"/>
                </a:solidFill>
              </a:rPr>
              <a:t>attention</a:t>
            </a:r>
            <a:r>
              <a:rPr lang="it-IT" b="1" dirty="0">
                <a:solidFill>
                  <a:srgbClr val="1C3046"/>
                </a:solidFill>
              </a:rPr>
              <a:t>!</a:t>
            </a:r>
            <a:endParaRPr lang="en-GB" dirty="0"/>
          </a:p>
        </p:txBody>
      </p:sp>
      <p:sp>
        <p:nvSpPr>
          <p:cNvPr id="33" name="Segnaposto contenuto 32">
            <a:extLst>
              <a:ext uri="{FF2B5EF4-FFF2-40B4-BE49-F238E27FC236}">
                <a16:creationId xmlns="" xmlns:a16="http://schemas.microsoft.com/office/drawing/2014/main" id="{EFF3BDC9-F42A-914E-9BE9-F145917FEA33}"/>
              </a:ext>
            </a:extLst>
          </p:cNvPr>
          <p:cNvSpPr>
            <a:spLocks noGrp="1"/>
          </p:cNvSpPr>
          <p:nvPr>
            <p:ph sz="quarter" idx="10" hasCustomPrompt="1"/>
          </p:nvPr>
        </p:nvSpPr>
        <p:spPr>
          <a:xfrm>
            <a:off x="5508104" y="1773238"/>
            <a:ext cx="3385071" cy="1585912"/>
          </a:xfrm>
          <a:prstGeom prst="rect">
            <a:avLst/>
          </a:prstGeom>
        </p:spPr>
        <p:txBody>
          <a:bodyPr>
            <a:normAutofit/>
          </a:bodyPr>
          <a:lstStyle>
            <a:lvl1pPr marL="257175" indent="-257175" algn="l">
              <a:buFontTx/>
              <a:buNone/>
              <a:defRPr sz="1800"/>
            </a:lvl1pPr>
            <a:lvl2pPr>
              <a:defRPr sz="1800"/>
            </a:lvl2pPr>
            <a:lvl3pPr>
              <a:defRPr sz="1800"/>
            </a:lvl3pPr>
            <a:lvl4pPr>
              <a:defRPr sz="1800"/>
            </a:lvl4pPr>
            <a:lvl5pPr>
              <a:defRPr sz="1800"/>
            </a:lvl5pPr>
          </a:lstStyle>
          <a:p>
            <a:pPr marL="0" indent="0">
              <a:buNone/>
            </a:pPr>
            <a:r>
              <a:rPr lang="en-GB" sz="1800" b="1" dirty="0">
                <a:solidFill>
                  <a:srgbClr val="1C3046"/>
                </a:solidFill>
              </a:rPr>
              <a:t>Contact</a:t>
            </a:r>
          </a:p>
          <a:p>
            <a:pPr marL="0" indent="0">
              <a:buNone/>
            </a:pPr>
            <a:r>
              <a:rPr lang="en-GB" sz="1800" dirty="0">
                <a:solidFill>
                  <a:srgbClr val="1C3046"/>
                </a:solidFill>
              </a:rPr>
              <a:t>Lorem ipsum </a:t>
            </a:r>
            <a:r>
              <a:rPr lang="en-GB" sz="1800" dirty="0" err="1">
                <a:solidFill>
                  <a:srgbClr val="1C3046"/>
                </a:solidFill>
              </a:rPr>
              <a:t>dolor</a:t>
            </a:r>
            <a:r>
              <a:rPr lang="en-GB" sz="1800" dirty="0">
                <a:solidFill>
                  <a:srgbClr val="1C3046"/>
                </a:solidFill>
              </a:rPr>
              <a:t> sit </a:t>
            </a:r>
            <a:r>
              <a:rPr lang="en-GB" sz="1800" dirty="0" err="1">
                <a:solidFill>
                  <a:srgbClr val="1C3046"/>
                </a:solidFill>
              </a:rPr>
              <a:t>amet</a:t>
            </a:r>
            <a:r>
              <a:rPr lang="en-GB" sz="1800" dirty="0">
                <a:solidFill>
                  <a:srgbClr val="1C3046"/>
                </a:solidFill>
              </a:rPr>
              <a:t>, </a:t>
            </a:r>
            <a:r>
              <a:rPr lang="en-GB" sz="1800" dirty="0" err="1">
                <a:solidFill>
                  <a:srgbClr val="1C3046"/>
                </a:solidFill>
              </a:rPr>
              <a:t>consectetur</a:t>
            </a:r>
            <a:r>
              <a:rPr lang="en-GB" sz="1800" dirty="0">
                <a:solidFill>
                  <a:srgbClr val="1C3046"/>
                </a:solidFill>
              </a:rPr>
              <a:t> </a:t>
            </a:r>
            <a:r>
              <a:rPr lang="en-GB" sz="1800" dirty="0" err="1">
                <a:solidFill>
                  <a:srgbClr val="1C3046"/>
                </a:solidFill>
              </a:rPr>
              <a:t>adipisicing</a:t>
            </a:r>
            <a:r>
              <a:rPr lang="en-GB" sz="1800" dirty="0">
                <a:solidFill>
                  <a:srgbClr val="1C3046"/>
                </a:solidFill>
              </a:rPr>
              <a:t> </a:t>
            </a:r>
            <a:r>
              <a:rPr lang="en-GB" sz="1800" dirty="0" err="1">
                <a:solidFill>
                  <a:srgbClr val="1C3046"/>
                </a:solidFill>
              </a:rPr>
              <a:t>elit</a:t>
            </a:r>
            <a:r>
              <a:rPr lang="en-GB" sz="1800" dirty="0">
                <a:solidFill>
                  <a:srgbClr val="1C3046"/>
                </a:solidFill>
              </a:rPr>
              <a:t>, </a:t>
            </a:r>
            <a:r>
              <a:rPr lang="en-GB" sz="1800" dirty="0" err="1">
                <a:solidFill>
                  <a:srgbClr val="1C3046"/>
                </a:solidFill>
              </a:rPr>
              <a:t>sed</a:t>
            </a:r>
            <a:r>
              <a:rPr lang="en-GB" sz="1800" dirty="0">
                <a:solidFill>
                  <a:srgbClr val="1C3046"/>
                </a:solidFill>
              </a:rPr>
              <a:t> do </a:t>
            </a:r>
            <a:r>
              <a:rPr lang="en-GB" sz="1800" dirty="0" err="1">
                <a:solidFill>
                  <a:srgbClr val="1C3046"/>
                </a:solidFill>
              </a:rPr>
              <a:t>eiusmod</a:t>
            </a:r>
            <a:r>
              <a:rPr lang="en-GB" sz="1800" dirty="0">
                <a:solidFill>
                  <a:srgbClr val="1C3046"/>
                </a:solidFill>
              </a:rPr>
              <a:t> </a:t>
            </a:r>
            <a:r>
              <a:rPr lang="en-GB" sz="1800" dirty="0" err="1">
                <a:solidFill>
                  <a:srgbClr val="1C3046"/>
                </a:solidFill>
              </a:rPr>
              <a:t>tempor</a:t>
            </a:r>
            <a:r>
              <a:rPr lang="en-GB" sz="1800" dirty="0">
                <a:solidFill>
                  <a:srgbClr val="1C3046"/>
                </a:solidFill>
              </a:rPr>
              <a:t> </a:t>
            </a:r>
            <a:r>
              <a:rPr lang="en-GB" sz="1800" dirty="0" err="1">
                <a:solidFill>
                  <a:srgbClr val="1C3046"/>
                </a:solidFill>
              </a:rPr>
              <a:t>incididunt</a:t>
            </a:r>
            <a:r>
              <a:rPr lang="en-GB" sz="1800" dirty="0">
                <a:solidFill>
                  <a:srgbClr val="1C3046"/>
                </a:solidFill>
              </a:rPr>
              <a:t> </a:t>
            </a:r>
            <a:r>
              <a:rPr lang="en-GB" sz="1800" dirty="0" err="1">
                <a:solidFill>
                  <a:srgbClr val="1C3046"/>
                </a:solidFill>
              </a:rPr>
              <a:t>ut</a:t>
            </a:r>
            <a:r>
              <a:rPr lang="en-GB" sz="1800" dirty="0">
                <a:solidFill>
                  <a:srgbClr val="1C3046"/>
                </a:solidFill>
              </a:rPr>
              <a:t> </a:t>
            </a:r>
            <a:r>
              <a:rPr lang="en-GB" sz="1800" dirty="0" err="1">
                <a:solidFill>
                  <a:srgbClr val="1C3046"/>
                </a:solidFill>
              </a:rPr>
              <a:t>labore</a:t>
            </a:r>
            <a:r>
              <a:rPr lang="en-GB" sz="1800" dirty="0">
                <a:solidFill>
                  <a:srgbClr val="1C3046"/>
                </a:solidFill>
              </a:rPr>
              <a:t> et </a:t>
            </a:r>
            <a:r>
              <a:rPr lang="en-GB" sz="1800" dirty="0" err="1">
                <a:solidFill>
                  <a:srgbClr val="1C3046"/>
                </a:solidFill>
              </a:rPr>
              <a:t>dolore</a:t>
            </a:r>
            <a:r>
              <a:rPr lang="en-GB" sz="1800" dirty="0">
                <a:solidFill>
                  <a:srgbClr val="1C3046"/>
                </a:solidFill>
              </a:rPr>
              <a:t> magna</a:t>
            </a:r>
          </a:p>
        </p:txBody>
      </p:sp>
      <p:sp>
        <p:nvSpPr>
          <p:cNvPr id="34" name="Segnaposto contenuto 32">
            <a:extLst>
              <a:ext uri="{FF2B5EF4-FFF2-40B4-BE49-F238E27FC236}">
                <a16:creationId xmlns="" xmlns:a16="http://schemas.microsoft.com/office/drawing/2014/main" id="{7E962D83-1102-414B-ACBE-1C6C8F8FE54E}"/>
              </a:ext>
            </a:extLst>
          </p:cNvPr>
          <p:cNvSpPr>
            <a:spLocks noGrp="1"/>
          </p:cNvSpPr>
          <p:nvPr>
            <p:ph sz="quarter" idx="11" hasCustomPrompt="1"/>
          </p:nvPr>
        </p:nvSpPr>
        <p:spPr>
          <a:xfrm>
            <a:off x="647105" y="3163634"/>
            <a:ext cx="2484735" cy="409382"/>
          </a:xfrm>
          <a:prstGeom prst="rect">
            <a:avLst/>
          </a:prstGeom>
        </p:spPr>
        <p:txBody>
          <a:bodyPr>
            <a:normAutofit/>
          </a:bodyPr>
          <a:lstStyle>
            <a:lvl1pPr marL="285750" marR="0" indent="-285750" algn="l" defTabSz="342900" rtl="0" eaLnBrk="1" fontAlgn="auto" latinLnBrk="0" hangingPunct="1">
              <a:lnSpc>
                <a:spcPct val="100000"/>
              </a:lnSpc>
              <a:spcBef>
                <a:spcPct val="20000"/>
              </a:spcBef>
              <a:spcAft>
                <a:spcPts val="0"/>
              </a:spcAft>
              <a:buClrTx/>
              <a:buSzTx/>
              <a:buFontTx/>
              <a:buNone/>
              <a:tabLst/>
              <a:defRPr/>
            </a:lvl1pPr>
            <a:lvl2pPr>
              <a:defRPr sz="1800"/>
            </a:lvl2pPr>
            <a:lvl3pPr>
              <a:defRPr sz="1800"/>
            </a:lvl3pPr>
            <a:lvl4pPr>
              <a:defRPr sz="1800"/>
            </a:lvl4pPr>
            <a:lvl5pPr>
              <a:defRPr sz="1800"/>
            </a:lvl5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it-IT" sz="1800" i="1" dirty="0" err="1"/>
              <a:t>Questions</a:t>
            </a:r>
            <a:r>
              <a:rPr lang="it-IT" sz="1800" i="1" dirty="0"/>
              <a:t>?</a:t>
            </a:r>
          </a:p>
          <a:p>
            <a:pPr marL="0" indent="0">
              <a:buNone/>
            </a:pPr>
            <a:endParaRPr lang="it-IT" sz="1800" i="1" dirty="0"/>
          </a:p>
        </p:txBody>
      </p:sp>
    </p:spTree>
    <p:extLst>
      <p:ext uri="{BB962C8B-B14F-4D97-AF65-F5344CB8AC3E}">
        <p14:creationId xmlns:p14="http://schemas.microsoft.com/office/powerpoint/2010/main" val="107994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3707915"/>
            <a:ext cx="41316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7012" y="2280553"/>
            <a:ext cx="4877001" cy="1325563"/>
          </a:xfrm>
        </p:spPr>
        <p:txBody>
          <a:bodyPr/>
          <a:lstStyle/>
          <a:p>
            <a:r>
              <a:rPr lang="it-IT"/>
              <a:t>Click to edit Master title style</a:t>
            </a:r>
            <a:endParaRPr lang="en-GB"/>
          </a:p>
        </p:txBody>
      </p:sp>
      <p:sp>
        <p:nvSpPr>
          <p:cNvPr id="7"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solidFill>
                  <a:prstClr val="black"/>
                </a:solidFill>
              </a:rPr>
              <a:t>www.eoscpilot.eu</a:t>
            </a:r>
            <a:endParaRPr lang="en-GB" dirty="0">
              <a:solidFill>
                <a:prstClr val="black"/>
              </a:solidFill>
            </a:endParaRPr>
          </a:p>
        </p:txBody>
      </p:sp>
      <p:sp>
        <p:nvSpPr>
          <p:cNvPr id="8"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solidFill>
                  <a:prstClr val="black"/>
                </a:solidFill>
              </a:rPr>
              <a:t>The European Open Science Cloud for Research pilot project is funded by the European Commission, DG Research &amp; Innovation under contract no. 739563</a:t>
            </a:r>
          </a:p>
        </p:txBody>
      </p:sp>
      <p:sp>
        <p:nvSpPr>
          <p:cNvPr id="9"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solidFill>
                  <a:prstClr val="black"/>
                </a:solidFill>
              </a:rPr>
              <a:pPr/>
              <a:t>‹#›</a:t>
            </a:fld>
            <a:endParaRPr lang="en-GB" dirty="0">
              <a:solidFill>
                <a:prstClr val="black"/>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12.jpg"/><Relationship Id="rId13"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12.jpg"/><Relationship Id="rId13" Type="http://schemas.openxmlformats.org/officeDocument/2006/relationships/image" Target="../media/image13.pn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 xmlns:a16="http://schemas.microsoft.com/office/drawing/2014/main" id="{1E31386F-E162-934A-8D1F-9D95C069AEBC}"/>
              </a:ext>
            </a:extLst>
          </p:cNvPr>
          <p:cNvSpPr>
            <a:spLocks noGrp="1"/>
          </p:cNvSpPr>
          <p:nvPr>
            <p:ph type="sldNum" sz="quarter" idx="4"/>
          </p:nvPr>
        </p:nvSpPr>
        <p:spPr>
          <a:xfrm>
            <a:off x="6553200" y="6381328"/>
            <a:ext cx="2339280" cy="288032"/>
          </a:xfrm>
          <a:prstGeom prst="rect">
            <a:avLst/>
          </a:prstGeom>
        </p:spPr>
        <p:txBody>
          <a:bodyPr/>
          <a:lstStyle>
            <a:lvl1pPr algn="r">
              <a:defRPr sz="975" b="0" i="0">
                <a:solidFill>
                  <a:schemeClr val="tx1"/>
                </a:solidFill>
                <a:latin typeface="Calibri" panose="020F0502020204030204" pitchFamily="34" charset="0"/>
                <a:ea typeface="Source Sans Pro" charset="0"/>
                <a:cs typeface="Calibri" panose="020F0502020204030204" pitchFamily="34" charset="0"/>
              </a:defRPr>
            </a:lvl1pPr>
          </a:lstStyle>
          <a:p>
            <a:fld id="{B6F15528-21DE-4FAA-801E-634DDDAF4B2B}" type="slidenum">
              <a:rPr lang="en-US" smtClean="0"/>
              <a:pPr/>
              <a:t>‹#›</a:t>
            </a:fld>
            <a:endParaRPr lang="en-US" dirty="0"/>
          </a:p>
        </p:txBody>
      </p:sp>
      <p:sp>
        <p:nvSpPr>
          <p:cNvPr id="5" name="Date Placeholder 3">
            <a:extLst>
              <a:ext uri="{FF2B5EF4-FFF2-40B4-BE49-F238E27FC236}">
                <a16:creationId xmlns="" xmlns:a16="http://schemas.microsoft.com/office/drawing/2014/main" id="{FD864FEF-6066-9447-AB93-1A0F90C4437D}"/>
              </a:ext>
            </a:extLst>
          </p:cNvPr>
          <p:cNvSpPr>
            <a:spLocks noGrp="1"/>
          </p:cNvSpPr>
          <p:nvPr>
            <p:ph type="dt" sz="half" idx="2"/>
          </p:nvPr>
        </p:nvSpPr>
        <p:spPr>
          <a:xfrm>
            <a:off x="251520" y="6381328"/>
            <a:ext cx="2133600" cy="288032"/>
          </a:xfrm>
          <a:prstGeom prst="rect">
            <a:avLst/>
          </a:prstGeom>
        </p:spPr>
        <p:txBody>
          <a:bodyPr/>
          <a:lstStyle>
            <a:lvl1pPr>
              <a:defRPr sz="980" b="0" i="0">
                <a:solidFill>
                  <a:schemeClr val="tx1">
                    <a:lumMod val="75000"/>
                  </a:schemeClr>
                </a:solidFill>
                <a:latin typeface="+mn-lt"/>
                <a:ea typeface="Source Sans Pro" charset="0"/>
                <a:cs typeface="Source Sans Pro" charset="0"/>
              </a:defRPr>
            </a:lvl1pPr>
          </a:lstStyle>
          <a:p>
            <a:fld id="{1D8BD707-D9CF-40AE-B4C6-C98DA3205C09}" type="datetimeFigureOut">
              <a:rPr lang="en-US" smtClean="0"/>
              <a:pPr/>
              <a:t>4/18/18</a:t>
            </a:fld>
            <a:endParaRPr lang="en-US" dirty="0"/>
          </a:p>
        </p:txBody>
      </p:sp>
      <p:sp>
        <p:nvSpPr>
          <p:cNvPr id="6" name="Footer Placeholder 4">
            <a:extLst>
              <a:ext uri="{FF2B5EF4-FFF2-40B4-BE49-F238E27FC236}">
                <a16:creationId xmlns="" xmlns:a16="http://schemas.microsoft.com/office/drawing/2014/main" id="{62C92904-4608-474D-BBAB-CD0DAE59CC70}"/>
              </a:ext>
            </a:extLst>
          </p:cNvPr>
          <p:cNvSpPr>
            <a:spLocks noGrp="1"/>
          </p:cNvSpPr>
          <p:nvPr>
            <p:ph type="ftr" sz="quarter" idx="3"/>
          </p:nvPr>
        </p:nvSpPr>
        <p:spPr>
          <a:xfrm>
            <a:off x="3124200" y="6381328"/>
            <a:ext cx="2895600" cy="288032"/>
          </a:xfrm>
          <a:prstGeom prst="rect">
            <a:avLst/>
          </a:prstGeom>
        </p:spPr>
        <p:txBody>
          <a:bodyPr>
            <a:normAutofit/>
          </a:bodyPr>
          <a:lstStyle>
            <a:lvl1pPr>
              <a:defRPr sz="980" b="0" i="0">
                <a:solidFill>
                  <a:schemeClr val="tx1">
                    <a:lumMod val="75000"/>
                  </a:schemeClr>
                </a:solidFill>
                <a:latin typeface="+mn-lt"/>
                <a:ea typeface="Source Sans Pro" charset="0"/>
                <a:cs typeface="Source Sans Pro" charset="0"/>
              </a:defRPr>
            </a:lvl1pPr>
          </a:lstStyle>
          <a:p>
            <a:r>
              <a:rPr lang="en-US"/>
              <a:t>Footer</a:t>
            </a:r>
            <a:endParaRPr lang="en-US" dirty="0"/>
          </a:p>
        </p:txBody>
      </p:sp>
      <p:cxnSp>
        <p:nvCxnSpPr>
          <p:cNvPr id="7" name="Connettore 1 6">
            <a:extLst>
              <a:ext uri="{FF2B5EF4-FFF2-40B4-BE49-F238E27FC236}">
                <a16:creationId xmlns="" xmlns:a16="http://schemas.microsoft.com/office/drawing/2014/main" id="{1319845F-1E54-2745-8B1A-D63A20E61931}"/>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sp>
        <p:nvSpPr>
          <p:cNvPr id="8" name="Rettangolo 7">
            <a:extLst>
              <a:ext uri="{FF2B5EF4-FFF2-40B4-BE49-F238E27FC236}">
                <a16:creationId xmlns="" xmlns:a16="http://schemas.microsoft.com/office/drawing/2014/main" id="{1A085F82-CD25-8A4D-8A2C-FFC5CB539BB8}"/>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Tree>
    <p:extLst>
      <p:ext uri="{BB962C8B-B14F-4D97-AF65-F5344CB8AC3E}">
        <p14:creationId xmlns:p14="http://schemas.microsoft.com/office/powerpoint/2010/main" val="257218377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4" r:id="rId3"/>
    <p:sldLayoutId id="2147483709" r:id="rId4"/>
    <p:sldLayoutId id="2147483710" r:id="rId5"/>
    <p:sldLayoutId id="2147483712" r:id="rId6"/>
    <p:sldLayoutId id="2147483711" r:id="rId7"/>
  </p:sldLayoutIdLst>
  <p:hf hdr="0" ftr="0"/>
  <p:txStyles>
    <p:titleStyle>
      <a:lvl1pPr algn="l" defTabSz="342900" rtl="0" eaLnBrk="1" latinLnBrk="0" hangingPunct="1">
        <a:spcBef>
          <a:spcPct val="0"/>
        </a:spcBef>
        <a:buNone/>
        <a:defRPr sz="3200" b="1" kern="1200">
          <a:solidFill>
            <a:srgbClr val="1C3046"/>
          </a:solidFill>
          <a:latin typeface="+mn-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17332" y="67377"/>
            <a:ext cx="6956057" cy="868297"/>
          </a:xfrm>
          <a:prstGeom prst="rect">
            <a:avLst/>
          </a:prstGeom>
        </p:spPr>
        <p:txBody>
          <a:bodyPr vert="horz" lIns="91440" tIns="45720" rIns="91440" bIns="45720" rtlCol="0" anchor="ctr">
            <a:normAutofit/>
          </a:bodyPr>
          <a:lstStyle/>
          <a:p>
            <a:r>
              <a:rPr lang="it-IT" dirty="0"/>
              <a:t>Fare clic per modificare stile</a:t>
            </a:r>
            <a:endParaRPr lang="en-US" dirty="0"/>
          </a:p>
        </p:txBody>
      </p:sp>
      <p:sp>
        <p:nvSpPr>
          <p:cNvPr id="3" name="Text Placeholder 2"/>
          <p:cNvSpPr>
            <a:spLocks noGrp="1"/>
          </p:cNvSpPr>
          <p:nvPr>
            <p:ph type="body" idx="1"/>
          </p:nvPr>
        </p:nvSpPr>
        <p:spPr>
          <a:xfrm>
            <a:off x="278773" y="1280229"/>
            <a:ext cx="8580001" cy="4873129"/>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628650" y="6356351"/>
            <a:ext cx="13349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www.eoscpilot.eu</a:t>
            </a:r>
            <a:endParaRPr lang="en-GB" dirty="0">
              <a:solidFill>
                <a:prstClr val="black">
                  <a:tint val="75000"/>
                </a:prstClr>
              </a:solidFill>
            </a:endParaRPr>
          </a:p>
        </p:txBody>
      </p:sp>
      <p:sp>
        <p:nvSpPr>
          <p:cNvPr id="5" name="Footer Placeholder 4"/>
          <p:cNvSpPr>
            <a:spLocks noGrp="1"/>
          </p:cNvSpPr>
          <p:nvPr>
            <p:ph type="ftr" sz="quarter" idx="3"/>
          </p:nvPr>
        </p:nvSpPr>
        <p:spPr>
          <a:xfrm>
            <a:off x="2136808" y="6356351"/>
            <a:ext cx="52361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rPr>
              <a:t>The European Open Science Cloud for Research pilot project is funded by the European Commission, DG Research &amp; Innovation under contract no. </a:t>
            </a:r>
            <a:r>
              <a:rPr lang="en-GB" dirty="0">
                <a:solidFill>
                  <a:prstClr val="black">
                    <a:tint val="75000"/>
                  </a:prstClr>
                </a:solidFill>
              </a:rPr>
              <a:t>739563</a:t>
            </a:r>
          </a:p>
        </p:txBody>
      </p:sp>
      <p:sp>
        <p:nvSpPr>
          <p:cNvPr id="6" name="Slide Number Placeholder 5"/>
          <p:cNvSpPr>
            <a:spLocks noGrp="1"/>
          </p:cNvSpPr>
          <p:nvPr>
            <p:ph type="sldNum" sz="quarter" idx="4"/>
          </p:nvPr>
        </p:nvSpPr>
        <p:spPr>
          <a:xfrm>
            <a:off x="7372952" y="6356351"/>
            <a:ext cx="11423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68757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r:embed="rId1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1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1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1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1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17332" y="67377"/>
            <a:ext cx="6956057" cy="868297"/>
          </a:xfrm>
          <a:prstGeom prst="rect">
            <a:avLst/>
          </a:prstGeom>
        </p:spPr>
        <p:txBody>
          <a:bodyPr vert="horz" lIns="91440" tIns="45720" rIns="91440" bIns="45720" rtlCol="0" anchor="ctr">
            <a:normAutofit/>
          </a:bodyPr>
          <a:lstStyle/>
          <a:p>
            <a:r>
              <a:rPr lang="it-IT" dirty="0"/>
              <a:t>Fare clic per modificare stile</a:t>
            </a:r>
            <a:endParaRPr lang="en-US" dirty="0"/>
          </a:p>
        </p:txBody>
      </p:sp>
      <p:sp>
        <p:nvSpPr>
          <p:cNvPr id="3" name="Text Placeholder 2"/>
          <p:cNvSpPr>
            <a:spLocks noGrp="1"/>
          </p:cNvSpPr>
          <p:nvPr>
            <p:ph type="body" idx="1"/>
          </p:nvPr>
        </p:nvSpPr>
        <p:spPr>
          <a:xfrm>
            <a:off x="278773" y="1280229"/>
            <a:ext cx="8580001" cy="4873129"/>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628650" y="6356351"/>
            <a:ext cx="13349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www.eoscpilot.eu</a:t>
            </a:r>
            <a:endParaRPr lang="en-GB" dirty="0">
              <a:solidFill>
                <a:prstClr val="black">
                  <a:tint val="75000"/>
                </a:prstClr>
              </a:solidFill>
            </a:endParaRPr>
          </a:p>
        </p:txBody>
      </p:sp>
      <p:sp>
        <p:nvSpPr>
          <p:cNvPr id="5" name="Footer Placeholder 4"/>
          <p:cNvSpPr>
            <a:spLocks noGrp="1"/>
          </p:cNvSpPr>
          <p:nvPr>
            <p:ph type="ftr" sz="quarter" idx="3"/>
          </p:nvPr>
        </p:nvSpPr>
        <p:spPr>
          <a:xfrm>
            <a:off x="2136808" y="6356351"/>
            <a:ext cx="52361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rPr>
              <a:t>The European Open Science Cloud for Research pilot project is funded by the European Commission, DG Research &amp; Innovation under contract no. </a:t>
            </a:r>
            <a:r>
              <a:rPr lang="en-GB" dirty="0">
                <a:solidFill>
                  <a:prstClr val="black">
                    <a:tint val="75000"/>
                  </a:prstClr>
                </a:solidFill>
              </a:rPr>
              <a:t>739563</a:t>
            </a:r>
          </a:p>
        </p:txBody>
      </p:sp>
      <p:sp>
        <p:nvSpPr>
          <p:cNvPr id="6" name="Slide Number Placeholder 5"/>
          <p:cNvSpPr>
            <a:spLocks noGrp="1"/>
          </p:cNvSpPr>
          <p:nvPr>
            <p:ph type="sldNum" sz="quarter" idx="4"/>
          </p:nvPr>
        </p:nvSpPr>
        <p:spPr>
          <a:xfrm>
            <a:off x="7372952" y="6356351"/>
            <a:ext cx="11423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176291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r:embed="rId1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1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1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1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1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iki.eosc-hub.eu/pages/viewpage.action?spaceKey=EOSC&amp;title=Service+Portfolio+Entry+Templat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tiff"/><Relationship Id="rId10" Type="http://schemas.openxmlformats.org/officeDocument/2006/relationships/image" Target="../media/image29.tiff"/><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MXOV8_kTzy8-wh9pK6ZEmzouvNqQs4Kr2ci_FDS568s/edi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beta.einfracentral.eu/home" TargetMode="External"/><Relationship Id="rId4" Type="http://schemas.openxmlformats.org/officeDocument/2006/relationships/hyperlink" Target="http://beta.einfracentral.eu/developers" TargetMode="External"/><Relationship Id="rId1" Type="http://schemas.openxmlformats.org/officeDocument/2006/relationships/slideLayout" Target="../slideLayouts/slideLayout2.xml"/><Relationship Id="rId2" Type="http://schemas.openxmlformats.org/officeDocument/2006/relationships/hyperlink" Target="http://einfracentral.eu/sites/default/files/ServiceDescriptionTemplate/1.00.xls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08C573EE-843B-E046-8572-EB8AD67C71CC}"/>
              </a:ext>
            </a:extLst>
          </p:cNvPr>
          <p:cNvSpPr>
            <a:spLocks noGrp="1"/>
          </p:cNvSpPr>
          <p:nvPr>
            <p:ph sz="quarter" idx="11"/>
          </p:nvPr>
        </p:nvSpPr>
        <p:spPr>
          <a:xfrm>
            <a:off x="1403350" y="2852738"/>
            <a:ext cx="6192838" cy="576262"/>
          </a:xfrm>
        </p:spPr>
        <p:txBody>
          <a:bodyPr>
            <a:normAutofit lnSpcReduction="10000"/>
          </a:bodyPr>
          <a:lstStyle/>
          <a:p>
            <a:pPr lvl="0"/>
            <a:r>
              <a:rPr lang="en-US" b="1" dirty="0" smtClean="0">
                <a:ea typeface="Calibri"/>
                <a:cs typeface="Calibri"/>
                <a:sym typeface="Calibri"/>
              </a:rPr>
              <a:t>T10.2 Service Catalogue </a:t>
            </a:r>
            <a:endParaRPr lang="en-US" b="1" dirty="0">
              <a:ea typeface="Calibri"/>
              <a:cs typeface="Calibri"/>
              <a:sym typeface="Calibri"/>
            </a:endParaRPr>
          </a:p>
          <a:p>
            <a:endParaRPr lang="en-GB" b="1" dirty="0"/>
          </a:p>
        </p:txBody>
      </p:sp>
    </p:spTree>
    <p:extLst>
      <p:ext uri="{BB962C8B-B14F-4D97-AF65-F5344CB8AC3E}">
        <p14:creationId xmlns:p14="http://schemas.microsoft.com/office/powerpoint/2010/main" val="982740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4/18/18</a:t>
            </a:fld>
            <a:endParaRPr lang="en-US" dirty="0"/>
          </a:p>
        </p:txBody>
      </p:sp>
      <p:sp>
        <p:nvSpPr>
          <p:cNvPr id="5" name="Text Placeholder 4"/>
          <p:cNvSpPr>
            <a:spLocks noGrp="1"/>
          </p:cNvSpPr>
          <p:nvPr>
            <p:ph type="body" sz="quarter" idx="14"/>
          </p:nvPr>
        </p:nvSpPr>
        <p:spPr/>
        <p:txBody>
          <a:bodyPr/>
          <a:lstStyle/>
          <a:p>
            <a:r>
              <a:rPr lang="en-US" dirty="0" err="1" smtClean="0"/>
              <a:t>eInfraCentral</a:t>
            </a:r>
            <a:r>
              <a:rPr lang="en-US" dirty="0" smtClean="0"/>
              <a:t> Service Description</a:t>
            </a:r>
            <a:endParaRPr lang="en-US" dirty="0"/>
          </a:p>
        </p:txBody>
      </p:sp>
      <p:sp>
        <p:nvSpPr>
          <p:cNvPr id="3" name="Content Placeholder 2"/>
          <p:cNvSpPr>
            <a:spLocks noGrp="1"/>
          </p:cNvSpPr>
          <p:nvPr>
            <p:ph idx="1"/>
          </p:nvPr>
        </p:nvSpPr>
        <p:spPr/>
        <p:txBody>
          <a:bodyPr>
            <a:normAutofit fontScale="92500"/>
          </a:bodyPr>
          <a:lstStyle/>
          <a:p>
            <a:r>
              <a:rPr lang="en-US" dirty="0" smtClean="0"/>
              <a:t>Basic Service Information (11 criteria, 4M, 7O)</a:t>
            </a:r>
          </a:p>
          <a:p>
            <a:r>
              <a:rPr lang="en-US" dirty="0" smtClean="0"/>
              <a:t>Service Classification</a:t>
            </a:r>
            <a:r>
              <a:rPr lang="en-US" dirty="0"/>
              <a:t> (</a:t>
            </a:r>
            <a:r>
              <a:rPr lang="en-US" dirty="0" smtClean="0"/>
              <a:t>14 </a:t>
            </a:r>
            <a:r>
              <a:rPr lang="en-US" dirty="0"/>
              <a:t>criteria, </a:t>
            </a:r>
            <a:r>
              <a:rPr lang="en-US" dirty="0" smtClean="0"/>
              <a:t>8M</a:t>
            </a:r>
            <a:r>
              <a:rPr lang="en-US" dirty="0"/>
              <a:t>, </a:t>
            </a:r>
            <a:r>
              <a:rPr lang="en-US" dirty="0" smtClean="0"/>
              <a:t>6O</a:t>
            </a:r>
            <a:r>
              <a:rPr lang="en-US" dirty="0"/>
              <a:t>)</a:t>
            </a:r>
            <a:endParaRPr lang="en-US" dirty="0" smtClean="0"/>
          </a:p>
          <a:p>
            <a:r>
              <a:rPr lang="en-US" dirty="0" smtClean="0"/>
              <a:t>Service Support Information (</a:t>
            </a:r>
            <a:r>
              <a:rPr lang="en-US" dirty="0"/>
              <a:t>5</a:t>
            </a:r>
            <a:r>
              <a:rPr lang="en-US" dirty="0" smtClean="0"/>
              <a:t> </a:t>
            </a:r>
            <a:r>
              <a:rPr lang="en-US" dirty="0"/>
              <a:t>criteria, </a:t>
            </a:r>
            <a:r>
              <a:rPr lang="en-US" dirty="0" smtClean="0"/>
              <a:t>1M</a:t>
            </a:r>
            <a:r>
              <a:rPr lang="en-US" dirty="0"/>
              <a:t>, </a:t>
            </a:r>
            <a:r>
              <a:rPr lang="en-US" dirty="0" smtClean="0"/>
              <a:t>4O)</a:t>
            </a:r>
          </a:p>
          <a:p>
            <a:r>
              <a:rPr lang="en-US" dirty="0" smtClean="0"/>
              <a:t>Service Contractual Information (4 </a:t>
            </a:r>
            <a:r>
              <a:rPr lang="en-US" dirty="0"/>
              <a:t>criteria, </a:t>
            </a:r>
            <a:r>
              <a:rPr lang="en-US" dirty="0" smtClean="0"/>
              <a:t>2M</a:t>
            </a:r>
            <a:r>
              <a:rPr lang="en-US" dirty="0"/>
              <a:t>, </a:t>
            </a:r>
            <a:r>
              <a:rPr lang="en-US" dirty="0" smtClean="0"/>
              <a:t>2O</a:t>
            </a:r>
            <a:r>
              <a:rPr lang="en-US" dirty="0"/>
              <a:t>)</a:t>
            </a:r>
            <a:endParaRPr lang="en-US" dirty="0" smtClean="0"/>
          </a:p>
          <a:p>
            <a:r>
              <a:rPr lang="en-US" dirty="0" smtClean="0"/>
              <a:t>Service Performance Information (7KPI, 14 </a:t>
            </a:r>
            <a:r>
              <a:rPr lang="en-US" dirty="0"/>
              <a:t>criteria, </a:t>
            </a:r>
            <a:r>
              <a:rPr lang="en-US" dirty="0" smtClean="0"/>
              <a:t>0M</a:t>
            </a:r>
            <a:r>
              <a:rPr lang="en-US" dirty="0"/>
              <a:t>, </a:t>
            </a:r>
            <a:r>
              <a:rPr lang="en-US" dirty="0" smtClean="0"/>
              <a:t>14O</a:t>
            </a:r>
            <a:r>
              <a:rPr lang="en-US" dirty="0"/>
              <a:t>)</a:t>
            </a:r>
            <a:endParaRPr lang="en-US" dirty="0" smtClean="0"/>
          </a:p>
          <a:p>
            <a:r>
              <a:rPr lang="en-US" dirty="0" smtClean="0"/>
              <a:t>Service Operations Information (16 criteria)</a:t>
            </a:r>
          </a:p>
          <a:p>
            <a:r>
              <a:rPr lang="en-US" dirty="0" smtClean="0"/>
              <a:t>Advanced Service Information (5 criteria)</a:t>
            </a:r>
          </a:p>
          <a:p>
            <a:r>
              <a:rPr lang="en-US" dirty="0" smtClean="0"/>
              <a:t>Service Business Case Information (6 </a:t>
            </a:r>
            <a:r>
              <a:rPr lang="en-US" dirty="0"/>
              <a:t>criteria</a:t>
            </a:r>
            <a:r>
              <a:rPr lang="en-US" dirty="0" smtClean="0"/>
              <a:t>)</a:t>
            </a:r>
          </a:p>
          <a:p>
            <a:r>
              <a:rPr lang="en-US" dirty="0" smtClean="0"/>
              <a:t>Other Service Provider Service Information (2 </a:t>
            </a:r>
            <a:r>
              <a:rPr lang="en-US" dirty="0"/>
              <a:t>criteria</a:t>
            </a:r>
            <a:r>
              <a:rPr lang="en-US" dirty="0" smtClean="0"/>
              <a:t>)</a:t>
            </a:r>
          </a:p>
          <a:p>
            <a:r>
              <a:rPr lang="en-US" dirty="0" smtClean="0"/>
              <a:t>Other Stakeholder Service Information (2 </a:t>
            </a:r>
            <a:r>
              <a:rPr lang="en-US" dirty="0"/>
              <a:t>criteria)</a:t>
            </a:r>
          </a:p>
          <a:p>
            <a:endParaRPr lang="en-US" dirty="0"/>
          </a:p>
        </p:txBody>
      </p:sp>
      <p:sp>
        <p:nvSpPr>
          <p:cNvPr id="7" name="TextBox 6"/>
          <p:cNvSpPr txBox="1"/>
          <p:nvPr/>
        </p:nvSpPr>
        <p:spPr>
          <a:xfrm>
            <a:off x="1830512" y="6381328"/>
            <a:ext cx="5590826" cy="369332"/>
          </a:xfrm>
          <a:prstGeom prst="rect">
            <a:avLst/>
          </a:prstGeom>
          <a:noFill/>
        </p:spPr>
        <p:txBody>
          <a:bodyPr wrap="none" rtlCol="0">
            <a:spAutoFit/>
          </a:bodyPr>
          <a:lstStyle/>
          <a:p>
            <a:r>
              <a:rPr lang="en-US" dirty="0" smtClean="0"/>
              <a:t>79 Criteria to describe a service, 15M, the rest is optional</a:t>
            </a:r>
            <a:endParaRPr lang="en-US" dirty="0"/>
          </a:p>
        </p:txBody>
      </p:sp>
    </p:spTree>
    <p:extLst>
      <p:ext uri="{BB962C8B-B14F-4D97-AF65-F5344CB8AC3E}">
        <p14:creationId xmlns:p14="http://schemas.microsoft.com/office/powerpoint/2010/main" val="204662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dirty="0"/>
          </a:p>
        </p:txBody>
      </p:sp>
      <p:sp>
        <p:nvSpPr>
          <p:cNvPr id="4" name="Date Placeholder 3"/>
          <p:cNvSpPr>
            <a:spLocks noGrp="1"/>
          </p:cNvSpPr>
          <p:nvPr>
            <p:ph type="dt" sz="half" idx="10"/>
          </p:nvPr>
        </p:nvSpPr>
        <p:spPr/>
        <p:txBody>
          <a:bodyPr/>
          <a:lstStyle/>
          <a:p>
            <a:fld id="{9E4F2DF8-FF98-46C6-A436-7D8293DEFCB9}" type="datetime1">
              <a:rPr lang="en-US" smtClean="0"/>
              <a:t>4/18/18</a:t>
            </a:fld>
            <a:endParaRPr lang="en-US" dirty="0"/>
          </a:p>
        </p:txBody>
      </p:sp>
      <p:sp>
        <p:nvSpPr>
          <p:cNvPr id="5" name="Text Placeholder 4"/>
          <p:cNvSpPr>
            <a:spLocks noGrp="1"/>
          </p:cNvSpPr>
          <p:nvPr>
            <p:ph type="body" sz="quarter" idx="14"/>
          </p:nvPr>
        </p:nvSpPr>
        <p:spPr>
          <a:xfrm>
            <a:off x="2911677" y="260489"/>
            <a:ext cx="5980803" cy="576223"/>
          </a:xfrm>
        </p:spPr>
        <p:txBody>
          <a:bodyPr>
            <a:normAutofit fontScale="85000" lnSpcReduction="10000"/>
          </a:bodyPr>
          <a:lstStyle/>
          <a:p>
            <a:r>
              <a:rPr lang="en-GB" dirty="0" smtClean="0"/>
              <a:t>(WP4 view) Entry </a:t>
            </a:r>
            <a:r>
              <a:rPr lang="en-GB" dirty="0" smtClean="0"/>
              <a:t>into Service Catalogue</a:t>
            </a:r>
            <a:endParaRPr lang="en-GB" dirty="0"/>
          </a:p>
        </p:txBody>
      </p:sp>
      <p:sp>
        <p:nvSpPr>
          <p:cNvPr id="6" name="Content Placeholder 5"/>
          <p:cNvSpPr>
            <a:spLocks noGrp="1"/>
          </p:cNvSpPr>
          <p:nvPr>
            <p:ph idx="1"/>
          </p:nvPr>
        </p:nvSpPr>
        <p:spPr/>
        <p:txBody>
          <a:bodyPr>
            <a:normAutofit lnSpcReduction="10000"/>
          </a:bodyPr>
          <a:lstStyle/>
          <a:p>
            <a:pPr marL="0" indent="0">
              <a:buNone/>
            </a:pPr>
            <a:r>
              <a:rPr lang="en-US" i="1" dirty="0" smtClean="0"/>
              <a:t>Pre-requisite for entry to Service Catalogue</a:t>
            </a:r>
          </a:p>
          <a:p>
            <a:r>
              <a:rPr lang="en-US" dirty="0" smtClean="0"/>
              <a:t>Information required:</a:t>
            </a:r>
          </a:p>
          <a:p>
            <a:pPr lvl="1"/>
            <a:r>
              <a:rPr lang="en-US" dirty="0" smtClean="0"/>
              <a:t>Basic information</a:t>
            </a:r>
          </a:p>
          <a:p>
            <a:pPr lvl="1"/>
            <a:r>
              <a:rPr lang="en-US" dirty="0" smtClean="0"/>
              <a:t>Service classification</a:t>
            </a:r>
          </a:p>
          <a:p>
            <a:pPr lvl="1"/>
            <a:r>
              <a:rPr lang="en-US" dirty="0" smtClean="0"/>
              <a:t>Service support</a:t>
            </a:r>
          </a:p>
          <a:p>
            <a:pPr lvl="1"/>
            <a:r>
              <a:rPr lang="en-US" dirty="0" smtClean="0"/>
              <a:t>Contractual information</a:t>
            </a:r>
          </a:p>
          <a:p>
            <a:pPr lvl="1"/>
            <a:r>
              <a:rPr lang="en-US" dirty="0" smtClean="0"/>
              <a:t>Architecture</a:t>
            </a:r>
          </a:p>
          <a:p>
            <a:pPr marL="342900" lvl="1" indent="0">
              <a:buNone/>
            </a:pPr>
            <a:r>
              <a:rPr lang="en-US" i="1" dirty="0" smtClean="0"/>
              <a:t>Work in progress </a:t>
            </a:r>
            <a:r>
              <a:rPr lang="mr-IN" i="1" dirty="0" smtClean="0"/>
              <a:t>–</a:t>
            </a:r>
            <a:r>
              <a:rPr lang="en-US" i="1" dirty="0" smtClean="0"/>
              <a:t> for more details see:</a:t>
            </a:r>
          </a:p>
          <a:p>
            <a:pPr marL="342900" lvl="1" indent="0">
              <a:buNone/>
            </a:pPr>
            <a:r>
              <a:rPr lang="en-US" sz="2000" dirty="0">
                <a:hlinkClick r:id="rId2"/>
              </a:rPr>
              <a:t>https://wiki.eosc-hub.eu/pages/viewpage.action?spaceKey=EOSC&amp;title=Service+Portfolio+Entry+</a:t>
            </a:r>
            <a:r>
              <a:rPr lang="en-US" sz="2000" dirty="0" smtClean="0">
                <a:hlinkClick r:id="rId2"/>
              </a:rPr>
              <a:t>Template</a:t>
            </a:r>
            <a:endParaRPr lang="en-US" sz="2000" dirty="0" smtClean="0"/>
          </a:p>
          <a:p>
            <a:pPr marL="342900" lvl="1" indent="0">
              <a:buNone/>
            </a:pPr>
            <a:endParaRPr lang="en-US" dirty="0"/>
          </a:p>
        </p:txBody>
      </p:sp>
    </p:spTree>
    <p:extLst>
      <p:ext uri="{BB962C8B-B14F-4D97-AF65-F5344CB8AC3E}">
        <p14:creationId xmlns:p14="http://schemas.microsoft.com/office/powerpoint/2010/main" val="2141545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dirty="0"/>
          </a:p>
        </p:txBody>
      </p:sp>
      <p:sp>
        <p:nvSpPr>
          <p:cNvPr id="3" name="Content Placeholder 2"/>
          <p:cNvSpPr>
            <a:spLocks noGrp="1"/>
          </p:cNvSpPr>
          <p:nvPr>
            <p:ph idx="1"/>
          </p:nvPr>
        </p:nvSpPr>
        <p:spPr>
          <a:xfrm>
            <a:off x="4572000" y="1628800"/>
            <a:ext cx="3816424" cy="3600395"/>
          </a:xfrm>
        </p:spPr>
        <p:txBody>
          <a:bodyPr>
            <a:normAutofit fontScale="92500"/>
          </a:bodyPr>
          <a:lstStyle/>
          <a:p>
            <a:pPr marL="342900" lvl="1" indent="0">
              <a:buNone/>
            </a:pPr>
            <a:r>
              <a:rPr lang="en-GB" b="1" dirty="0" smtClean="0"/>
              <a:t>EOSC-hub Internal Service Catalogue</a:t>
            </a:r>
          </a:p>
          <a:p>
            <a:pPr marL="342900" lvl="1" indent="0">
              <a:buNone/>
            </a:pPr>
            <a:r>
              <a:rPr lang="en-GB" dirty="0" smtClean="0"/>
              <a:t>Set of supporting services needed to </a:t>
            </a:r>
            <a:r>
              <a:rPr lang="en-GB" dirty="0" err="1" smtClean="0"/>
              <a:t>poperate</a:t>
            </a:r>
            <a:r>
              <a:rPr lang="en-GB" dirty="0" smtClean="0"/>
              <a:t> the </a:t>
            </a:r>
            <a:r>
              <a:rPr lang="en-GB" dirty="0" err="1" smtClean="0"/>
              <a:t>EOSC_hub</a:t>
            </a:r>
            <a:r>
              <a:rPr lang="en-GB" dirty="0" smtClean="0"/>
              <a:t> &amp; support the delivery of its functions. </a:t>
            </a:r>
            <a:r>
              <a:rPr lang="en-GB" b="1" i="1" dirty="0" smtClean="0">
                <a:solidFill>
                  <a:srgbClr val="FF0000"/>
                </a:solidFill>
              </a:rPr>
              <a:t>Cannot</a:t>
            </a:r>
            <a:r>
              <a:rPr lang="en-GB" b="1" dirty="0" smtClean="0">
                <a:solidFill>
                  <a:srgbClr val="FF0000"/>
                </a:solidFill>
              </a:rPr>
              <a:t> be ordered.</a:t>
            </a:r>
          </a:p>
          <a:p>
            <a:pPr marL="342900" lvl="1" indent="0">
              <a:buNone/>
            </a:pPr>
            <a:r>
              <a:rPr lang="en-GB" dirty="0" smtClean="0"/>
              <a:t>(e.g. EOSC-hub helpdesk, marketplace etc.)</a:t>
            </a:r>
            <a:endParaRPr lang="en-GB" dirty="0"/>
          </a:p>
          <a:p>
            <a:pPr marL="342900" lvl="1" indent="0">
              <a:buNone/>
            </a:pPr>
            <a:endParaRPr lang="en-GB" dirty="0"/>
          </a:p>
          <a:p>
            <a:pPr marL="342900" lvl="1" indent="0">
              <a:buNone/>
            </a:pPr>
            <a:endParaRPr lang="en-GB" dirty="0"/>
          </a:p>
        </p:txBody>
      </p:sp>
      <p:sp>
        <p:nvSpPr>
          <p:cNvPr id="4" name="Date Placeholder 3"/>
          <p:cNvSpPr>
            <a:spLocks noGrp="1"/>
          </p:cNvSpPr>
          <p:nvPr>
            <p:ph type="dt" sz="half" idx="10"/>
          </p:nvPr>
        </p:nvSpPr>
        <p:spPr/>
        <p:txBody>
          <a:bodyPr/>
          <a:lstStyle/>
          <a:p>
            <a:fld id="{9E4F2DF8-FF98-46C6-A436-7D8293DEFCB9}" type="datetime1">
              <a:rPr lang="en-US" smtClean="0"/>
              <a:t>4/18/18</a:t>
            </a:fld>
            <a:endParaRPr lang="en-US" dirty="0"/>
          </a:p>
        </p:txBody>
      </p:sp>
      <p:sp>
        <p:nvSpPr>
          <p:cNvPr id="5" name="Text Placeholder 4"/>
          <p:cNvSpPr>
            <a:spLocks noGrp="1"/>
          </p:cNvSpPr>
          <p:nvPr>
            <p:ph type="body" sz="quarter" idx="14"/>
          </p:nvPr>
        </p:nvSpPr>
        <p:spPr/>
        <p:txBody>
          <a:bodyPr/>
          <a:lstStyle/>
          <a:p>
            <a:r>
              <a:rPr lang="en-GB" dirty="0" smtClean="0"/>
              <a:t>EOSC-hub Service </a:t>
            </a:r>
            <a:r>
              <a:rPr lang="en-GB" dirty="0" smtClean="0"/>
              <a:t>catalogues</a:t>
            </a:r>
            <a:endParaRPr lang="en-GB" dirty="0"/>
          </a:p>
        </p:txBody>
      </p:sp>
      <p:sp>
        <p:nvSpPr>
          <p:cNvPr id="7" name="Content Placeholder 2"/>
          <p:cNvSpPr txBox="1">
            <a:spLocks/>
          </p:cNvSpPr>
          <p:nvPr/>
        </p:nvSpPr>
        <p:spPr>
          <a:xfrm>
            <a:off x="467544" y="1700808"/>
            <a:ext cx="3600400" cy="3528391"/>
          </a:xfrm>
          <a:prstGeom prst="rect">
            <a:avLst/>
          </a:prstGeom>
        </p:spPr>
        <p:txBody>
          <a:bodyPr>
            <a:normAutofit fontScale="92500" lnSpcReduction="10000"/>
          </a:bodyPr>
          <a:lstStyle>
            <a:lvl1pPr marL="257175" indent="-257175" algn="l" defTabSz="342900" rtl="0" eaLnBrk="1" latinLnBrk="0" hangingPunct="1">
              <a:spcBef>
                <a:spcPct val="20000"/>
              </a:spcBef>
              <a:buSzPct val="100000"/>
              <a:buFontTx/>
              <a:buBlip>
                <a:blip r:embed="rId3"/>
              </a:buBlip>
              <a:defRPr sz="2800" b="0" i="0" kern="1200">
                <a:solidFill>
                  <a:schemeClr val="tx1">
                    <a:lumMod val="75000"/>
                  </a:schemeClr>
                </a:solidFill>
                <a:latin typeface="+mn-lt"/>
                <a:ea typeface="Source Sans Pro" charset="0"/>
                <a:cs typeface="Source Sans Pro" charset="0"/>
              </a:defRPr>
            </a:lvl1pPr>
            <a:lvl2pPr marL="557213" indent="-214313" algn="l" defTabSz="342900" rtl="0" eaLnBrk="1" latinLnBrk="0" hangingPunct="1">
              <a:spcBef>
                <a:spcPct val="20000"/>
              </a:spcBef>
              <a:buSzPct val="90000"/>
              <a:buFont typeface="Calibri" panose="020F0502020204030204" pitchFamily="34" charset="0"/>
              <a:buChar char="-"/>
              <a:defRPr sz="2600" b="0" i="0" kern="1200">
                <a:solidFill>
                  <a:schemeClr val="tx1">
                    <a:lumMod val="75000"/>
                  </a:schemeClr>
                </a:solidFill>
                <a:latin typeface="+mn-lt"/>
                <a:ea typeface="Source Sans Pro" charset="0"/>
                <a:cs typeface="Source Sans Pro" charset="0"/>
              </a:defRPr>
            </a:lvl2pPr>
            <a:lvl3pPr marL="857250" indent="-171450" algn="l" defTabSz="342900" rtl="0" eaLnBrk="1" latinLnBrk="0" hangingPunct="1">
              <a:spcBef>
                <a:spcPct val="20000"/>
              </a:spcBef>
              <a:buSzPct val="80000"/>
              <a:buFont typeface="Wingdings" panose="05000000000000000000" pitchFamily="2" charset="2"/>
              <a:buChar char="§"/>
              <a:defRPr sz="2400" b="0" i="0" kern="1200">
                <a:solidFill>
                  <a:schemeClr val="tx1">
                    <a:lumMod val="75000"/>
                  </a:schemeClr>
                </a:solidFill>
                <a:latin typeface="+mn-lt"/>
                <a:ea typeface="Source Sans Pro" charset="0"/>
                <a:cs typeface="Source Sans Pro" charset="0"/>
              </a:defRPr>
            </a:lvl3pPr>
            <a:lvl4pPr marL="1200150" marR="0" indent="-171450" algn="l" defTabSz="342900" rtl="0" eaLnBrk="1" fontAlgn="auto" latinLnBrk="0" hangingPunct="1">
              <a:lnSpc>
                <a:spcPct val="100000"/>
              </a:lnSpc>
              <a:spcBef>
                <a:spcPct val="20000"/>
              </a:spcBef>
              <a:spcAft>
                <a:spcPts val="0"/>
              </a:spcAft>
              <a:buClrTx/>
              <a:buSzPct val="70000"/>
              <a:buFont typeface="Calibri" panose="020F0502020204030204" pitchFamily="34" charset="0"/>
              <a:buChar char="-"/>
              <a:tabLst/>
              <a:defRPr sz="2800" b="0" i="0" kern="120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kern="1200">
                <a:solidFill>
                  <a:schemeClr val="tx1">
                    <a:lumMod val="75000"/>
                  </a:schemeClr>
                </a:solidFill>
                <a:latin typeface="+mn-lt"/>
                <a:ea typeface="Source Sans Pro" charset="0"/>
                <a:cs typeface="Source Sans Pro"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900" lvl="1" indent="0">
              <a:buFont typeface="Calibri" panose="020F0502020204030204" pitchFamily="34" charset="0"/>
              <a:buNone/>
            </a:pPr>
            <a:r>
              <a:rPr lang="en-GB" b="1" dirty="0" smtClean="0"/>
              <a:t>EOSC-hub Service Catalogue</a:t>
            </a:r>
            <a:br>
              <a:rPr lang="en-GB" b="1" dirty="0" smtClean="0"/>
            </a:br>
            <a:endParaRPr lang="en-GB" b="1" dirty="0" smtClean="0"/>
          </a:p>
          <a:p>
            <a:pPr marL="342900" lvl="1" indent="0">
              <a:buFont typeface="Calibri" panose="020F0502020204030204" pitchFamily="34" charset="0"/>
              <a:buNone/>
            </a:pPr>
            <a:r>
              <a:rPr lang="en-GB" dirty="0" smtClean="0"/>
              <a:t>Set of services offered to research communities that </a:t>
            </a:r>
            <a:r>
              <a:rPr lang="en-GB" b="1" dirty="0" smtClean="0">
                <a:solidFill>
                  <a:srgbClr val="FF0000"/>
                </a:solidFill>
              </a:rPr>
              <a:t>can be ordered</a:t>
            </a:r>
          </a:p>
          <a:p>
            <a:pPr marL="342900" lvl="1" indent="0">
              <a:buFont typeface="Calibri" panose="020F0502020204030204" pitchFamily="34" charset="0"/>
              <a:buNone/>
            </a:pPr>
            <a:endParaRPr lang="en-GB" b="1" dirty="0" smtClean="0">
              <a:solidFill>
                <a:srgbClr val="FF0000"/>
              </a:solidFill>
            </a:endParaRPr>
          </a:p>
          <a:p>
            <a:pPr marL="342900" lvl="1" indent="0">
              <a:buFont typeface="Calibri" panose="020F0502020204030204" pitchFamily="34" charset="0"/>
              <a:buNone/>
            </a:pPr>
            <a:r>
              <a:rPr lang="en-GB" dirty="0" smtClean="0"/>
              <a:t>(e.g. B2SAFE, EGI AppDB </a:t>
            </a:r>
            <a:r>
              <a:rPr lang="en-GB" dirty="0" err="1" smtClean="0"/>
              <a:t>VMops</a:t>
            </a:r>
            <a:r>
              <a:rPr lang="en-GB" dirty="0" smtClean="0"/>
              <a:t> Dashboard</a:t>
            </a:r>
          </a:p>
          <a:p>
            <a:pPr marL="342900" lvl="1" indent="0">
              <a:buFont typeface="Calibri" panose="020F0502020204030204" pitchFamily="34" charset="0"/>
              <a:buNone/>
            </a:pPr>
            <a:endParaRPr lang="en-GB" dirty="0" smtClean="0"/>
          </a:p>
          <a:p>
            <a:pPr marL="342900" lvl="1" indent="0">
              <a:buFont typeface="Calibri" panose="020F0502020204030204" pitchFamily="34" charset="0"/>
              <a:buNone/>
            </a:pPr>
            <a:endParaRPr lang="en-GB" dirty="0" smtClean="0"/>
          </a:p>
          <a:p>
            <a:pPr marL="342900" lvl="1" indent="0">
              <a:buFont typeface="Calibri" panose="020F0502020204030204" pitchFamily="34" charset="0"/>
              <a:buNone/>
            </a:pPr>
            <a:endParaRPr lang="en-GB" dirty="0"/>
          </a:p>
        </p:txBody>
      </p:sp>
      <p:sp>
        <p:nvSpPr>
          <p:cNvPr id="8" name="Content Placeholder 2"/>
          <p:cNvSpPr txBox="1">
            <a:spLocks/>
          </p:cNvSpPr>
          <p:nvPr/>
        </p:nvSpPr>
        <p:spPr>
          <a:xfrm>
            <a:off x="619944" y="5729960"/>
            <a:ext cx="7768480" cy="512439"/>
          </a:xfrm>
          <a:prstGeom prst="rect">
            <a:avLst/>
          </a:prstGeom>
        </p:spPr>
        <p:txBody>
          <a:bodyPr>
            <a:normAutofit/>
          </a:bodyPr>
          <a:lstStyle>
            <a:lvl1pPr marL="257175" indent="-257175" algn="l" defTabSz="342900" rtl="0" eaLnBrk="1" latinLnBrk="0" hangingPunct="1">
              <a:spcBef>
                <a:spcPct val="20000"/>
              </a:spcBef>
              <a:buSzPct val="100000"/>
              <a:buFontTx/>
              <a:buBlip>
                <a:blip r:embed="rId3"/>
              </a:buBlip>
              <a:defRPr sz="2800" b="0" i="0" kern="1200">
                <a:solidFill>
                  <a:schemeClr val="tx1">
                    <a:lumMod val="75000"/>
                  </a:schemeClr>
                </a:solidFill>
                <a:latin typeface="+mn-lt"/>
                <a:ea typeface="Source Sans Pro" charset="0"/>
                <a:cs typeface="Source Sans Pro" charset="0"/>
              </a:defRPr>
            </a:lvl1pPr>
            <a:lvl2pPr marL="557213" indent="-214313" algn="l" defTabSz="342900" rtl="0" eaLnBrk="1" latinLnBrk="0" hangingPunct="1">
              <a:spcBef>
                <a:spcPct val="20000"/>
              </a:spcBef>
              <a:buSzPct val="90000"/>
              <a:buFont typeface="Calibri" panose="020F0502020204030204" pitchFamily="34" charset="0"/>
              <a:buChar char="-"/>
              <a:defRPr sz="2600" b="0" i="0" kern="1200">
                <a:solidFill>
                  <a:schemeClr val="tx1">
                    <a:lumMod val="75000"/>
                  </a:schemeClr>
                </a:solidFill>
                <a:latin typeface="+mn-lt"/>
                <a:ea typeface="Source Sans Pro" charset="0"/>
                <a:cs typeface="Source Sans Pro" charset="0"/>
              </a:defRPr>
            </a:lvl2pPr>
            <a:lvl3pPr marL="857250" indent="-171450" algn="l" defTabSz="342900" rtl="0" eaLnBrk="1" latinLnBrk="0" hangingPunct="1">
              <a:spcBef>
                <a:spcPct val="20000"/>
              </a:spcBef>
              <a:buSzPct val="80000"/>
              <a:buFont typeface="Wingdings" panose="05000000000000000000" pitchFamily="2" charset="2"/>
              <a:buChar char="§"/>
              <a:defRPr sz="2400" b="0" i="0" kern="1200">
                <a:solidFill>
                  <a:schemeClr val="tx1">
                    <a:lumMod val="75000"/>
                  </a:schemeClr>
                </a:solidFill>
                <a:latin typeface="+mn-lt"/>
                <a:ea typeface="Source Sans Pro" charset="0"/>
                <a:cs typeface="Source Sans Pro" charset="0"/>
              </a:defRPr>
            </a:lvl3pPr>
            <a:lvl4pPr marL="1200150" marR="0" indent="-171450" algn="l" defTabSz="342900" rtl="0" eaLnBrk="1" fontAlgn="auto" latinLnBrk="0" hangingPunct="1">
              <a:lnSpc>
                <a:spcPct val="100000"/>
              </a:lnSpc>
              <a:spcBef>
                <a:spcPct val="20000"/>
              </a:spcBef>
              <a:spcAft>
                <a:spcPts val="0"/>
              </a:spcAft>
              <a:buClrTx/>
              <a:buSzPct val="70000"/>
              <a:buFont typeface="Calibri" panose="020F0502020204030204" pitchFamily="34" charset="0"/>
              <a:buChar char="-"/>
              <a:tabLst/>
              <a:defRPr sz="2800" b="0" i="0" kern="120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kern="1200">
                <a:solidFill>
                  <a:schemeClr val="tx1">
                    <a:lumMod val="75000"/>
                  </a:schemeClr>
                </a:solidFill>
                <a:latin typeface="+mn-lt"/>
                <a:ea typeface="Source Sans Pro" charset="0"/>
                <a:cs typeface="Source Sans Pro"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900" lvl="1" indent="0" algn="ctr">
              <a:buFont typeface="Calibri" panose="020F0502020204030204" pitchFamily="34" charset="0"/>
              <a:buNone/>
            </a:pPr>
            <a:r>
              <a:rPr lang="en-GB" dirty="0" smtClean="0"/>
              <a:t>And we have the </a:t>
            </a:r>
            <a:r>
              <a:rPr lang="en-GB" b="1" dirty="0" smtClean="0"/>
              <a:t>EOSC-hub Marketplace!</a:t>
            </a:r>
            <a:endParaRPr lang="en-GB" b="1" dirty="0" smtClean="0"/>
          </a:p>
          <a:p>
            <a:pPr marL="342900" lvl="1" indent="0">
              <a:buFont typeface="Calibri" panose="020F0502020204030204" pitchFamily="34" charset="0"/>
              <a:buNone/>
            </a:pPr>
            <a:endParaRPr lang="en-GB" dirty="0" smtClean="0"/>
          </a:p>
          <a:p>
            <a:pPr marL="342900" lvl="1" indent="0">
              <a:buFont typeface="Calibri" panose="020F0502020204030204" pitchFamily="34" charset="0"/>
              <a:buNone/>
            </a:pPr>
            <a:endParaRPr lang="en-GB" dirty="0" smtClean="0"/>
          </a:p>
          <a:p>
            <a:pPr marL="342900" lvl="1" indent="0">
              <a:buFont typeface="Calibri" panose="020F0502020204030204" pitchFamily="34" charset="0"/>
              <a:buNone/>
            </a:pPr>
            <a:endParaRPr lang="en-GB" dirty="0"/>
          </a:p>
        </p:txBody>
      </p:sp>
    </p:spTree>
    <p:extLst>
      <p:ext uri="{BB962C8B-B14F-4D97-AF65-F5344CB8AC3E}">
        <p14:creationId xmlns:p14="http://schemas.microsoft.com/office/powerpoint/2010/main" val="62053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 xmlns:a16="http://schemas.microsoft.com/office/drawing/2014/main" id="{725BE552-70BA-4F9C-8732-B3C54DA3ADE0}"/>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
        <p:nvSpPr>
          <p:cNvPr id="4" name="Segnaposto data 3">
            <a:extLst>
              <a:ext uri="{FF2B5EF4-FFF2-40B4-BE49-F238E27FC236}">
                <a16:creationId xmlns="" xmlns:a16="http://schemas.microsoft.com/office/drawing/2014/main" id="{8C668E8B-804A-4226-A5F9-B64F4480FD21}"/>
              </a:ext>
            </a:extLst>
          </p:cNvPr>
          <p:cNvSpPr>
            <a:spLocks noGrp="1"/>
          </p:cNvSpPr>
          <p:nvPr>
            <p:ph type="dt" sz="half" idx="10"/>
          </p:nvPr>
        </p:nvSpPr>
        <p:spPr/>
        <p:txBody>
          <a:bodyPr/>
          <a:lstStyle/>
          <a:p>
            <a:fld id="{34F08DC4-DE83-4F63-8090-0B20624E8C99}" type="datetime1">
              <a:rPr lang="en-US" smtClean="0"/>
              <a:t>4/18/18</a:t>
            </a:fld>
            <a:endParaRPr lang="en-US" dirty="0"/>
          </a:p>
        </p:txBody>
      </p:sp>
      <p:sp>
        <p:nvSpPr>
          <p:cNvPr id="5" name="Segnaposto testo 4">
            <a:extLst>
              <a:ext uri="{FF2B5EF4-FFF2-40B4-BE49-F238E27FC236}">
                <a16:creationId xmlns="" xmlns:a16="http://schemas.microsoft.com/office/drawing/2014/main" id="{8E835059-47AC-4E0A-80DD-CB2836520633}"/>
              </a:ext>
            </a:extLst>
          </p:cNvPr>
          <p:cNvSpPr>
            <a:spLocks noGrp="1"/>
          </p:cNvSpPr>
          <p:nvPr>
            <p:ph type="body" sz="quarter" idx="14"/>
          </p:nvPr>
        </p:nvSpPr>
        <p:spPr/>
        <p:txBody>
          <a:bodyPr>
            <a:normAutofit/>
          </a:bodyPr>
          <a:lstStyle/>
          <a:p>
            <a:pPr algn="r"/>
            <a:r>
              <a:rPr lang="en-US" dirty="0"/>
              <a:t>Service Catalogues</a:t>
            </a:r>
            <a:endParaRPr lang="en-GB" dirty="0"/>
          </a:p>
        </p:txBody>
      </p:sp>
      <p:sp>
        <p:nvSpPr>
          <p:cNvPr id="16" name="Notched Right Arrow 15"/>
          <p:cNvSpPr/>
          <p:nvPr/>
        </p:nvSpPr>
        <p:spPr>
          <a:xfrm rot="15201997">
            <a:off x="3563204" y="3623500"/>
            <a:ext cx="3029461"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238" y="1228734"/>
            <a:ext cx="1346275" cy="10800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48" y="3425832"/>
            <a:ext cx="1600245" cy="1080000"/>
          </a:xfrm>
          <a:prstGeom prst="rect">
            <a:avLst/>
          </a:prstGeom>
        </p:spPr>
      </p:pic>
      <p:pic>
        <p:nvPicPr>
          <p:cNvPr id="19" name="Picture 18"/>
          <p:cNvPicPr>
            <a:picLocks/>
          </p:cNvPicPr>
          <p:nvPr/>
        </p:nvPicPr>
        <p:blipFill>
          <a:blip r:embed="rId4">
            <a:extLst>
              <a:ext uri="{28A0092B-C50C-407E-A947-70E740481C1C}">
                <a14:useLocalDpi xmlns:a14="http://schemas.microsoft.com/office/drawing/2010/main" val="0"/>
              </a:ext>
            </a:extLst>
          </a:blip>
          <a:stretch>
            <a:fillRect/>
          </a:stretch>
        </p:blipFill>
        <p:spPr>
          <a:xfrm>
            <a:off x="1758412" y="1228734"/>
            <a:ext cx="1440000" cy="108000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8142" y="3722925"/>
            <a:ext cx="1427296" cy="1080000"/>
          </a:xfrm>
          <a:prstGeom prst="rect">
            <a:avLst/>
          </a:prstGeom>
        </p:spPr>
      </p:pic>
      <p:cxnSp>
        <p:nvCxnSpPr>
          <p:cNvPr id="21" name="Straight Arrow Connector 20"/>
          <p:cNvCxnSpPr>
            <a:stCxn id="19" idx="0"/>
            <a:endCxn id="18" idx="2"/>
          </p:cNvCxnSpPr>
          <p:nvPr/>
        </p:nvCxnSpPr>
        <p:spPr>
          <a:xfrm flipV="1">
            <a:off x="1135071" y="2308734"/>
            <a:ext cx="3475305" cy="11170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1" idx="0"/>
            <a:endCxn id="18" idx="2"/>
          </p:cNvCxnSpPr>
          <p:nvPr/>
        </p:nvCxnSpPr>
        <p:spPr>
          <a:xfrm flipV="1">
            <a:off x="2963049" y="2308734"/>
            <a:ext cx="1647327" cy="11743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0"/>
            <a:endCxn id="18" idx="2"/>
          </p:cNvCxnSpPr>
          <p:nvPr/>
        </p:nvCxnSpPr>
        <p:spPr>
          <a:xfrm flipV="1">
            <a:off x="4517329" y="2308734"/>
            <a:ext cx="93047" cy="16773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9" idx="0"/>
            <a:endCxn id="18" idx="2"/>
          </p:cNvCxnSpPr>
          <p:nvPr/>
        </p:nvCxnSpPr>
        <p:spPr>
          <a:xfrm flipH="1" flipV="1">
            <a:off x="4610376" y="2308734"/>
            <a:ext cx="3201414" cy="14141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8" idx="2"/>
          </p:cNvCxnSpPr>
          <p:nvPr/>
        </p:nvCxnSpPr>
        <p:spPr>
          <a:xfrm flipH="1" flipV="1">
            <a:off x="4610376" y="2308734"/>
            <a:ext cx="1878016" cy="27718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1715" y="3674716"/>
            <a:ext cx="1219255" cy="1080000"/>
          </a:xfrm>
          <a:prstGeom prst="rect">
            <a:avLst/>
          </a:prstGeom>
        </p:spPr>
      </p:pic>
      <p:cxnSp>
        <p:nvCxnSpPr>
          <p:cNvPr id="27" name="Straight Arrow Connector 26"/>
          <p:cNvCxnSpPr>
            <a:stCxn id="19" idx="0"/>
            <a:endCxn id="24" idx="2"/>
          </p:cNvCxnSpPr>
          <p:nvPr/>
        </p:nvCxnSpPr>
        <p:spPr>
          <a:xfrm flipV="1">
            <a:off x="1135071" y="2308734"/>
            <a:ext cx="1343341" cy="11170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1" idx="0"/>
            <a:endCxn id="24" idx="2"/>
          </p:cNvCxnSpPr>
          <p:nvPr/>
        </p:nvCxnSpPr>
        <p:spPr>
          <a:xfrm flipH="1" flipV="1">
            <a:off x="2478412" y="2308734"/>
            <a:ext cx="484637" cy="11743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Notched Right Arrow 28"/>
          <p:cNvSpPr/>
          <p:nvPr/>
        </p:nvSpPr>
        <p:spPr>
          <a:xfrm rot="13994617">
            <a:off x="1942852" y="3812589"/>
            <a:ext cx="4198074"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0904" y="3986109"/>
            <a:ext cx="1052849" cy="1080000"/>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5596" y="3483094"/>
            <a:ext cx="1354905" cy="1080000"/>
          </a:xfrm>
          <a:prstGeom prst="rect">
            <a:avLst/>
          </a:prstGeom>
        </p:spPr>
      </p:pic>
      <p:pic>
        <p:nvPicPr>
          <p:cNvPr id="32" name="Picture 31"/>
          <p:cNvPicPr>
            <a:picLocks noChangeAspect="1"/>
          </p:cNvPicPr>
          <p:nvPr/>
        </p:nvPicPr>
        <p:blipFill>
          <a:blip r:embed="rId9"/>
          <a:stretch>
            <a:fillRect/>
          </a:stretch>
        </p:blipFill>
        <p:spPr>
          <a:xfrm>
            <a:off x="4324436" y="4426093"/>
            <a:ext cx="3773293" cy="2361132"/>
          </a:xfrm>
          <a:prstGeom prst="rect">
            <a:avLst/>
          </a:prstGeom>
        </p:spPr>
      </p:pic>
      <p:sp>
        <p:nvSpPr>
          <p:cNvPr id="33" name="TextBox 32"/>
          <p:cNvSpPr txBox="1"/>
          <p:nvPr/>
        </p:nvSpPr>
        <p:spPr>
          <a:xfrm>
            <a:off x="884819" y="4563094"/>
            <a:ext cx="582211" cy="369332"/>
          </a:xfrm>
          <a:prstGeom prst="rect">
            <a:avLst/>
          </a:prstGeom>
          <a:noFill/>
        </p:spPr>
        <p:txBody>
          <a:bodyPr wrap="none" rtlCol="0">
            <a:spAutoFit/>
          </a:bodyPr>
          <a:lstStyle/>
          <a:p>
            <a:r>
              <a:rPr lang="en-US" sz="1800" smtClean="0"/>
              <a:t>EGI</a:t>
            </a:r>
            <a:endParaRPr lang="en-US" sz="1800"/>
          </a:p>
        </p:txBody>
      </p:sp>
      <p:sp>
        <p:nvSpPr>
          <p:cNvPr id="34" name="TextBox 33"/>
          <p:cNvSpPr txBox="1"/>
          <p:nvPr/>
        </p:nvSpPr>
        <p:spPr>
          <a:xfrm>
            <a:off x="2475676" y="4554225"/>
            <a:ext cx="966931" cy="369332"/>
          </a:xfrm>
          <a:prstGeom prst="rect">
            <a:avLst/>
          </a:prstGeom>
          <a:noFill/>
        </p:spPr>
        <p:txBody>
          <a:bodyPr wrap="none" rtlCol="0">
            <a:spAutoFit/>
          </a:bodyPr>
          <a:lstStyle/>
          <a:p>
            <a:r>
              <a:rPr lang="en-US" sz="1800" smtClean="0"/>
              <a:t>EUDAT</a:t>
            </a:r>
            <a:endParaRPr lang="en-US" sz="1800"/>
          </a:p>
        </p:txBody>
      </p:sp>
      <p:sp>
        <p:nvSpPr>
          <p:cNvPr id="35" name="TextBox 34"/>
          <p:cNvSpPr txBox="1"/>
          <p:nvPr/>
        </p:nvSpPr>
        <p:spPr>
          <a:xfrm>
            <a:off x="1491485" y="5640179"/>
            <a:ext cx="2710999" cy="369332"/>
          </a:xfrm>
          <a:prstGeom prst="rect">
            <a:avLst/>
          </a:prstGeom>
          <a:noFill/>
        </p:spPr>
        <p:txBody>
          <a:bodyPr wrap="none" rtlCol="0">
            <a:spAutoFit/>
          </a:bodyPr>
          <a:lstStyle/>
          <a:p>
            <a:r>
              <a:rPr lang="en-US" sz="1800" dirty="0" smtClean="0"/>
              <a:t>Research Infrastructures</a:t>
            </a:r>
            <a:endParaRPr lang="en-US" sz="1800" dirty="0"/>
          </a:p>
        </p:txBody>
      </p:sp>
      <p:sp>
        <p:nvSpPr>
          <p:cNvPr id="36" name="TextBox 35"/>
          <p:cNvSpPr txBox="1"/>
          <p:nvPr/>
        </p:nvSpPr>
        <p:spPr>
          <a:xfrm>
            <a:off x="1674180" y="830771"/>
            <a:ext cx="1518364" cy="369332"/>
          </a:xfrm>
          <a:prstGeom prst="rect">
            <a:avLst/>
          </a:prstGeom>
          <a:noFill/>
        </p:spPr>
        <p:txBody>
          <a:bodyPr wrap="none" rtlCol="0">
            <a:spAutoFit/>
          </a:bodyPr>
          <a:lstStyle/>
          <a:p>
            <a:r>
              <a:rPr lang="en-US" sz="1800" smtClean="0"/>
              <a:t>eInfraCentral</a:t>
            </a:r>
            <a:endParaRPr lang="en-US" sz="1800" dirty="0"/>
          </a:p>
        </p:txBody>
      </p:sp>
      <p:sp>
        <p:nvSpPr>
          <p:cNvPr id="37" name="TextBox 36"/>
          <p:cNvSpPr txBox="1"/>
          <p:nvPr/>
        </p:nvSpPr>
        <p:spPr>
          <a:xfrm>
            <a:off x="3983157" y="824076"/>
            <a:ext cx="1300356" cy="369332"/>
          </a:xfrm>
          <a:prstGeom prst="rect">
            <a:avLst/>
          </a:prstGeom>
          <a:noFill/>
        </p:spPr>
        <p:txBody>
          <a:bodyPr wrap="none" rtlCol="0">
            <a:spAutoFit/>
          </a:bodyPr>
          <a:lstStyle/>
          <a:p>
            <a:r>
              <a:rPr lang="en-US" sz="1800" smtClean="0"/>
              <a:t>EOSC-hub</a:t>
            </a:r>
            <a:endParaRPr lang="en-US" sz="1800" dirty="0"/>
          </a:p>
        </p:txBody>
      </p:sp>
      <p:sp>
        <p:nvSpPr>
          <p:cNvPr id="38" name="TextBox 37"/>
          <p:cNvSpPr txBox="1"/>
          <p:nvPr/>
        </p:nvSpPr>
        <p:spPr>
          <a:xfrm>
            <a:off x="211058" y="2581366"/>
            <a:ext cx="1377300" cy="369332"/>
          </a:xfrm>
          <a:prstGeom prst="rect">
            <a:avLst/>
          </a:prstGeom>
          <a:noFill/>
        </p:spPr>
        <p:txBody>
          <a:bodyPr wrap="none" rtlCol="0">
            <a:spAutoFit/>
          </a:bodyPr>
          <a:lstStyle/>
          <a:p>
            <a:r>
              <a:rPr lang="en-US" sz="1800" b="1" dirty="0" smtClean="0"/>
              <a:t>Harvesting</a:t>
            </a:r>
            <a:endParaRPr lang="en-US" sz="1800" b="1" dirty="0"/>
          </a:p>
        </p:txBody>
      </p:sp>
      <p:pic>
        <p:nvPicPr>
          <p:cNvPr id="39" name="Picture 38"/>
          <p:cNvPicPr>
            <a:picLocks noChangeAspect="1"/>
          </p:cNvPicPr>
          <p:nvPr/>
        </p:nvPicPr>
        <p:blipFill>
          <a:blip r:embed="rId10"/>
          <a:stretch>
            <a:fillRect/>
          </a:stretch>
        </p:blipFill>
        <p:spPr>
          <a:xfrm>
            <a:off x="7323915" y="817918"/>
            <a:ext cx="1481095" cy="1410260"/>
          </a:xfrm>
          <a:prstGeom prst="rect">
            <a:avLst/>
          </a:prstGeom>
        </p:spPr>
      </p:pic>
      <p:sp>
        <p:nvSpPr>
          <p:cNvPr id="40" name="Notched Right Arrow 39"/>
          <p:cNvSpPr/>
          <p:nvPr/>
        </p:nvSpPr>
        <p:spPr>
          <a:xfrm rot="10800000">
            <a:off x="5465229" y="1139770"/>
            <a:ext cx="1632913" cy="484632"/>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Notched Right Arrow 40"/>
          <p:cNvSpPr/>
          <p:nvPr/>
        </p:nvSpPr>
        <p:spPr>
          <a:xfrm rot="9374797">
            <a:off x="5775836" y="2102153"/>
            <a:ext cx="1632913" cy="484632"/>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Notched Right Arrow 41"/>
          <p:cNvSpPr/>
          <p:nvPr/>
        </p:nvSpPr>
        <p:spPr>
          <a:xfrm rot="5400000">
            <a:off x="7236722" y="2708382"/>
            <a:ext cx="1237381" cy="484632"/>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TextBox 42"/>
          <p:cNvSpPr txBox="1"/>
          <p:nvPr/>
        </p:nvSpPr>
        <p:spPr>
          <a:xfrm>
            <a:off x="5918751" y="1605912"/>
            <a:ext cx="941283" cy="523220"/>
          </a:xfrm>
          <a:prstGeom prst="rect">
            <a:avLst/>
          </a:prstGeom>
          <a:noFill/>
        </p:spPr>
        <p:txBody>
          <a:bodyPr wrap="none" rtlCol="0">
            <a:spAutoFit/>
          </a:bodyPr>
          <a:lstStyle/>
          <a:p>
            <a:r>
              <a:rPr lang="en-US" dirty="0" smtClean="0"/>
              <a:t>Different </a:t>
            </a:r>
          </a:p>
          <a:p>
            <a:r>
              <a:rPr lang="en-US" dirty="0"/>
              <a:t>C</a:t>
            </a:r>
            <a:r>
              <a:rPr lang="en-US" dirty="0" smtClean="0"/>
              <a:t>hannels</a:t>
            </a:r>
            <a:endParaRPr lang="en-US" dirty="0"/>
          </a:p>
        </p:txBody>
      </p:sp>
    </p:spTree>
    <p:extLst>
      <p:ext uri="{BB962C8B-B14F-4D97-AF65-F5344CB8AC3E}">
        <p14:creationId xmlns:p14="http://schemas.microsoft.com/office/powerpoint/2010/main" val="114795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 xmlns:a16="http://schemas.microsoft.com/office/drawing/2014/main" id="{53A923E5-3980-4E68-B770-7C0B3391D5EC}"/>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
        <p:nvSpPr>
          <p:cNvPr id="5" name="Segnaposto data 4">
            <a:extLst>
              <a:ext uri="{FF2B5EF4-FFF2-40B4-BE49-F238E27FC236}">
                <a16:creationId xmlns="" xmlns:a16="http://schemas.microsoft.com/office/drawing/2014/main" id="{D9D3F1F1-F183-4535-9A5B-31082954DF81}"/>
              </a:ext>
            </a:extLst>
          </p:cNvPr>
          <p:cNvSpPr>
            <a:spLocks noGrp="1"/>
          </p:cNvSpPr>
          <p:nvPr>
            <p:ph type="dt" sz="half" idx="10"/>
          </p:nvPr>
        </p:nvSpPr>
        <p:spPr/>
        <p:txBody>
          <a:bodyPr/>
          <a:lstStyle/>
          <a:p>
            <a:fld id="{AF5B6E9E-105D-47B0-9E5B-906E66FBF682}" type="datetime1">
              <a:rPr lang="en-US" smtClean="0"/>
              <a:t>4/18/18</a:t>
            </a:fld>
            <a:endParaRPr lang="en-US" dirty="0"/>
          </a:p>
        </p:txBody>
      </p:sp>
      <p:sp>
        <p:nvSpPr>
          <p:cNvPr id="6" name="Segnaposto testo 5">
            <a:extLst>
              <a:ext uri="{FF2B5EF4-FFF2-40B4-BE49-F238E27FC236}">
                <a16:creationId xmlns="" xmlns:a16="http://schemas.microsoft.com/office/drawing/2014/main" id="{B6AD3C22-F729-4210-B78A-F63F140CF220}"/>
              </a:ext>
            </a:extLst>
          </p:cNvPr>
          <p:cNvSpPr>
            <a:spLocks noGrp="1"/>
          </p:cNvSpPr>
          <p:nvPr>
            <p:ph type="body" sz="quarter" idx="14"/>
          </p:nvPr>
        </p:nvSpPr>
        <p:spPr/>
        <p:txBody>
          <a:bodyPr/>
          <a:lstStyle/>
          <a:p>
            <a:pPr algn="r"/>
            <a:r>
              <a:rPr lang="en-US" dirty="0"/>
              <a:t>Is this something new?</a:t>
            </a:r>
            <a:endParaRPr lang="en-GB" dirty="0"/>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96752"/>
            <a:ext cx="4018867" cy="4880524"/>
          </a:xfrm>
          <a:prstGeom prst="rect">
            <a:avLst/>
          </a:prstGeom>
          <a:noFill/>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306" y="771480"/>
            <a:ext cx="4840444" cy="4710790"/>
          </a:xfrm>
          <a:prstGeom prst="rect">
            <a:avLst/>
          </a:prstGeom>
        </p:spPr>
      </p:pic>
      <p:sp>
        <p:nvSpPr>
          <p:cNvPr id="12" name="Notched Right Arrow 11"/>
          <p:cNvSpPr/>
          <p:nvPr/>
        </p:nvSpPr>
        <p:spPr>
          <a:xfrm rot="20498923">
            <a:off x="3732709" y="4194978"/>
            <a:ext cx="1399421" cy="222245"/>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1" y="1021419"/>
            <a:ext cx="8036682" cy="5177675"/>
          </a:xfrm>
          <a:prstGeom prst="rect">
            <a:avLst/>
          </a:prstGeom>
        </p:spPr>
      </p:pic>
    </p:spTree>
    <p:extLst>
      <p:ext uri="{BB962C8B-B14F-4D97-AF65-F5344CB8AC3E}">
        <p14:creationId xmlns:p14="http://schemas.microsoft.com/office/powerpoint/2010/main" val="117281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 xmlns:a16="http://schemas.microsoft.com/office/drawing/2014/main" id="{53A923E5-3980-4E68-B770-7C0B3391D5EC}"/>
              </a:ext>
            </a:extLst>
          </p:cNvPr>
          <p:cNvSpPr>
            <a:spLocks noGrp="1"/>
          </p:cNvSpPr>
          <p:nvPr>
            <p:ph type="sldNum" sz="quarter" idx="12"/>
          </p:nvPr>
        </p:nvSpPr>
        <p:spPr/>
        <p:txBody>
          <a:bodyPr/>
          <a:lstStyle/>
          <a:p>
            <a:fld id="{B6F15528-21DE-4FAA-801E-634DDDAF4B2B}" type="slidenum">
              <a:rPr lang="en-US" smtClean="0"/>
              <a:pPr/>
              <a:t>15</a:t>
            </a:fld>
            <a:endParaRPr lang="en-US" dirty="0"/>
          </a:p>
        </p:txBody>
      </p:sp>
      <p:sp>
        <p:nvSpPr>
          <p:cNvPr id="5" name="Segnaposto data 4">
            <a:extLst>
              <a:ext uri="{FF2B5EF4-FFF2-40B4-BE49-F238E27FC236}">
                <a16:creationId xmlns="" xmlns:a16="http://schemas.microsoft.com/office/drawing/2014/main" id="{D9D3F1F1-F183-4535-9A5B-31082954DF81}"/>
              </a:ext>
            </a:extLst>
          </p:cNvPr>
          <p:cNvSpPr>
            <a:spLocks noGrp="1"/>
          </p:cNvSpPr>
          <p:nvPr>
            <p:ph type="dt" sz="half" idx="10"/>
          </p:nvPr>
        </p:nvSpPr>
        <p:spPr/>
        <p:txBody>
          <a:bodyPr/>
          <a:lstStyle/>
          <a:p>
            <a:fld id="{AF5B6E9E-105D-47B0-9E5B-906E66FBF682}" type="datetime1">
              <a:rPr lang="en-US" smtClean="0"/>
              <a:t>4/18/18</a:t>
            </a:fld>
            <a:endParaRPr lang="en-US" dirty="0"/>
          </a:p>
        </p:txBody>
      </p:sp>
      <p:sp>
        <p:nvSpPr>
          <p:cNvPr id="6" name="Segnaposto testo 5">
            <a:extLst>
              <a:ext uri="{FF2B5EF4-FFF2-40B4-BE49-F238E27FC236}">
                <a16:creationId xmlns="" xmlns:a16="http://schemas.microsoft.com/office/drawing/2014/main" id="{B6AD3C22-F729-4210-B78A-F63F140CF220}"/>
              </a:ext>
            </a:extLst>
          </p:cNvPr>
          <p:cNvSpPr>
            <a:spLocks noGrp="1"/>
          </p:cNvSpPr>
          <p:nvPr>
            <p:ph type="body" sz="quarter" idx="14"/>
          </p:nvPr>
        </p:nvSpPr>
        <p:spPr/>
        <p:txBody>
          <a:bodyPr/>
          <a:lstStyle/>
          <a:p>
            <a:pPr algn="r"/>
            <a:r>
              <a:rPr lang="en-US" dirty="0"/>
              <a:t>Is this something new?</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64" y="1330622"/>
            <a:ext cx="4554398" cy="49720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665" y="1344068"/>
            <a:ext cx="4948697" cy="4590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219" y="1115469"/>
            <a:ext cx="7823107" cy="5008408"/>
          </a:xfrm>
          <a:prstGeom prst="rect">
            <a:avLst/>
          </a:prstGeom>
        </p:spPr>
      </p:pic>
    </p:spTree>
    <p:extLst>
      <p:ext uri="{BB962C8B-B14F-4D97-AF65-F5344CB8AC3E}">
        <p14:creationId xmlns:p14="http://schemas.microsoft.com/office/powerpoint/2010/main" val="59293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dirty="0"/>
          </a:p>
        </p:txBody>
      </p:sp>
      <p:sp>
        <p:nvSpPr>
          <p:cNvPr id="3" name="Content Placeholder 2"/>
          <p:cNvSpPr>
            <a:spLocks noGrp="1"/>
          </p:cNvSpPr>
          <p:nvPr>
            <p:ph idx="1"/>
          </p:nvPr>
        </p:nvSpPr>
        <p:spPr/>
        <p:txBody>
          <a:bodyPr/>
          <a:lstStyle/>
          <a:p>
            <a:r>
              <a:rPr lang="en-US" dirty="0" smtClean="0"/>
              <a:t>Established contact with </a:t>
            </a:r>
            <a:r>
              <a:rPr lang="en-US" dirty="0" err="1" smtClean="0"/>
              <a:t>EOSCpilot</a:t>
            </a:r>
            <a:r>
              <a:rPr lang="en-US" dirty="0" smtClean="0"/>
              <a:t> and had a meeting to discuss draft document</a:t>
            </a:r>
          </a:p>
          <a:p>
            <a:r>
              <a:rPr lang="en-US" dirty="0" smtClean="0"/>
              <a:t>Session and some discussion on the EOSC-hub public days</a:t>
            </a:r>
          </a:p>
          <a:p>
            <a:r>
              <a:rPr lang="en-US" dirty="0" smtClean="0"/>
              <a:t>We are not </a:t>
            </a:r>
            <a:r>
              <a:rPr lang="en-US" smtClean="0"/>
              <a:t>far!</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4/18/18</a:t>
            </a:fld>
            <a:endParaRPr lang="en-US" dirty="0"/>
          </a:p>
        </p:txBody>
      </p:sp>
      <p:sp>
        <p:nvSpPr>
          <p:cNvPr id="5" name="Text Placeholder 4"/>
          <p:cNvSpPr>
            <a:spLocks noGrp="1"/>
          </p:cNvSpPr>
          <p:nvPr>
            <p:ph type="body" sz="quarter" idx="14"/>
          </p:nvPr>
        </p:nvSpPr>
        <p:spPr/>
        <p:txBody>
          <a:bodyPr/>
          <a:lstStyle/>
          <a:p>
            <a:r>
              <a:rPr lang="en-US" dirty="0" smtClean="0"/>
              <a:t>Summary</a:t>
            </a:r>
            <a:endParaRPr lang="en-US" dirty="0"/>
          </a:p>
        </p:txBody>
      </p:sp>
    </p:spTree>
    <p:extLst>
      <p:ext uri="{BB962C8B-B14F-4D97-AF65-F5344CB8AC3E}">
        <p14:creationId xmlns:p14="http://schemas.microsoft.com/office/powerpoint/2010/main" val="980100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 xmlns:a16="http://schemas.microsoft.com/office/drawing/2014/main" id="{725BE552-70BA-4F9C-8732-B3C54DA3ADE0}"/>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
        <p:nvSpPr>
          <p:cNvPr id="3" name="Segnaposto contenuto 2">
            <a:extLst>
              <a:ext uri="{FF2B5EF4-FFF2-40B4-BE49-F238E27FC236}">
                <a16:creationId xmlns="" xmlns:a16="http://schemas.microsoft.com/office/drawing/2014/main" id="{5956AD9C-C81E-4755-9F1E-ABC1C0498560}"/>
              </a:ext>
            </a:extLst>
          </p:cNvPr>
          <p:cNvSpPr>
            <a:spLocks noGrp="1"/>
          </p:cNvSpPr>
          <p:nvPr>
            <p:ph idx="1"/>
          </p:nvPr>
        </p:nvSpPr>
        <p:spPr>
          <a:xfrm>
            <a:off x="251520" y="1268764"/>
            <a:ext cx="8640960" cy="5112564"/>
          </a:xfrm>
        </p:spPr>
        <p:txBody>
          <a:bodyPr>
            <a:normAutofit/>
          </a:bodyPr>
          <a:lstStyle/>
          <a:p>
            <a:r>
              <a:rPr lang="en-US" dirty="0" smtClean="0"/>
              <a:t>We should not reinvent the wheel</a:t>
            </a:r>
          </a:p>
          <a:p>
            <a:pPr lvl="1"/>
            <a:r>
              <a:rPr lang="en-US" dirty="0" smtClean="0"/>
              <a:t>Engage with </a:t>
            </a:r>
            <a:r>
              <a:rPr lang="en-US" dirty="0" err="1" smtClean="0"/>
              <a:t>EOSCpilot</a:t>
            </a:r>
            <a:r>
              <a:rPr lang="en-US" dirty="0" smtClean="0"/>
              <a:t> and </a:t>
            </a:r>
            <a:r>
              <a:rPr lang="en-US" dirty="0" err="1" smtClean="0"/>
              <a:t>eInfraCentral</a:t>
            </a:r>
            <a:endParaRPr lang="en-US" dirty="0" smtClean="0"/>
          </a:p>
          <a:p>
            <a:r>
              <a:rPr lang="en-US" dirty="0" smtClean="0"/>
              <a:t>We should minimize the overlap across different tasks</a:t>
            </a:r>
          </a:p>
          <a:p>
            <a:pPr lvl="1"/>
            <a:r>
              <a:rPr lang="en-US" dirty="0" smtClean="0"/>
              <a:t>How do we </a:t>
            </a:r>
            <a:r>
              <a:rPr lang="en-US" dirty="0" err="1" smtClean="0"/>
              <a:t>organise</a:t>
            </a:r>
            <a:r>
              <a:rPr lang="en-US" dirty="0" smtClean="0"/>
              <a:t> the cross WP/Task collaboration</a:t>
            </a:r>
          </a:p>
          <a:p>
            <a:r>
              <a:rPr lang="en-US" dirty="0" smtClean="0"/>
              <a:t>Discussion on Rules of Participation is a longer fundamental discussion</a:t>
            </a:r>
          </a:p>
          <a:p>
            <a:pPr lvl="1"/>
            <a:r>
              <a:rPr lang="en-US" dirty="0" smtClean="0"/>
              <a:t>Is part of the overall Service Management Framework</a:t>
            </a:r>
          </a:p>
          <a:p>
            <a:pPr lvl="1"/>
            <a:r>
              <a:rPr lang="en-US" dirty="0" smtClean="0"/>
              <a:t>But we want to allow service providers to publish services into the catalogue</a:t>
            </a:r>
          </a:p>
          <a:p>
            <a:pPr lvl="1"/>
            <a:r>
              <a:rPr lang="en-US" dirty="0" smtClean="0"/>
              <a:t>Which procedure do we adopt</a:t>
            </a:r>
          </a:p>
          <a:p>
            <a:pPr lvl="1"/>
            <a:endParaRPr lang="en-US" dirty="0"/>
          </a:p>
        </p:txBody>
      </p:sp>
      <p:sp>
        <p:nvSpPr>
          <p:cNvPr id="4" name="Segnaposto data 3">
            <a:extLst>
              <a:ext uri="{FF2B5EF4-FFF2-40B4-BE49-F238E27FC236}">
                <a16:creationId xmlns="" xmlns:a16="http://schemas.microsoft.com/office/drawing/2014/main" id="{8C668E8B-804A-4226-A5F9-B64F4480FD21}"/>
              </a:ext>
            </a:extLst>
          </p:cNvPr>
          <p:cNvSpPr>
            <a:spLocks noGrp="1"/>
          </p:cNvSpPr>
          <p:nvPr>
            <p:ph type="dt" sz="half" idx="10"/>
          </p:nvPr>
        </p:nvSpPr>
        <p:spPr/>
        <p:txBody>
          <a:bodyPr/>
          <a:lstStyle/>
          <a:p>
            <a:fld id="{34F08DC4-DE83-4F63-8090-0B20624E8C99}" type="datetime1">
              <a:rPr lang="en-US" smtClean="0"/>
              <a:t>4/18/18</a:t>
            </a:fld>
            <a:endParaRPr lang="en-US" dirty="0"/>
          </a:p>
        </p:txBody>
      </p:sp>
      <p:sp>
        <p:nvSpPr>
          <p:cNvPr id="5" name="Segnaposto testo 4">
            <a:extLst>
              <a:ext uri="{FF2B5EF4-FFF2-40B4-BE49-F238E27FC236}">
                <a16:creationId xmlns="" xmlns:a16="http://schemas.microsoft.com/office/drawing/2014/main" id="{8E835059-47AC-4E0A-80DD-CB2836520633}"/>
              </a:ext>
            </a:extLst>
          </p:cNvPr>
          <p:cNvSpPr>
            <a:spLocks noGrp="1"/>
          </p:cNvSpPr>
          <p:nvPr>
            <p:ph type="body" sz="quarter" idx="14"/>
          </p:nvPr>
        </p:nvSpPr>
        <p:spPr/>
        <p:txBody>
          <a:bodyPr>
            <a:normAutofit/>
          </a:bodyPr>
          <a:lstStyle/>
          <a:p>
            <a:pPr algn="r"/>
            <a:r>
              <a:rPr lang="en-GB" dirty="0" smtClean="0"/>
              <a:t>Discussion</a:t>
            </a:r>
            <a:endParaRPr lang="en-GB" dirty="0"/>
          </a:p>
        </p:txBody>
      </p:sp>
    </p:spTree>
    <p:extLst>
      <p:ext uri="{BB962C8B-B14F-4D97-AF65-F5344CB8AC3E}">
        <p14:creationId xmlns:p14="http://schemas.microsoft.com/office/powerpoint/2010/main" val="32204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Partners: </a:t>
            </a:r>
            <a:r>
              <a:rPr lang="en-US" b="1" dirty="0" smtClean="0"/>
              <a:t>SURFsara</a:t>
            </a:r>
            <a:r>
              <a:rPr lang="en-US" dirty="0"/>
              <a:t>,</a:t>
            </a:r>
            <a:r>
              <a:rPr lang="en-US" dirty="0" smtClean="0"/>
              <a:t> </a:t>
            </a:r>
            <a:r>
              <a:rPr lang="en-US" dirty="0" err="1"/>
              <a:t>EGI.eu</a:t>
            </a:r>
            <a:r>
              <a:rPr lang="en-US" dirty="0"/>
              <a:t>, </a:t>
            </a:r>
            <a:r>
              <a:rPr lang="en-US" dirty="0" smtClean="0"/>
              <a:t>INFN</a:t>
            </a:r>
          </a:p>
          <a:p>
            <a:r>
              <a:rPr lang="en-US" dirty="0" smtClean="0"/>
              <a:t>This </a:t>
            </a:r>
            <a:r>
              <a:rPr lang="en-US" dirty="0"/>
              <a:t>task will define the project's Rules of Engagement (</a:t>
            </a:r>
            <a:r>
              <a:rPr lang="en-US" dirty="0" err="1"/>
              <a:t>RoE</a:t>
            </a:r>
            <a:r>
              <a:rPr lang="en-US" dirty="0"/>
              <a:t>), including guidelines, policies and procedures to assess conformance of services to the </a:t>
            </a:r>
            <a:r>
              <a:rPr lang="en-US" dirty="0" err="1"/>
              <a:t>RoE</a:t>
            </a:r>
            <a:r>
              <a:rPr lang="en-US" dirty="0"/>
              <a:t> and to the FAIR principles. Compliance to the </a:t>
            </a:r>
            <a:r>
              <a:rPr lang="en-US" dirty="0" err="1"/>
              <a:t>RoE</a:t>
            </a:r>
            <a:r>
              <a:rPr lang="en-US" dirty="0"/>
              <a:t> will be used to brand services in the project as trustworthy and interoperable</a:t>
            </a:r>
            <a:r>
              <a:rPr lang="en-US" dirty="0" smtClean="0"/>
              <a:t>.</a:t>
            </a:r>
          </a:p>
          <a:p>
            <a:r>
              <a:rPr lang="en-US" dirty="0" smtClean="0"/>
              <a:t>This </a:t>
            </a:r>
            <a:r>
              <a:rPr lang="en-US" dirty="0"/>
              <a:t>activity will monitor the evolution of reference standards (and contribute where relevant) and track the evolution of the main software technologies in the Open Source communities. The task will also evaluate external technologies and software stacks that could be included into the Services Catalogue. </a:t>
            </a:r>
            <a:endParaRPr lang="en-US" dirty="0" smtClean="0"/>
          </a:p>
          <a:p>
            <a:endParaRPr lang="en-US" dirty="0"/>
          </a:p>
          <a:p>
            <a:r>
              <a:rPr lang="en-US" dirty="0" smtClean="0"/>
              <a:t>Output</a:t>
            </a:r>
            <a:r>
              <a:rPr lang="en-US" dirty="0"/>
              <a:t>: </a:t>
            </a:r>
            <a:endParaRPr lang="en-US" dirty="0"/>
          </a:p>
          <a:p>
            <a:pPr marL="342900" lvl="1" indent="0">
              <a:buNone/>
            </a:pPr>
            <a:r>
              <a:rPr lang="en-US" sz="2000" dirty="0"/>
              <a:t>●  </a:t>
            </a:r>
            <a:r>
              <a:rPr lang="en-US" sz="2800" dirty="0"/>
              <a:t>The project </a:t>
            </a:r>
            <a:r>
              <a:rPr lang="en-US" sz="2800" strike="sngStrike" dirty="0"/>
              <a:t>Rules of Engagement (</a:t>
            </a:r>
            <a:r>
              <a:rPr lang="en-US" sz="2800" strike="sngStrike" dirty="0" err="1"/>
              <a:t>RoE</a:t>
            </a:r>
            <a:r>
              <a:rPr lang="en-US" sz="2800" strike="sngStrike" dirty="0" smtClean="0"/>
              <a:t>) </a:t>
            </a:r>
          </a:p>
          <a:p>
            <a:pPr marL="342900" lvl="1" indent="0">
              <a:buNone/>
            </a:pPr>
            <a:r>
              <a:rPr lang="en-US" sz="2800" dirty="0"/>
              <a:t>	</a:t>
            </a:r>
            <a:r>
              <a:rPr lang="en-US" sz="2800" dirty="0" smtClean="0"/>
              <a:t>	Rules of Participation (</a:t>
            </a:r>
            <a:r>
              <a:rPr lang="en-US" sz="2800" dirty="0" err="1" smtClean="0"/>
              <a:t>RoP</a:t>
            </a:r>
            <a:r>
              <a:rPr lang="en-US" sz="2800" dirty="0" smtClean="0"/>
              <a:t>) OR Principle of Engagement (</a:t>
            </a:r>
            <a:r>
              <a:rPr lang="en-US" sz="2800" dirty="0" err="1" smtClean="0"/>
              <a:t>PoE</a:t>
            </a:r>
            <a:r>
              <a:rPr lang="en-US" sz="2800" dirty="0" smtClean="0"/>
              <a:t>)</a:t>
            </a:r>
            <a:endParaRPr lang="en-US" dirty="0"/>
          </a:p>
          <a:p>
            <a:pPr marL="342900" lvl="1" indent="0">
              <a:buNone/>
            </a:pPr>
            <a:r>
              <a:rPr lang="en-US" sz="2000" dirty="0" smtClean="0"/>
              <a:t>● </a:t>
            </a:r>
            <a:r>
              <a:rPr lang="en-US" sz="2000" dirty="0"/>
              <a:t> </a:t>
            </a:r>
            <a:r>
              <a:rPr lang="en-US" sz="2800" dirty="0"/>
              <a:t>Evaluation reports about candidate services/software components; </a:t>
            </a:r>
            <a:endParaRPr lang="en-US" dirty="0"/>
          </a:p>
          <a:p>
            <a:pPr marL="342900" lvl="1" indent="0">
              <a:buNone/>
            </a:pPr>
            <a:r>
              <a:rPr lang="en-US" sz="2000" dirty="0"/>
              <a:t>●  </a:t>
            </a:r>
            <a:r>
              <a:rPr lang="en-US" sz="2800" dirty="0"/>
              <a:t>Recommendations on product or software stacks to support </a:t>
            </a:r>
            <a:r>
              <a:rPr lang="en-US" sz="2800" dirty="0" smtClean="0"/>
              <a:t>services</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4/18/18</a:t>
            </a:fld>
            <a:endParaRPr lang="en-US" dirty="0"/>
          </a:p>
        </p:txBody>
      </p:sp>
      <p:sp>
        <p:nvSpPr>
          <p:cNvPr id="5" name="Text Placeholder 4"/>
          <p:cNvSpPr>
            <a:spLocks noGrp="1"/>
          </p:cNvSpPr>
          <p:nvPr>
            <p:ph type="body" sz="quarter" idx="14"/>
          </p:nvPr>
        </p:nvSpPr>
        <p:spPr>
          <a:xfrm>
            <a:off x="2627784" y="260489"/>
            <a:ext cx="6336703" cy="864081"/>
          </a:xfrm>
        </p:spPr>
        <p:txBody>
          <a:bodyPr>
            <a:noAutofit/>
          </a:bodyPr>
          <a:lstStyle/>
          <a:p>
            <a:r>
              <a:rPr lang="en-US" sz="2600" dirty="0" smtClean="0"/>
              <a:t>T10.2 Service Catalogue Technical Evolution</a:t>
            </a:r>
            <a:endParaRPr lang="en-US" sz="2600" dirty="0"/>
          </a:p>
        </p:txBody>
      </p:sp>
    </p:spTree>
    <p:extLst>
      <p:ext uri="{BB962C8B-B14F-4D97-AF65-F5344CB8AC3E}">
        <p14:creationId xmlns:p14="http://schemas.microsoft.com/office/powerpoint/2010/main" val="8742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dirty="0"/>
          </a:p>
        </p:txBody>
      </p:sp>
      <p:sp>
        <p:nvSpPr>
          <p:cNvPr id="3" name="Content Placeholder 2"/>
          <p:cNvSpPr>
            <a:spLocks noGrp="1"/>
          </p:cNvSpPr>
          <p:nvPr>
            <p:ph idx="1"/>
          </p:nvPr>
        </p:nvSpPr>
        <p:spPr/>
        <p:txBody>
          <a:bodyPr>
            <a:normAutofit lnSpcReduction="10000"/>
          </a:bodyPr>
          <a:lstStyle/>
          <a:p>
            <a:r>
              <a:rPr lang="en-US" b="1" dirty="0"/>
              <a:t>T2.2: Service roadmap, service portfolio and service catalogue </a:t>
            </a:r>
            <a:endParaRPr lang="en-US" dirty="0"/>
          </a:p>
          <a:p>
            <a:pPr lvl="1"/>
            <a:r>
              <a:rPr lang="en-US" dirty="0"/>
              <a:t>This task will support the evolution of the service offering from the project by managing: </a:t>
            </a:r>
            <a:endParaRPr lang="en-US" dirty="0"/>
          </a:p>
          <a:p>
            <a:pPr lvl="2"/>
            <a:r>
              <a:rPr lang="en-US" dirty="0"/>
              <a:t>A service catalogue (the public list of services that can be requested including all the information for making them operational); </a:t>
            </a:r>
          </a:p>
          <a:p>
            <a:r>
              <a:rPr lang="en-US" b="1" dirty="0"/>
              <a:t>T4.1 </a:t>
            </a:r>
            <a:r>
              <a:rPr lang="en-US" b="1" dirty="0"/>
              <a:t>Operations Coordination and Continual Improvement of the Operations </a:t>
            </a:r>
            <a:r>
              <a:rPr lang="en-US" b="1" dirty="0"/>
              <a:t>Framework</a:t>
            </a:r>
          </a:p>
          <a:p>
            <a:pPr lvl="1"/>
            <a:r>
              <a:rPr lang="en-US" dirty="0"/>
              <a:t>D4.1 Operational requirements for the services in the catalogue </a:t>
            </a:r>
            <a:endParaRPr lang="en-US" dirty="0" smtClean="0"/>
          </a:p>
          <a:p>
            <a:r>
              <a:rPr lang="en-US" b="1" dirty="0"/>
              <a:t>T5.2 Marketplace and Order Management Tools </a:t>
            </a:r>
            <a:endParaRPr lang="en-US" dirty="0" smtClean="0"/>
          </a:p>
          <a:p>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4/18/18</a:t>
            </a:fld>
            <a:endParaRPr lang="en-US" dirty="0"/>
          </a:p>
        </p:txBody>
      </p:sp>
      <p:sp>
        <p:nvSpPr>
          <p:cNvPr id="5" name="Text Placeholder 4"/>
          <p:cNvSpPr>
            <a:spLocks noGrp="1"/>
          </p:cNvSpPr>
          <p:nvPr>
            <p:ph type="body" sz="quarter" idx="14"/>
          </p:nvPr>
        </p:nvSpPr>
        <p:spPr/>
        <p:txBody>
          <a:bodyPr/>
          <a:lstStyle/>
          <a:p>
            <a:r>
              <a:rPr lang="en-US" dirty="0" smtClean="0"/>
              <a:t>Collaborations within the project</a:t>
            </a:r>
            <a:endParaRPr lang="en-US" dirty="0"/>
          </a:p>
        </p:txBody>
      </p:sp>
    </p:spTree>
    <p:extLst>
      <p:ext uri="{BB962C8B-B14F-4D97-AF65-F5344CB8AC3E}">
        <p14:creationId xmlns:p14="http://schemas.microsoft.com/office/powerpoint/2010/main" val="48590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dirty="0"/>
          </a:p>
        </p:txBody>
      </p:sp>
      <p:sp>
        <p:nvSpPr>
          <p:cNvPr id="3" name="Content Placeholder 2"/>
          <p:cNvSpPr>
            <a:spLocks noGrp="1"/>
          </p:cNvSpPr>
          <p:nvPr>
            <p:ph idx="1"/>
          </p:nvPr>
        </p:nvSpPr>
        <p:spPr/>
        <p:txBody>
          <a:bodyPr>
            <a:normAutofit lnSpcReduction="10000"/>
          </a:bodyPr>
          <a:lstStyle/>
          <a:p>
            <a:r>
              <a:rPr lang="en-US" dirty="0" err="1" smtClean="0"/>
              <a:t>EOSCpilot</a:t>
            </a:r>
            <a:endParaRPr lang="en-US" dirty="0" smtClean="0"/>
          </a:p>
          <a:p>
            <a:pPr lvl="1"/>
            <a:r>
              <a:rPr lang="en-US" sz="2800" dirty="0">
                <a:latin typeface="Calibri" panose="020F0502020204030204" pitchFamily="34" charset="0"/>
                <a:cs typeface="Calibri" panose="020F0502020204030204" pitchFamily="34" charset="0"/>
              </a:rPr>
              <a:t>This study aims to identify and propose a preliminary set of Principles of Engagement for </a:t>
            </a:r>
            <a:r>
              <a:rPr lang="en-US" sz="2800" b="1" dirty="0">
                <a:latin typeface="Calibri" panose="020F0502020204030204" pitchFamily="34" charset="0"/>
                <a:cs typeface="Calibri" panose="020F0502020204030204" pitchFamily="34" charset="0"/>
              </a:rPr>
              <a:t>Service Providers</a:t>
            </a:r>
            <a:r>
              <a:rPr lang="en-US" sz="2800" dirty="0">
                <a:latin typeface="Calibri" panose="020F0502020204030204" pitchFamily="34" charset="0"/>
                <a:cs typeface="Calibri" panose="020F0502020204030204" pitchFamily="34" charset="0"/>
              </a:rPr>
              <a:t> and </a:t>
            </a:r>
            <a:r>
              <a:rPr lang="en-US" sz="2800" b="1" dirty="0">
                <a:latin typeface="Calibri" panose="020F0502020204030204" pitchFamily="34" charset="0"/>
                <a:cs typeface="Calibri" panose="020F0502020204030204" pitchFamily="34" charset="0"/>
              </a:rPr>
              <a:t>Users </a:t>
            </a:r>
            <a:r>
              <a:rPr lang="en-US" sz="2800" dirty="0">
                <a:latin typeface="Calibri" panose="020F0502020204030204" pitchFamily="34" charset="0"/>
                <a:cs typeface="Calibri" panose="020F0502020204030204" pitchFamily="34" charset="0"/>
              </a:rPr>
              <a:t>in EOSC</a:t>
            </a:r>
            <a:endParaRPr lang="en-US" sz="2800" b="1" dirty="0">
              <a:latin typeface="Calibri" panose="020F0502020204030204" pitchFamily="34" charset="0"/>
              <a:cs typeface="Calibri" panose="020F0502020204030204" pitchFamily="34" charset="0"/>
            </a:endParaRPr>
          </a:p>
          <a:p>
            <a:pPr lvl="1" fontAlgn="base"/>
            <a:r>
              <a:rPr lang="en-US" sz="2800" dirty="0">
                <a:latin typeface="Calibri" panose="020F0502020204030204" pitchFamily="34" charset="0"/>
                <a:cs typeface="Calibri" panose="020F0502020204030204" pitchFamily="34" charset="0"/>
              </a:rPr>
              <a:t>Preliminary analysis and consultations (since May 2017)</a:t>
            </a:r>
          </a:p>
          <a:p>
            <a:pPr lvl="2" fontAlgn="base"/>
            <a:r>
              <a:rPr lang="en-US" dirty="0">
                <a:latin typeface="Calibri" panose="020F0502020204030204" pitchFamily="34" charset="0"/>
                <a:cs typeface="Calibri" panose="020F0502020204030204" pitchFamily="34" charset="0"/>
              </a:rPr>
              <a:t>Analysis of 7 e-Infrastructures, 11 Research Infrastructures, 2 commercial cloud providers and scientific initiatives established on the basis of charters/codes of conduct</a:t>
            </a:r>
            <a:r>
              <a:rPr lang="en-US" dirty="0" smtClean="0">
                <a:latin typeface="Calibri" panose="020F0502020204030204" pitchFamily="34" charset="0"/>
                <a:cs typeface="Calibri" panose="020F0502020204030204" pitchFamily="34" charset="0"/>
              </a:rPr>
              <a:t>.</a:t>
            </a:r>
          </a:p>
          <a:p>
            <a:pPr lvl="1" fontAlgn="base"/>
            <a:r>
              <a:rPr lang="en-US" sz="2800" dirty="0">
                <a:latin typeface="Calibri" panose="020F0502020204030204" pitchFamily="34" charset="0"/>
                <a:cs typeface="Calibri" panose="020F0502020204030204" pitchFamily="34" charset="0"/>
              </a:rPr>
              <a:t>Current Draft Open for Comments</a:t>
            </a:r>
          </a:p>
          <a:p>
            <a:pPr lvl="2" fontAlgn="base"/>
            <a:r>
              <a:rPr lang="en-US" dirty="0">
                <a:latin typeface="Calibri" panose="020F0502020204030204" pitchFamily="34" charset="0"/>
                <a:cs typeface="Calibri" panose="020F0502020204030204" pitchFamily="34" charset="0"/>
                <a:hlinkClick r:id="rId2"/>
              </a:rPr>
              <a:t>https://docs.google.com/document/d/1MXOV8_kTzy8-wh9pK6ZEmzouvNqQs4Kr2ci_FDS568s/edit</a:t>
            </a:r>
            <a:r>
              <a:rPr lang="en-US" dirty="0">
                <a:latin typeface="Calibri" panose="020F0502020204030204" pitchFamily="34" charset="0"/>
                <a:cs typeface="Calibri" panose="020F0502020204030204" pitchFamily="34" charset="0"/>
              </a:rPr>
              <a:t> </a:t>
            </a:r>
          </a:p>
          <a:p>
            <a:pPr lvl="1" fontAlgn="base"/>
            <a:endParaRPr lang="en-US" dirty="0">
              <a:latin typeface="Calibri" panose="020F0502020204030204" pitchFamily="34" charset="0"/>
              <a:cs typeface="Calibri" panose="020F0502020204030204" pitchFamily="34" charset="0"/>
            </a:endParaRPr>
          </a:p>
          <a:p>
            <a:pPr lvl="1"/>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4/18/18</a:t>
            </a:fld>
            <a:endParaRPr lang="en-US" dirty="0"/>
          </a:p>
        </p:txBody>
      </p:sp>
      <p:sp>
        <p:nvSpPr>
          <p:cNvPr id="5" name="Text Placeholder 4"/>
          <p:cNvSpPr>
            <a:spLocks noGrp="1"/>
          </p:cNvSpPr>
          <p:nvPr>
            <p:ph type="body" sz="quarter" idx="14"/>
          </p:nvPr>
        </p:nvSpPr>
        <p:spPr/>
        <p:txBody>
          <a:bodyPr>
            <a:normAutofit fontScale="92500"/>
          </a:bodyPr>
          <a:lstStyle/>
          <a:p>
            <a:r>
              <a:rPr lang="en-US" dirty="0" smtClean="0"/>
              <a:t>Collaborations outside of the project</a:t>
            </a:r>
            <a:endParaRPr lang="en-US" dirty="0"/>
          </a:p>
        </p:txBody>
      </p:sp>
    </p:spTree>
    <p:extLst>
      <p:ext uri="{BB962C8B-B14F-4D97-AF65-F5344CB8AC3E}">
        <p14:creationId xmlns:p14="http://schemas.microsoft.com/office/powerpoint/2010/main" val="20099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dirty="0"/>
          </a:p>
        </p:txBody>
      </p:sp>
      <p:sp>
        <p:nvSpPr>
          <p:cNvPr id="3" name="Content Placeholder 2"/>
          <p:cNvSpPr>
            <a:spLocks noGrp="1"/>
          </p:cNvSpPr>
          <p:nvPr>
            <p:ph idx="1"/>
          </p:nvPr>
        </p:nvSpPr>
        <p:spPr>
          <a:xfrm>
            <a:off x="251520" y="1124570"/>
            <a:ext cx="8640960" cy="5256758"/>
          </a:xfrm>
        </p:spPr>
        <p:txBody>
          <a:bodyPr>
            <a:normAutofit lnSpcReduction="10000"/>
          </a:bodyPr>
          <a:lstStyle/>
          <a:p>
            <a:r>
              <a:rPr lang="en-US" dirty="0" err="1" smtClean="0"/>
              <a:t>eInfraCentral</a:t>
            </a:r>
            <a:endParaRPr lang="en-US" dirty="0" smtClean="0"/>
          </a:p>
          <a:p>
            <a:pPr lvl="1"/>
            <a:r>
              <a:rPr lang="en-US" dirty="0" smtClean="0"/>
              <a:t>Providing the European e-Science Services Gateway </a:t>
            </a:r>
          </a:p>
          <a:p>
            <a:pPr lvl="2"/>
            <a:r>
              <a:rPr lang="en-US" dirty="0" smtClean="0"/>
              <a:t>Service Catalogue</a:t>
            </a:r>
          </a:p>
          <a:p>
            <a:pPr lvl="1"/>
            <a:r>
              <a:rPr lang="en-US" dirty="0" smtClean="0"/>
              <a:t>Partners: EGI, EUDAT, PRACE, GEANT, </a:t>
            </a:r>
            <a:r>
              <a:rPr lang="en-US" dirty="0" err="1" smtClean="0"/>
              <a:t>OpenAIRE</a:t>
            </a:r>
            <a:r>
              <a:rPr lang="en-US" dirty="0" smtClean="0"/>
              <a:t>, EFIS, JNP, Leibniz University, University of Athens</a:t>
            </a:r>
          </a:p>
          <a:p>
            <a:pPr lvl="1"/>
            <a:r>
              <a:rPr lang="en-US" dirty="0" smtClean="0"/>
              <a:t>Template for service descriptions</a:t>
            </a:r>
          </a:p>
          <a:p>
            <a:pPr lvl="2"/>
            <a:r>
              <a:rPr lang="en-US" u="sng" dirty="0">
                <a:hlinkClick r:id="rId2"/>
              </a:rPr>
              <a:t>http://</a:t>
            </a:r>
            <a:r>
              <a:rPr lang="en-US" u="sng" dirty="0" smtClean="0">
                <a:hlinkClick r:id="rId2"/>
              </a:rPr>
              <a:t>einfracentral.eu/sites/default/files/ServiceDescriptionTemplate/1.00.xlsx</a:t>
            </a:r>
            <a:endParaRPr lang="en-US" dirty="0" smtClean="0"/>
          </a:p>
          <a:p>
            <a:pPr lvl="1" fontAlgn="base"/>
            <a:r>
              <a:rPr lang="en-US" dirty="0" smtClean="0">
                <a:latin typeface="Calibri" panose="020F0502020204030204" pitchFamily="34" charset="0"/>
                <a:cs typeface="Calibri" panose="020F0502020204030204" pitchFamily="34" charset="0"/>
              </a:rPr>
              <a:t>Beta Service Catalogue</a:t>
            </a:r>
          </a:p>
          <a:p>
            <a:pPr lvl="2" fontAlgn="base"/>
            <a:r>
              <a:rPr lang="en-US" dirty="0">
                <a:latin typeface="Calibri" panose="020F0502020204030204" pitchFamily="34" charset="0"/>
                <a:cs typeface="Calibri" panose="020F0502020204030204" pitchFamily="34" charset="0"/>
                <a:hlinkClick r:id="rId3"/>
              </a:rPr>
              <a:t>http://</a:t>
            </a:r>
            <a:r>
              <a:rPr lang="en-US" dirty="0" smtClean="0">
                <a:latin typeface="Calibri" panose="020F0502020204030204" pitchFamily="34" charset="0"/>
                <a:cs typeface="Calibri" panose="020F0502020204030204" pitchFamily="34" charset="0"/>
                <a:hlinkClick r:id="rId3"/>
              </a:rPr>
              <a:t>beta.einfracentral.eu/home</a:t>
            </a:r>
            <a:endParaRPr lang="en-US" dirty="0" smtClean="0">
              <a:latin typeface="Calibri" panose="020F0502020204030204" pitchFamily="34" charset="0"/>
              <a:cs typeface="Calibri" panose="020F0502020204030204" pitchFamily="34" charset="0"/>
            </a:endParaRPr>
          </a:p>
          <a:p>
            <a:pPr lvl="1" fontAlgn="base"/>
            <a:r>
              <a:rPr lang="en-US" dirty="0" smtClean="0">
                <a:latin typeface="Calibri" panose="020F0502020204030204" pitchFamily="34" charset="0"/>
                <a:cs typeface="Calibri" panose="020F0502020204030204" pitchFamily="34" charset="0"/>
              </a:rPr>
              <a:t>API for harvesting service catalogues</a:t>
            </a:r>
            <a:endParaRPr lang="en-US" dirty="0">
              <a:latin typeface="Calibri" panose="020F0502020204030204" pitchFamily="34" charset="0"/>
              <a:cs typeface="Calibri" panose="020F0502020204030204" pitchFamily="34" charset="0"/>
            </a:endParaRPr>
          </a:p>
          <a:p>
            <a:pPr lvl="2"/>
            <a:r>
              <a:rPr lang="en-US" dirty="0">
                <a:hlinkClick r:id="rId4"/>
              </a:rPr>
              <a:t>http://</a:t>
            </a:r>
            <a:r>
              <a:rPr lang="en-US" dirty="0" err="1">
                <a:hlinkClick r:id="rId4"/>
              </a:rPr>
              <a:t>beta.einfracentral.eu</a:t>
            </a:r>
            <a:r>
              <a:rPr lang="en-US" dirty="0">
                <a:hlinkClick r:id="rId4"/>
              </a:rPr>
              <a:t>/developers</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4/18/18</a:t>
            </a:fld>
            <a:endParaRPr lang="en-US" dirty="0"/>
          </a:p>
        </p:txBody>
      </p:sp>
      <p:sp>
        <p:nvSpPr>
          <p:cNvPr id="5" name="Text Placeholder 4"/>
          <p:cNvSpPr>
            <a:spLocks noGrp="1"/>
          </p:cNvSpPr>
          <p:nvPr>
            <p:ph type="body" sz="quarter" idx="14"/>
          </p:nvPr>
        </p:nvSpPr>
        <p:spPr/>
        <p:txBody>
          <a:bodyPr>
            <a:normAutofit fontScale="92500"/>
          </a:bodyPr>
          <a:lstStyle/>
          <a:p>
            <a:r>
              <a:rPr lang="en-US" dirty="0" smtClean="0"/>
              <a:t>Collaborations outside of the project</a:t>
            </a:r>
            <a:endParaRPr lang="en-US" dirty="0"/>
          </a:p>
        </p:txBody>
      </p:sp>
    </p:spTree>
    <p:extLst>
      <p:ext uri="{BB962C8B-B14F-4D97-AF65-F5344CB8AC3E}">
        <p14:creationId xmlns:p14="http://schemas.microsoft.com/office/powerpoint/2010/main" val="165786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 xmlns:a16="http://schemas.microsoft.com/office/drawing/2014/main" id="{725BE552-70BA-4F9C-8732-B3C54DA3ADE0}"/>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
        <p:nvSpPr>
          <p:cNvPr id="4" name="Segnaposto data 3">
            <a:extLst>
              <a:ext uri="{FF2B5EF4-FFF2-40B4-BE49-F238E27FC236}">
                <a16:creationId xmlns="" xmlns:a16="http://schemas.microsoft.com/office/drawing/2014/main" id="{8C668E8B-804A-4226-A5F9-B64F4480FD21}"/>
              </a:ext>
            </a:extLst>
          </p:cNvPr>
          <p:cNvSpPr>
            <a:spLocks noGrp="1"/>
          </p:cNvSpPr>
          <p:nvPr>
            <p:ph type="dt" sz="half" idx="10"/>
          </p:nvPr>
        </p:nvSpPr>
        <p:spPr/>
        <p:txBody>
          <a:bodyPr/>
          <a:lstStyle/>
          <a:p>
            <a:fld id="{34F08DC4-DE83-4F63-8090-0B20624E8C99}" type="datetime1">
              <a:rPr lang="en-US" smtClean="0"/>
              <a:t>4/18/18</a:t>
            </a:fld>
            <a:endParaRPr lang="en-US" dirty="0"/>
          </a:p>
        </p:txBody>
      </p:sp>
      <p:sp>
        <p:nvSpPr>
          <p:cNvPr id="5" name="Segnaposto testo 4">
            <a:extLst>
              <a:ext uri="{FF2B5EF4-FFF2-40B4-BE49-F238E27FC236}">
                <a16:creationId xmlns="" xmlns:a16="http://schemas.microsoft.com/office/drawing/2014/main" id="{8E835059-47AC-4E0A-80DD-CB2836520633}"/>
              </a:ext>
            </a:extLst>
          </p:cNvPr>
          <p:cNvSpPr>
            <a:spLocks noGrp="1"/>
          </p:cNvSpPr>
          <p:nvPr>
            <p:ph type="body" sz="quarter" idx="14"/>
          </p:nvPr>
        </p:nvSpPr>
        <p:spPr/>
        <p:txBody>
          <a:bodyPr>
            <a:normAutofit/>
          </a:bodyPr>
          <a:lstStyle/>
          <a:p>
            <a:pPr algn="r"/>
            <a:r>
              <a:rPr lang="en-US" dirty="0"/>
              <a:t>Rules of Participation</a:t>
            </a:r>
            <a:endParaRPr lang="en-GB" dirty="0"/>
          </a:p>
        </p:txBody>
      </p:sp>
      <p:pic>
        <p:nvPicPr>
          <p:cNvPr id="6" name="Picture 5"/>
          <p:cNvPicPr>
            <a:picLocks/>
          </p:cNvPicPr>
          <p:nvPr/>
        </p:nvPicPr>
        <p:blipFill>
          <a:blip r:embed="rId2"/>
          <a:stretch>
            <a:fillRect/>
          </a:stretch>
        </p:blipFill>
        <p:spPr>
          <a:xfrm>
            <a:off x="734059" y="3248652"/>
            <a:ext cx="2664000" cy="2340000"/>
          </a:xfrm>
          <a:prstGeom prst="rect">
            <a:avLst/>
          </a:prstGeom>
        </p:spPr>
      </p:pic>
      <p:pic>
        <p:nvPicPr>
          <p:cNvPr id="7" name="Picture 6"/>
          <p:cNvPicPr>
            <a:picLocks/>
          </p:cNvPicPr>
          <p:nvPr/>
        </p:nvPicPr>
        <p:blipFill>
          <a:blip r:embed="rId3"/>
          <a:stretch>
            <a:fillRect/>
          </a:stretch>
        </p:blipFill>
        <p:spPr>
          <a:xfrm>
            <a:off x="5565139" y="951850"/>
            <a:ext cx="2664000" cy="2340000"/>
          </a:xfrm>
          <a:prstGeom prst="rect">
            <a:avLst/>
          </a:prstGeom>
        </p:spPr>
      </p:pic>
      <p:pic>
        <p:nvPicPr>
          <p:cNvPr id="8" name="Picture 7"/>
          <p:cNvPicPr>
            <a:picLocks/>
          </p:cNvPicPr>
          <p:nvPr/>
        </p:nvPicPr>
        <p:blipFill>
          <a:blip r:embed="rId4"/>
          <a:stretch>
            <a:fillRect/>
          </a:stretch>
        </p:blipFill>
        <p:spPr>
          <a:xfrm>
            <a:off x="3172459" y="2100251"/>
            <a:ext cx="2664000" cy="2340000"/>
          </a:xfrm>
          <a:prstGeom prst="rect">
            <a:avLst/>
          </a:prstGeom>
        </p:spPr>
      </p:pic>
      <p:sp>
        <p:nvSpPr>
          <p:cNvPr id="9" name="TextBox 8"/>
          <p:cNvSpPr txBox="1"/>
          <p:nvPr/>
        </p:nvSpPr>
        <p:spPr>
          <a:xfrm rot="16200000">
            <a:off x="-1951863" y="3209298"/>
            <a:ext cx="4505813" cy="400110"/>
          </a:xfrm>
          <a:prstGeom prst="rect">
            <a:avLst/>
          </a:prstGeom>
          <a:noFill/>
        </p:spPr>
        <p:txBody>
          <a:bodyPr wrap="square" rtlCol="0">
            <a:spAutoFit/>
          </a:bodyPr>
          <a:lstStyle/>
          <a:p>
            <a:pPr algn="ctr"/>
            <a:r>
              <a:rPr lang="en-US" sz="2000" dirty="0">
                <a:solidFill>
                  <a:srgbClr val="1C3046"/>
                </a:solidFill>
                <a:latin typeface="Calibri"/>
                <a:ea typeface="Calibri"/>
                <a:cs typeface="Calibri"/>
                <a:sym typeface="Calibri"/>
              </a:rPr>
              <a:t>Entering the </a:t>
            </a:r>
            <a:r>
              <a:rPr lang="en-US" sz="2000" dirty="0" smtClean="0">
                <a:solidFill>
                  <a:srgbClr val="1C3046"/>
                </a:solidFill>
                <a:latin typeface="Calibri"/>
                <a:ea typeface="Calibri"/>
                <a:cs typeface="Calibri"/>
                <a:sym typeface="Calibri"/>
              </a:rPr>
              <a:t>EOSC</a:t>
            </a:r>
            <a:endParaRPr lang="en-US" sz="2400" dirty="0"/>
          </a:p>
        </p:txBody>
      </p:sp>
      <p:cxnSp>
        <p:nvCxnSpPr>
          <p:cNvPr id="10" name="Straight Arrow Connector 9"/>
          <p:cNvCxnSpPr/>
          <p:nvPr/>
        </p:nvCxnSpPr>
        <p:spPr>
          <a:xfrm flipH="1" flipV="1">
            <a:off x="491490" y="1085842"/>
            <a:ext cx="22860" cy="46705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6730" y="5760198"/>
            <a:ext cx="80429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98059" y="4704929"/>
            <a:ext cx="5442516" cy="646331"/>
          </a:xfrm>
          <a:prstGeom prst="rect">
            <a:avLst/>
          </a:prstGeom>
          <a:noFill/>
        </p:spPr>
        <p:txBody>
          <a:bodyPr wrap="none" rtlCol="0">
            <a:spAutoFit/>
          </a:bodyPr>
          <a:lstStyle/>
          <a:p>
            <a:r>
              <a:rPr lang="en-US" sz="3600" dirty="0" smtClean="0"/>
              <a:t>How high must be the bar</a:t>
            </a:r>
            <a:endParaRPr lang="en-US" sz="3600" dirty="0"/>
          </a:p>
        </p:txBody>
      </p:sp>
      <p:sp>
        <p:nvSpPr>
          <p:cNvPr id="13" name="TextBox 12"/>
          <p:cNvSpPr txBox="1"/>
          <p:nvPr/>
        </p:nvSpPr>
        <p:spPr>
          <a:xfrm>
            <a:off x="3816858" y="5756387"/>
            <a:ext cx="1430273" cy="400110"/>
          </a:xfrm>
          <a:prstGeom prst="rect">
            <a:avLst/>
          </a:prstGeom>
          <a:noFill/>
        </p:spPr>
        <p:txBody>
          <a:bodyPr wrap="square" rtlCol="0">
            <a:spAutoFit/>
          </a:bodyPr>
          <a:lstStyle/>
          <a:p>
            <a:pPr algn="r"/>
            <a:r>
              <a:rPr lang="en-US" sz="2000" smtClean="0">
                <a:solidFill>
                  <a:srgbClr val="1C3046"/>
                </a:solidFill>
                <a:latin typeface="Calibri"/>
                <a:ea typeface="Calibri"/>
                <a:cs typeface="Calibri"/>
                <a:sym typeface="Calibri"/>
              </a:rPr>
              <a:t>Mandatory</a:t>
            </a:r>
            <a:endParaRPr lang="en-US" sz="2400" dirty="0"/>
          </a:p>
        </p:txBody>
      </p:sp>
      <p:sp>
        <p:nvSpPr>
          <p:cNvPr id="14" name="TextBox 13"/>
          <p:cNvSpPr txBox="1"/>
          <p:nvPr/>
        </p:nvSpPr>
        <p:spPr>
          <a:xfrm>
            <a:off x="491490" y="5756387"/>
            <a:ext cx="1430273" cy="400110"/>
          </a:xfrm>
          <a:prstGeom prst="rect">
            <a:avLst/>
          </a:prstGeom>
          <a:noFill/>
        </p:spPr>
        <p:txBody>
          <a:bodyPr wrap="square" rtlCol="0">
            <a:spAutoFit/>
          </a:bodyPr>
          <a:lstStyle/>
          <a:p>
            <a:r>
              <a:rPr lang="en-US" sz="2000" dirty="0" smtClean="0">
                <a:solidFill>
                  <a:srgbClr val="1C3046"/>
                </a:solidFill>
                <a:latin typeface="Calibri"/>
                <a:ea typeface="Calibri"/>
                <a:cs typeface="Calibri"/>
                <a:sym typeface="Calibri"/>
              </a:rPr>
              <a:t>Lose</a:t>
            </a:r>
            <a:endParaRPr lang="en-US" sz="2400" dirty="0"/>
          </a:p>
        </p:txBody>
      </p:sp>
      <p:sp>
        <p:nvSpPr>
          <p:cNvPr id="15" name="TextBox 14"/>
          <p:cNvSpPr txBox="1"/>
          <p:nvPr/>
        </p:nvSpPr>
        <p:spPr>
          <a:xfrm>
            <a:off x="7119367" y="5772334"/>
            <a:ext cx="1430273" cy="400110"/>
          </a:xfrm>
          <a:prstGeom prst="rect">
            <a:avLst/>
          </a:prstGeom>
          <a:noFill/>
        </p:spPr>
        <p:txBody>
          <a:bodyPr wrap="square" rtlCol="0">
            <a:spAutoFit/>
          </a:bodyPr>
          <a:lstStyle/>
          <a:p>
            <a:pPr algn="r"/>
            <a:r>
              <a:rPr lang="en-US" sz="2000" dirty="0" smtClean="0">
                <a:solidFill>
                  <a:srgbClr val="1C3046"/>
                </a:solidFill>
                <a:latin typeface="Calibri"/>
                <a:ea typeface="Calibri"/>
                <a:cs typeface="Calibri"/>
                <a:sym typeface="Calibri"/>
              </a:rPr>
              <a:t>Tight</a:t>
            </a:r>
            <a:endParaRPr lang="en-US" sz="2400" dirty="0"/>
          </a:p>
        </p:txBody>
      </p:sp>
    </p:spTree>
    <p:extLst>
      <p:ext uri="{BB962C8B-B14F-4D97-AF65-F5344CB8AC3E}">
        <p14:creationId xmlns:p14="http://schemas.microsoft.com/office/powerpoint/2010/main" val="155923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a:xfrm>
            <a:off x="2154264" y="1100380"/>
            <a:ext cx="6881248" cy="5208940"/>
          </a:xfrm>
        </p:spPr>
        <p:txBody>
          <a:bodyPr>
            <a:normAutofit fontScale="55000" lnSpcReduction="20000"/>
          </a:bodyPr>
          <a:lstStyle/>
          <a:p>
            <a:pPr marL="0" indent="0">
              <a:lnSpc>
                <a:spcPct val="100000"/>
              </a:lnSpc>
              <a:buNone/>
            </a:pPr>
            <a:r>
              <a:rPr lang="en-GB" sz="2900" b="1" i="1" dirty="0"/>
              <a:t>Scenario 1</a:t>
            </a:r>
          </a:p>
          <a:p>
            <a:pPr>
              <a:lnSpc>
                <a:spcPct val="100000"/>
              </a:lnSpc>
            </a:pPr>
            <a:r>
              <a:rPr lang="en-GB" dirty="0"/>
              <a:t>Independent ITSM processes</a:t>
            </a:r>
          </a:p>
          <a:p>
            <a:pPr>
              <a:lnSpc>
                <a:spcPct val="100000"/>
              </a:lnSpc>
            </a:pPr>
            <a:r>
              <a:rPr lang="en-GB" dirty="0"/>
              <a:t>Mainly for service promotion</a:t>
            </a:r>
          </a:p>
          <a:p>
            <a:pPr>
              <a:lnSpc>
                <a:spcPct val="100000"/>
              </a:lnSpc>
            </a:pPr>
            <a:r>
              <a:rPr lang="en-GB" dirty="0"/>
              <a:t>Agree to EOSC </a:t>
            </a:r>
            <a:r>
              <a:rPr lang="en-GB" dirty="0" err="1"/>
              <a:t>RoE</a:t>
            </a:r>
            <a:r>
              <a:rPr lang="en-GB" dirty="0"/>
              <a:t>; Service Description template</a:t>
            </a:r>
          </a:p>
          <a:p>
            <a:pPr marL="0" indent="0">
              <a:lnSpc>
                <a:spcPct val="100000"/>
              </a:lnSpc>
              <a:buNone/>
            </a:pPr>
            <a:endParaRPr lang="en-GB" sz="1500" b="1" i="1" dirty="0"/>
          </a:p>
          <a:p>
            <a:pPr marL="0" indent="0">
              <a:lnSpc>
                <a:spcPct val="100000"/>
              </a:lnSpc>
              <a:buNone/>
            </a:pPr>
            <a:r>
              <a:rPr lang="en-GB" sz="2900" b="1" i="1" dirty="0"/>
              <a:t>Scenario 2</a:t>
            </a:r>
          </a:p>
          <a:p>
            <a:pPr>
              <a:lnSpc>
                <a:spcPct val="100000"/>
              </a:lnSpc>
            </a:pPr>
            <a:r>
              <a:rPr lang="en-GB" dirty="0"/>
              <a:t>Services that are partly relying upon components operated by other service providers, such as EOSC federating core services.</a:t>
            </a:r>
          </a:p>
          <a:p>
            <a:pPr>
              <a:lnSpc>
                <a:spcPct val="100000"/>
              </a:lnSpc>
            </a:pPr>
            <a:r>
              <a:rPr lang="en-US" dirty="0"/>
              <a:t>ITSM focus is limited to strategic interfaces to ensure regular operation of the service(s)</a:t>
            </a:r>
          </a:p>
          <a:p>
            <a:pPr lvl="1">
              <a:lnSpc>
                <a:spcPct val="100000"/>
              </a:lnSpc>
              <a:spcBef>
                <a:spcPts val="1000"/>
              </a:spcBef>
            </a:pPr>
            <a:r>
              <a:rPr lang="en-US" dirty="0"/>
              <a:t>e.g. OLAs, incident handling and problem management of component dependencies)</a:t>
            </a:r>
            <a:endParaRPr lang="en-GB" dirty="0"/>
          </a:p>
          <a:p>
            <a:pPr marL="0" indent="0">
              <a:lnSpc>
                <a:spcPct val="100000"/>
              </a:lnSpc>
              <a:buNone/>
            </a:pPr>
            <a:endParaRPr lang="en-GB" sz="1500" b="1" i="1" dirty="0"/>
          </a:p>
          <a:p>
            <a:pPr marL="0" indent="0">
              <a:lnSpc>
                <a:spcPct val="100000"/>
              </a:lnSpc>
              <a:buNone/>
            </a:pPr>
            <a:r>
              <a:rPr lang="en-GB" b="1" i="1" dirty="0"/>
              <a:t>Scenario 3</a:t>
            </a:r>
          </a:p>
          <a:p>
            <a:pPr fontAlgn="base">
              <a:lnSpc>
                <a:spcPct val="100000"/>
              </a:lnSpc>
            </a:pPr>
            <a:r>
              <a:rPr lang="en-US" dirty="0"/>
              <a:t>Services being offered as part of EOSC supported services. </a:t>
            </a:r>
          </a:p>
          <a:p>
            <a:pPr fontAlgn="base">
              <a:lnSpc>
                <a:spcPct val="100000"/>
              </a:lnSpc>
            </a:pPr>
            <a:r>
              <a:rPr lang="en-US" dirty="0"/>
              <a:t>Services that are fully integrated to the EOSC federating core services.</a:t>
            </a:r>
          </a:p>
          <a:p>
            <a:pPr>
              <a:lnSpc>
                <a:spcPct val="100000"/>
              </a:lnSpc>
            </a:pPr>
            <a:r>
              <a:rPr lang="en-US" dirty="0"/>
              <a:t>All ITSMS processes are managed via the EOSC SMS</a:t>
            </a:r>
          </a:p>
          <a:p>
            <a:pPr lvl="1">
              <a:lnSpc>
                <a:spcPct val="100000"/>
              </a:lnSpc>
              <a:spcBef>
                <a:spcPts val="1000"/>
              </a:spcBef>
            </a:pPr>
            <a:r>
              <a:rPr lang="en-US" dirty="0"/>
              <a:t>e.g. services definition follow a structured approach, consumers of the services can request services directly via the EOSC Portal, incidents and changes are centrally managed</a:t>
            </a:r>
          </a:p>
        </p:txBody>
      </p:sp>
      <p:grpSp>
        <p:nvGrpSpPr>
          <p:cNvPr id="5" name="Group 4">
            <a:extLst>
              <a:ext uri="{FF2B5EF4-FFF2-40B4-BE49-F238E27FC236}">
                <a16:creationId xmlns:a16="http://schemas.microsoft.com/office/drawing/2014/main" xmlns="" id="{A71B1B84-7152-E847-A43E-C22F377DEA98}"/>
              </a:ext>
            </a:extLst>
          </p:cNvPr>
          <p:cNvGrpSpPr/>
          <p:nvPr/>
        </p:nvGrpSpPr>
        <p:grpSpPr>
          <a:xfrm>
            <a:off x="92993" y="1193368"/>
            <a:ext cx="1832836" cy="4483660"/>
            <a:chOff x="0" y="1268760"/>
            <a:chExt cx="2771800" cy="4483660"/>
          </a:xfrm>
        </p:grpSpPr>
        <p:sp>
          <p:nvSpPr>
            <p:cNvPr id="4" name="Symbol zastępczy zawartości 2"/>
            <p:cNvSpPr txBox="1">
              <a:spLocks/>
            </p:cNvSpPr>
            <p:nvPr/>
          </p:nvSpPr>
          <p:spPr>
            <a:xfrm>
              <a:off x="0" y="1268760"/>
              <a:ext cx="2771800" cy="115212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solidFill>
                    <a:prstClr val="black"/>
                  </a:solidFill>
                </a:rPr>
                <a:t>Federation type</a:t>
              </a:r>
            </a:p>
            <a:p>
              <a:pPr marL="0" indent="0" algn="ctr">
                <a:buFont typeface="Arial" panose="020B0604020202020204" pitchFamily="34" charset="0"/>
                <a:buNone/>
              </a:pPr>
              <a:r>
                <a:rPr lang="en-US" b="1" dirty="0">
                  <a:solidFill>
                    <a:prstClr val="black"/>
                  </a:solidFill>
                </a:rPr>
                <a:t>Loose</a:t>
              </a:r>
              <a:endParaRPr lang="en-US" dirty="0">
                <a:solidFill>
                  <a:prstClr val="black"/>
                </a:solidFill>
              </a:endParaRPr>
            </a:p>
            <a:p>
              <a:pPr marL="0" indent="0" algn="ctr">
                <a:buFont typeface="Arial" panose="020B0604020202020204" pitchFamily="34" charset="0"/>
                <a:buNone/>
              </a:pPr>
              <a:endParaRPr lang="en-US" dirty="0">
                <a:solidFill>
                  <a:prstClr val="black"/>
                </a:solidFill>
              </a:endParaRPr>
            </a:p>
          </p:txBody>
        </p:sp>
        <p:sp>
          <p:nvSpPr>
            <p:cNvPr id="2" name="TextBox 1"/>
            <p:cNvSpPr txBox="1"/>
            <p:nvPr/>
          </p:nvSpPr>
          <p:spPr>
            <a:xfrm>
              <a:off x="747552" y="5229200"/>
              <a:ext cx="1056699" cy="523220"/>
            </a:xfrm>
            <a:prstGeom prst="rect">
              <a:avLst/>
            </a:prstGeom>
            <a:noFill/>
          </p:spPr>
          <p:txBody>
            <a:bodyPr wrap="none" rtlCol="0">
              <a:spAutoFit/>
            </a:bodyPr>
            <a:lstStyle/>
            <a:p>
              <a:r>
                <a:rPr lang="en-US" sz="2800" b="1" dirty="0">
                  <a:solidFill>
                    <a:prstClr val="black"/>
                  </a:solidFill>
                  <a:latin typeface="Segoe UI" pitchFamily="34" charset="0"/>
                  <a:cs typeface="Segoe UI" pitchFamily="34" charset="0"/>
                </a:rPr>
                <a:t>Tight</a:t>
              </a:r>
            </a:p>
          </p:txBody>
        </p:sp>
        <p:sp>
          <p:nvSpPr>
            <p:cNvPr id="6" name="Up-Down Arrow 5"/>
            <p:cNvSpPr/>
            <p:nvPr/>
          </p:nvSpPr>
          <p:spPr>
            <a:xfrm>
              <a:off x="1187624" y="2492896"/>
              <a:ext cx="484632" cy="266429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9" name="Title 1">
            <a:extLst>
              <a:ext uri="{FF2B5EF4-FFF2-40B4-BE49-F238E27FC236}">
                <a16:creationId xmlns:a16="http://schemas.microsoft.com/office/drawing/2014/main" xmlns="" id="{58EBC3E0-6264-634E-8D91-0EF5296D3BDC}"/>
              </a:ext>
            </a:extLst>
          </p:cNvPr>
          <p:cNvSpPr txBox="1">
            <a:spLocks/>
          </p:cNvSpPr>
          <p:nvPr/>
        </p:nvSpPr>
        <p:spPr>
          <a:xfrm>
            <a:off x="2746208" y="134218"/>
            <a:ext cx="6289304" cy="7524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GB" sz="3000" b="1" dirty="0">
                <a:solidFill>
                  <a:prstClr val="black"/>
                </a:solidFill>
              </a:rPr>
              <a:t>Possible Scenarios</a:t>
            </a:r>
          </a:p>
        </p:txBody>
      </p:sp>
      <p:sp>
        <p:nvSpPr>
          <p:cNvPr id="7" name="TextBox 6">
            <a:extLst>
              <a:ext uri="{FF2B5EF4-FFF2-40B4-BE49-F238E27FC236}">
                <a16:creationId xmlns:a16="http://schemas.microsoft.com/office/drawing/2014/main" xmlns="" id="{BD3ADA94-290E-CB4A-880F-2D70C068EEAE}"/>
              </a:ext>
            </a:extLst>
          </p:cNvPr>
          <p:cNvSpPr txBox="1"/>
          <p:nvPr/>
        </p:nvSpPr>
        <p:spPr>
          <a:xfrm>
            <a:off x="6943240" y="1100380"/>
            <a:ext cx="2092271"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i="1" dirty="0">
                <a:solidFill>
                  <a:prstClr val="black"/>
                </a:solidFill>
              </a:rPr>
              <a:t>Not one or the other</a:t>
            </a:r>
          </a:p>
          <a:p>
            <a:pPr algn="ctr"/>
            <a:r>
              <a:rPr lang="en-US" i="1" dirty="0">
                <a:solidFill>
                  <a:prstClr val="black"/>
                </a:solidFill>
              </a:rPr>
              <a:t>Co-exist</a:t>
            </a:r>
          </a:p>
          <a:p>
            <a:pPr algn="ctr"/>
            <a:r>
              <a:rPr lang="en-US" i="1" dirty="0">
                <a:solidFill>
                  <a:prstClr val="black"/>
                </a:solidFill>
              </a:rPr>
              <a:t>Service specific</a:t>
            </a:r>
          </a:p>
          <a:p>
            <a:pPr algn="ctr"/>
            <a:r>
              <a:rPr lang="en-US" i="1" dirty="0">
                <a:solidFill>
                  <a:prstClr val="black"/>
                </a:solidFill>
              </a:rPr>
              <a:t>Multiple roles</a:t>
            </a:r>
          </a:p>
        </p:txBody>
      </p:sp>
    </p:spTree>
    <p:extLst>
      <p:ext uri="{BB962C8B-B14F-4D97-AF65-F5344CB8AC3E}">
        <p14:creationId xmlns:p14="http://schemas.microsoft.com/office/powerpoint/2010/main" val="12548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58EBC3E0-6264-634E-8D91-0EF5296D3BDC}"/>
              </a:ext>
            </a:extLst>
          </p:cNvPr>
          <p:cNvSpPr txBox="1">
            <a:spLocks/>
          </p:cNvSpPr>
          <p:nvPr/>
        </p:nvSpPr>
        <p:spPr>
          <a:xfrm>
            <a:off x="2746208" y="134218"/>
            <a:ext cx="6289304" cy="75247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GB" sz="3000" b="1" dirty="0">
                <a:solidFill>
                  <a:prstClr val="black"/>
                </a:solidFill>
              </a:rPr>
              <a:t>Principles of Engagement</a:t>
            </a:r>
          </a:p>
          <a:p>
            <a:r>
              <a:rPr lang="en-GB" sz="2200" b="1" dirty="0">
                <a:solidFill>
                  <a:prstClr val="black"/>
                </a:solidFill>
              </a:rPr>
              <a:t>Requirements</a:t>
            </a:r>
          </a:p>
        </p:txBody>
      </p:sp>
      <p:sp>
        <p:nvSpPr>
          <p:cNvPr id="10" name="Content Placeholder 9">
            <a:extLst>
              <a:ext uri="{FF2B5EF4-FFF2-40B4-BE49-F238E27FC236}">
                <a16:creationId xmlns:a16="http://schemas.microsoft.com/office/drawing/2014/main" xmlns="" id="{53DEFA4B-4976-B54B-9992-3A6D46B932A7}"/>
              </a:ext>
            </a:extLst>
          </p:cNvPr>
          <p:cNvSpPr>
            <a:spLocks noGrp="1"/>
          </p:cNvSpPr>
          <p:nvPr>
            <p:ph sz="half" idx="2"/>
          </p:nvPr>
        </p:nvSpPr>
        <p:spPr>
          <a:xfrm>
            <a:off x="166258" y="1147158"/>
            <a:ext cx="8869254" cy="5087387"/>
          </a:xfrm>
        </p:spPr>
        <p:txBody>
          <a:bodyPr>
            <a:normAutofit fontScale="92500" lnSpcReduction="10000"/>
          </a:bodyPr>
          <a:lstStyle/>
          <a:p>
            <a:pPr fontAlgn="base"/>
            <a:r>
              <a:rPr lang="en-US" sz="1400" b="1" dirty="0"/>
              <a:t>Machine-readable metadata: </a:t>
            </a:r>
            <a:r>
              <a:rPr lang="en-US" sz="1400" dirty="0"/>
              <a:t>All services must include machine readable metadata and be identifiable by means of a common and persistent identification. Minimal information should be provided to the appropriate catalogue to allow users to assess the service providers (e.g. quality indicators, FAIR indicators, </a:t>
            </a:r>
            <a:r>
              <a:rPr lang="en-US" sz="1400" dirty="0" err="1"/>
              <a:t>licences</a:t>
            </a:r>
            <a:r>
              <a:rPr lang="en-US" sz="1400" dirty="0"/>
              <a:t>, </a:t>
            </a:r>
            <a:r>
              <a:rPr lang="en-US" sz="1400" dirty="0" err="1"/>
              <a:t>etc</a:t>
            </a:r>
            <a:r>
              <a:rPr lang="en-US" sz="1400" dirty="0"/>
              <a:t>).</a:t>
            </a:r>
            <a:endParaRPr lang="en-US" sz="1400" b="1" dirty="0"/>
          </a:p>
          <a:p>
            <a:pPr fontAlgn="base"/>
            <a:r>
              <a:rPr lang="en-US" sz="1400" b="1" dirty="0"/>
              <a:t>Terms of Use/Access Policies:</a:t>
            </a:r>
            <a:r>
              <a:rPr lang="en-US" sz="1400" dirty="0"/>
              <a:t> All EOSC services must have Terms of Use and/or Access policies</a:t>
            </a:r>
            <a:r>
              <a:rPr lang="en-US" sz="1400" b="1" dirty="0"/>
              <a:t> </a:t>
            </a:r>
            <a:r>
              <a:rPr lang="en-US" sz="1400" dirty="0"/>
              <a:t>displayed publicly online and/or via the EOSC Service catalogue(s).</a:t>
            </a:r>
            <a:endParaRPr lang="en-US" sz="1400" b="1" dirty="0"/>
          </a:p>
          <a:p>
            <a:pPr fontAlgn="base"/>
            <a:r>
              <a:rPr lang="en-US" sz="1400" b="1" dirty="0"/>
              <a:t>Accessibility:</a:t>
            </a:r>
            <a:r>
              <a:rPr lang="en-US" sz="1400" dirty="0"/>
              <a:t> EOSC Service Providers must describe how they ensure accessibility and provide information in the appropriate service catalogue on, e.g. their metadata, APIs, standards, protocols, etc.. </a:t>
            </a:r>
            <a:endParaRPr lang="en-US" sz="1400" b="1" dirty="0"/>
          </a:p>
          <a:p>
            <a:pPr fontAlgn="base"/>
            <a:r>
              <a:rPr lang="en-US" sz="1400" b="1" dirty="0"/>
              <a:t>Portability</a:t>
            </a:r>
            <a:r>
              <a:rPr lang="en-US" sz="1400" dirty="0"/>
              <a:t>: The legal and technical infrastructure should enable the portability of data and services. Service providers (e.g. tools service providers) should enable the deployment and execution of their service by users in compatible cloud instance.</a:t>
            </a:r>
            <a:endParaRPr lang="en-US" sz="1400" b="1" dirty="0"/>
          </a:p>
          <a:p>
            <a:pPr fontAlgn="base"/>
            <a:r>
              <a:rPr lang="en-US" sz="1400" b="1" dirty="0"/>
              <a:t>Access costs and charging model</a:t>
            </a:r>
            <a:r>
              <a:rPr lang="en-US" sz="1400" dirty="0"/>
              <a:t>: Service providers may apply user charges/fees, which could vary by type of service, type of service provider and location of users. This information must be made clear to users online and via the appropriate EOSC service catalogue. Underlying costs could be indicated, e.g. for data-related services, service providers could indicate maintenance costs, curation, stewardship, etc.</a:t>
            </a:r>
            <a:endParaRPr lang="en-US" sz="1400" b="1" dirty="0"/>
          </a:p>
          <a:p>
            <a:pPr fontAlgn="base"/>
            <a:r>
              <a:rPr lang="en-US" sz="1400" b="1" dirty="0"/>
              <a:t>Quality of service</a:t>
            </a:r>
            <a:r>
              <a:rPr lang="en-US" sz="1400" dirty="0"/>
              <a:t>: Service providers should conform to the quality guidelines that are being developed within EOSC. Services that provide “Excellence-based access” - where research groups are allocated resources based on competitive processes - should operate with transparent expert peer-review.</a:t>
            </a:r>
            <a:endParaRPr lang="en-US" sz="1400" b="1" dirty="0"/>
          </a:p>
          <a:p>
            <a:pPr fontAlgn="base"/>
            <a:r>
              <a:rPr lang="en-US" sz="1400" b="1" dirty="0"/>
              <a:t>Relation to users</a:t>
            </a:r>
            <a:r>
              <a:rPr lang="en-US" sz="1400" dirty="0"/>
              <a:t>: Service providers must convey information on data management mechanisms they use to store-process-publish content. If applicable, service providers </a:t>
            </a:r>
          </a:p>
          <a:p>
            <a:pPr lvl="1" fontAlgn="base"/>
            <a:r>
              <a:rPr lang="en-US" sz="1200" dirty="0"/>
              <a:t>must publicly indicate if they provide the users with the means, and list them, to apply FAIR principles to research data. </a:t>
            </a:r>
          </a:p>
          <a:p>
            <a:pPr lvl="1" fontAlgn="base"/>
            <a:r>
              <a:rPr lang="en-US" sz="1200" dirty="0"/>
              <a:t>must publicly indicate if they offer the mechanisms, and list them, to ensure sustainability and reproducibility of data.</a:t>
            </a:r>
          </a:p>
          <a:p>
            <a:pPr lvl="1" fontAlgn="base"/>
            <a:r>
              <a:rPr lang="en-US" sz="1200" dirty="0"/>
              <a:t>must publicly disclose details on what data about users is collected and how the user statistics is tracked, managed and used for service improvement.</a:t>
            </a:r>
          </a:p>
          <a:p>
            <a:pPr lvl="1" fontAlgn="base"/>
            <a:r>
              <a:rPr lang="en-US" sz="1200" dirty="0"/>
              <a:t>must publicly indicate if they offer the mechanisms to apply data protection rules according to the General Data Protection Regulation, especially in terms of Data Protection by Design and Data Protection by default, using relevant shields and information.</a:t>
            </a:r>
          </a:p>
          <a:p>
            <a:r>
              <a:rPr lang="en-US" sz="1400" dirty="0"/>
              <a:t>All services must be accompanied by corresponding support and training material and possibly a helpdesk.</a:t>
            </a:r>
          </a:p>
        </p:txBody>
      </p:sp>
    </p:spTree>
    <p:extLst>
      <p:ext uri="{BB962C8B-B14F-4D97-AF65-F5344CB8AC3E}">
        <p14:creationId xmlns:p14="http://schemas.microsoft.com/office/powerpoint/2010/main" val="60521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137110"/>
            <a:ext cx="8377150" cy="4854575"/>
          </a:xfrm>
        </p:spPr>
      </p:pic>
      <p:sp>
        <p:nvSpPr>
          <p:cNvPr id="4" name="Date Placeholder 3"/>
          <p:cNvSpPr>
            <a:spLocks noGrp="1"/>
          </p:cNvSpPr>
          <p:nvPr>
            <p:ph type="dt" sz="half" idx="10"/>
          </p:nvPr>
        </p:nvSpPr>
        <p:spPr/>
        <p:txBody>
          <a:bodyPr/>
          <a:lstStyle/>
          <a:p>
            <a:fld id="{1D8BD707-D9CF-40AE-B4C6-C98DA3205C09}" type="datetimeFigureOut">
              <a:rPr lang="en-US" smtClean="0"/>
              <a:pPr/>
              <a:t>4/18/18</a:t>
            </a:fld>
            <a:endParaRPr lang="en-US" dirty="0"/>
          </a:p>
        </p:txBody>
      </p:sp>
      <p:sp>
        <p:nvSpPr>
          <p:cNvPr id="5" name="Text Placeholder 4"/>
          <p:cNvSpPr>
            <a:spLocks noGrp="1"/>
          </p:cNvSpPr>
          <p:nvPr>
            <p:ph type="body" sz="quarter" idx="14"/>
          </p:nvPr>
        </p:nvSpPr>
        <p:spPr/>
        <p:txBody>
          <a:bodyPr/>
          <a:lstStyle/>
          <a:p>
            <a:r>
              <a:rPr lang="en-US" dirty="0" err="1" smtClean="0"/>
              <a:t>eInfraCentral</a:t>
            </a:r>
            <a:r>
              <a:rPr lang="en-US" dirty="0" smtClean="0"/>
              <a:t> Service Description</a:t>
            </a:r>
            <a:endParaRPr lang="en-US" dirty="0"/>
          </a:p>
        </p:txBody>
      </p:sp>
    </p:spTree>
    <p:extLst>
      <p:ext uri="{BB962C8B-B14F-4D97-AF65-F5344CB8AC3E}">
        <p14:creationId xmlns:p14="http://schemas.microsoft.com/office/powerpoint/2010/main" val="1814572990"/>
      </p:ext>
    </p:extLst>
  </p:cSld>
  <p:clrMapOvr>
    <a:masterClrMapping/>
  </p:clrMapOvr>
</p:sld>
</file>

<file path=ppt/theme/theme1.xml><?xml version="1.0" encoding="utf-8"?>
<a:theme xmlns:a="http://schemas.openxmlformats.org/drawingml/2006/main" name="slide_base">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4751AB5D-640C-3342-BFAA-5DB4E45F457D}" vid="{E170F76C-6CC7-B945-846A-6208DD64BB9B}"/>
    </a:ext>
  </a:extLst>
</a:theme>
</file>

<file path=ppt/theme/theme2.xml><?xml version="1.0" encoding="utf-8"?>
<a:theme xmlns:a="http://schemas.openxmlformats.org/drawingml/2006/main" name="EOSCpilot_PPT_template_Feb2017">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OSCpilot Kick-off Meeting WP template" id="{E70945A2-94D4-3946-9A76-8E52FDC0920D}" vid="{033EFADF-921D-054A-A31C-D5932F7C238A}"/>
    </a:ext>
  </a:extLst>
</a:theme>
</file>

<file path=ppt/theme/theme3.xml><?xml version="1.0" encoding="utf-8"?>
<a:theme xmlns:a="http://schemas.openxmlformats.org/drawingml/2006/main" name="1_EOSCpilot_PPT_template_Feb2017">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OSCpilot Kick-off Meeting WP template" id="{E70945A2-94D4-3946-9A76-8E52FDC0920D}" vid="{033EFADF-921D-054A-A31C-D5932F7C238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EOSC-hub_ppt-2</Template>
  <TotalTime>703</TotalTime>
  <Words>1267</Words>
  <Application>Microsoft Macintosh PowerPoint</Application>
  <PresentationFormat>On-screen Show (4:3)</PresentationFormat>
  <Paragraphs>174</Paragraphs>
  <Slides>17</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Calibri</vt:lpstr>
      <vt:lpstr>Calibri Light</vt:lpstr>
      <vt:lpstr>Mangal</vt:lpstr>
      <vt:lpstr>Segoe UI</vt:lpstr>
      <vt:lpstr>Source Sans Pro</vt:lpstr>
      <vt:lpstr>Wingdings</vt:lpstr>
      <vt:lpstr>Arial</vt:lpstr>
      <vt:lpstr>slide_base</vt:lpstr>
      <vt:lpstr>EOSCpilot_PPT_template_Feb2017</vt:lpstr>
      <vt:lpstr>1_EOSCpilot_PPT_template_Feb2017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Caterina Piagentini</dc:creator>
  <cp:lastModifiedBy>Mark van de Sanden</cp:lastModifiedBy>
  <cp:revision>76</cp:revision>
  <dcterms:created xsi:type="dcterms:W3CDTF">2018-01-30T10:37:03Z</dcterms:created>
  <dcterms:modified xsi:type="dcterms:W3CDTF">2018-04-18T05:55:21Z</dcterms:modified>
</cp:coreProperties>
</file>