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0"/>
  </p:notesMasterIdLst>
  <p:sldIdLst>
    <p:sldId id="274" r:id="rId2"/>
    <p:sldId id="275" r:id="rId3"/>
    <p:sldId id="279" r:id="rId4"/>
    <p:sldId id="280" r:id="rId5"/>
    <p:sldId id="284" r:id="rId6"/>
    <p:sldId id="281" r:id="rId7"/>
    <p:sldId id="283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86"/>
    <p:restoredTop sz="96029" autoAdjust="0"/>
  </p:normalViewPr>
  <p:slideViewPr>
    <p:cSldViewPr>
      <p:cViewPr>
        <p:scale>
          <a:sx n="79" d="100"/>
          <a:sy n="79" d="100"/>
        </p:scale>
        <p:origin x="-14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18/04/2018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917481" y="5013322"/>
            <a:ext cx="1197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917481" y="5423470"/>
            <a:ext cx="1087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4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4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/>
              <a:t>EOSC-</a:t>
            </a:r>
            <a:r>
              <a:rPr lang="it-IT" sz="1100" dirty="0" err="1"/>
              <a:t>hub</a:t>
            </a:r>
            <a:r>
              <a:rPr lang="it-IT" sz="1100" dirty="0"/>
              <a:t> </a:t>
            </a:r>
            <a:r>
              <a:rPr lang="it-IT" sz="1100" dirty="0" err="1"/>
              <a:t>receives</a:t>
            </a:r>
            <a:r>
              <a:rPr lang="it-IT" sz="1100" dirty="0"/>
              <a:t> </a:t>
            </a:r>
            <a:r>
              <a:rPr lang="it-IT" sz="1100" dirty="0" err="1"/>
              <a:t>funding</a:t>
            </a:r>
            <a:r>
              <a:rPr lang="it-IT" sz="1100" dirty="0"/>
              <a:t> from the </a:t>
            </a:r>
            <a:r>
              <a:rPr lang="it-IT" sz="1100" dirty="0" err="1"/>
              <a:t>European</a:t>
            </a:r>
            <a:r>
              <a:rPr lang="it-IT" sz="1100" dirty="0"/>
              <a:t> </a:t>
            </a:r>
            <a:r>
              <a:rPr lang="it-IT" sz="1100" dirty="0" err="1"/>
              <a:t>Union’s</a:t>
            </a:r>
            <a:r>
              <a:rPr lang="it-IT" sz="1100" dirty="0"/>
              <a:t> </a:t>
            </a:r>
            <a:r>
              <a:rPr lang="it-IT" sz="1100" dirty="0" err="1"/>
              <a:t>Horizon</a:t>
            </a:r>
            <a:r>
              <a:rPr lang="it-IT" sz="1100" dirty="0"/>
              <a:t> 2020 </a:t>
            </a:r>
            <a:r>
              <a:rPr lang="it-IT" sz="1100" dirty="0" err="1"/>
              <a:t>research</a:t>
            </a:r>
            <a:r>
              <a:rPr lang="it-IT" sz="1100" dirty="0"/>
              <a:t> and </a:t>
            </a:r>
            <a:r>
              <a:rPr lang="it-IT" sz="1100" dirty="0" err="1"/>
              <a:t>innovation</a:t>
            </a:r>
            <a:r>
              <a:rPr lang="it-IT" sz="1100" dirty="0"/>
              <a:t> </a:t>
            </a:r>
            <a:r>
              <a:rPr lang="it-IT" sz="1100" dirty="0" err="1"/>
              <a:t>programme</a:t>
            </a:r>
            <a:r>
              <a:rPr lang="it-IT" sz="1100" dirty="0"/>
              <a:t> under </a:t>
            </a:r>
            <a:r>
              <a:rPr lang="it-IT" sz="1100" dirty="0" err="1"/>
              <a:t>grant</a:t>
            </a:r>
            <a:r>
              <a:rPr lang="it-IT" sz="1100" dirty="0"/>
              <a:t> </a:t>
            </a:r>
            <a:r>
              <a:rPr lang="it-IT" sz="1100" dirty="0" err="1"/>
              <a:t>agreement</a:t>
            </a:r>
            <a:r>
              <a:rPr lang="it-IT" sz="1100" dirty="0"/>
              <a:t>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6381328"/>
            <a:ext cx="562901" cy="282000"/>
          </a:xfrm>
          <a:prstGeom prst="rect">
            <a:avLst/>
          </a:prstGeom>
        </p:spPr>
      </p:pic>
      <p:cxnSp>
        <p:nvCxnSpPr>
          <p:cNvPr id="14" name="Connettore 1 13"/>
          <p:cNvCxnSpPr/>
          <p:nvPr userDrawn="1"/>
        </p:nvCxnSpPr>
        <p:spPr>
          <a:xfrm>
            <a:off x="1499863" y="4797152"/>
            <a:ext cx="1584176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Immagine 14">
            <a:extLst>
              <a:ext uri="{FF2B5EF4-FFF2-40B4-BE49-F238E27FC236}">
                <a16:creationId xmlns=""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63" y="1654382"/>
            <a:ext cx="2808312" cy="75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marL="18288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/>
            </a:pPr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=""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2018-04-18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=""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=""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=""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1"/>
            <a:ext cx="589856" cy="293117"/>
          </a:xfrm>
          <a:prstGeom prst="rect">
            <a:avLst/>
          </a:prstGeom>
          <a:solidFill>
            <a:srgbClr val="1D2F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Slide Number Placeholder 5">
            <a:extLst>
              <a:ext uri="{FF2B5EF4-FFF2-40B4-BE49-F238E27FC236}">
                <a16:creationId xmlns=""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=""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=""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5681" y="332659"/>
            <a:ext cx="8640960" cy="537716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Titolo 1">
            <a:extLst>
              <a:ext uri="{FF2B5EF4-FFF2-40B4-BE49-F238E27FC236}">
                <a16:creationId xmlns=""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5681" y="332659"/>
            <a:ext cx="8640960" cy="537716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=""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2018-04-18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=""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cxnSp>
        <p:nvCxnSpPr>
          <p:cNvPr id="38" name="Connettore 1 37">
            <a:extLst>
              <a:ext uri="{FF2B5EF4-FFF2-40B4-BE49-F238E27FC236}">
                <a16:creationId xmlns=""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>
            <a:extLst>
              <a:ext uri="{FF2B5EF4-FFF2-40B4-BE49-F238E27FC236}">
                <a16:creationId xmlns=""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1"/>
            <a:ext cx="589856" cy="293117"/>
          </a:xfrm>
          <a:prstGeom prst="rect">
            <a:avLst/>
          </a:prstGeom>
          <a:solidFill>
            <a:srgbClr val="1D2F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" name="Slide Number Placeholder 5">
            <a:extLst>
              <a:ext uri="{FF2B5EF4-FFF2-40B4-BE49-F238E27FC236}">
                <a16:creationId xmlns=""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=""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340771"/>
            <a:ext cx="5664629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marL="18288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/>
            </a:pPr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340771"/>
            <a:ext cx="5664629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marL="18288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/>
            </a:pPr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=""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2018-04-18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=""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cxnSp>
        <p:nvCxnSpPr>
          <p:cNvPr id="41" name="Connettore 1 40">
            <a:extLst>
              <a:ext uri="{FF2B5EF4-FFF2-40B4-BE49-F238E27FC236}">
                <a16:creationId xmlns=""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ttangolo 41">
            <a:extLst>
              <a:ext uri="{FF2B5EF4-FFF2-40B4-BE49-F238E27FC236}">
                <a16:creationId xmlns=""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1"/>
            <a:ext cx="589856" cy="293117"/>
          </a:xfrm>
          <a:prstGeom prst="rect">
            <a:avLst/>
          </a:prstGeom>
          <a:solidFill>
            <a:srgbClr val="1D2F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Slide Number Placeholder 5">
            <a:extLst>
              <a:ext uri="{FF2B5EF4-FFF2-40B4-BE49-F238E27FC236}">
                <a16:creationId xmlns=""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=""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45" name="Titolo 1">
            <a:extLst>
              <a:ext uri="{FF2B5EF4-FFF2-40B4-BE49-F238E27FC236}">
                <a16:creationId xmlns=""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5681" y="332659"/>
            <a:ext cx="8640960" cy="54280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marL="18288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/>
            </a:pPr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1" name="Rettangolo 20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3" name="Rettangolo 22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8" name="Date Placeholder 3">
            <a:extLst>
              <a:ext uri="{FF2B5EF4-FFF2-40B4-BE49-F238E27FC236}">
                <a16:creationId xmlns=""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2018-04-18</a:t>
            </a:fld>
            <a:endParaRPr lang="en-US" dirty="0"/>
          </a:p>
        </p:txBody>
      </p:sp>
      <p:sp>
        <p:nvSpPr>
          <p:cNvPr id="39" name="Footer Placeholder 4">
            <a:extLst>
              <a:ext uri="{FF2B5EF4-FFF2-40B4-BE49-F238E27FC236}">
                <a16:creationId xmlns=""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cxnSp>
        <p:nvCxnSpPr>
          <p:cNvPr id="40" name="Connettore 1 39">
            <a:extLst>
              <a:ext uri="{FF2B5EF4-FFF2-40B4-BE49-F238E27FC236}">
                <a16:creationId xmlns=""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ttangolo 40">
            <a:extLst>
              <a:ext uri="{FF2B5EF4-FFF2-40B4-BE49-F238E27FC236}">
                <a16:creationId xmlns=""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1"/>
            <a:ext cx="589856" cy="293117"/>
          </a:xfrm>
          <a:prstGeom prst="rect">
            <a:avLst/>
          </a:prstGeom>
          <a:solidFill>
            <a:srgbClr val="1D2F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Slide Number Placeholder 5">
            <a:extLst>
              <a:ext uri="{FF2B5EF4-FFF2-40B4-BE49-F238E27FC236}">
                <a16:creationId xmlns=""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3" name="Immagine 42">
            <a:extLst>
              <a:ext uri="{FF2B5EF4-FFF2-40B4-BE49-F238E27FC236}">
                <a16:creationId xmlns=""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44" name="Titolo 1">
            <a:extLst>
              <a:ext uri="{FF2B5EF4-FFF2-40B4-BE49-F238E27FC236}">
                <a16:creationId xmlns=""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5681" y="332659"/>
            <a:ext cx="8640960" cy="648072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9775736-39B8-4946-BA4E-2E26123BEAA4}"/>
              </a:ext>
            </a:extLst>
          </p:cNvPr>
          <p:cNvSpPr txBox="1"/>
          <p:nvPr userDrawn="1"/>
        </p:nvSpPr>
        <p:spPr>
          <a:xfrm>
            <a:off x="4959070" y="5791222"/>
            <a:ext cx="110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816" y="5656545"/>
            <a:ext cx="630033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375" y="5628498"/>
            <a:ext cx="658903" cy="63322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04016F19-9C1F-4B4E-A65D-FC565E20B416}"/>
              </a:ext>
            </a:extLst>
          </p:cNvPr>
          <p:cNvSpPr txBox="1"/>
          <p:nvPr userDrawn="1"/>
        </p:nvSpPr>
        <p:spPr>
          <a:xfrm>
            <a:off x="6738848" y="5791222"/>
            <a:ext cx="1001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400" dirty="0" err="1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400" dirty="0">
              <a:solidFill>
                <a:srgbClr val="1D2F45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967" y="3026525"/>
            <a:ext cx="4265242" cy="301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lex.vermeulen@icos-ri.eu" TargetMode="External"/><Relationship Id="rId2" Type="http://schemas.openxmlformats.org/officeDocument/2006/relationships/hyperlink" Target="mailto:margareta.hellstrom@nateko.lu.s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=""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it-IT" sz="3600" b="1" smtClean="0">
                <a:solidFill>
                  <a:srgbClr val="1C3046"/>
                </a:solidFill>
                <a:latin typeface="+mn-lt"/>
              </a:rPr>
              <a:t>T8.7 ICOS+eLTER CC: status as of April 2018</a:t>
            </a:r>
            <a:endParaRPr lang="it-IT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=""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it-IT" b="0" smtClean="0">
                <a:solidFill>
                  <a:srgbClr val="B5892D"/>
                </a:solidFill>
                <a:latin typeface="+mn-lt"/>
              </a:rPr>
              <a:t>Maggie Hellström</a:t>
            </a:r>
          </a:p>
          <a:p>
            <a:pPr algn="l"/>
            <a:r>
              <a:rPr lang="it-IT" sz="2000" b="0" smtClean="0">
                <a:solidFill>
                  <a:srgbClr val="B5892D"/>
                </a:solidFill>
                <a:latin typeface="+mn-lt"/>
              </a:rPr>
              <a:t>ICOS Carbon Portal and Lund University</a:t>
            </a:r>
            <a:endParaRPr lang="it-IT" sz="2000" b="0" dirty="0">
              <a:solidFill>
                <a:srgbClr val="B5892D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552" y="4859719"/>
            <a:ext cx="2250000" cy="9214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12" y="4725144"/>
            <a:ext cx="4251777" cy="11905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56240" y="4935713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chemeClr val="accent5">
                    <a:lumMod val="75000"/>
                  </a:schemeClr>
                </a:solidFill>
              </a:rPr>
              <a:t>&amp;</a:t>
            </a:r>
            <a:endParaRPr lang="en-US" sz="440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 ICOS CC will integrate the ICOS Carbon Portal and eLTER’s tools and data management system DEIMS with the EOSC-hub infrastructure. The CC will prototype a platform to enable RI data portal users to:</a:t>
            </a:r>
          </a:p>
          <a:p>
            <a:r>
              <a:rPr lang="en-US"/>
              <a:t>Deploy RI data from long-term e-Infrastructure storage with the use of PIDs</a:t>
            </a:r>
          </a:p>
          <a:p>
            <a:r>
              <a:rPr lang="en-US"/>
              <a:t>Stage and couple ICOS RI and eLTER Data with HTC/Cloud computing resources</a:t>
            </a:r>
          </a:p>
          <a:p>
            <a:r>
              <a:rPr lang="en-US"/>
              <a:t>Use container compute service to process ICOS RI and eLTER datasets</a:t>
            </a:r>
          </a:p>
          <a:p>
            <a:r>
              <a:rPr lang="en-US"/>
              <a:t>Orchestrate containers in the EOSC-hub infrastructure based on data location and </a:t>
            </a:r>
            <a:r>
              <a:rPr lang="en-US" smtClean="0"/>
              <a:t>distribution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6120680" cy="307777"/>
          </a:xfrm>
        </p:spPr>
        <p:txBody>
          <a:bodyPr wrap="square">
            <a:spAutoFit/>
          </a:bodyPr>
          <a:lstStyle/>
          <a:p>
            <a:r>
              <a:rPr lang="en-US" sz="1400" smtClean="0"/>
              <a:t>EOSC-hub “all hands” meeting, Malaga 18-20 April, 2018</a:t>
            </a:r>
            <a:endParaRPr lang="en-US" sz="1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smtClean="0"/>
              <a:t>ICOS-eLTER CC «in a nutshell»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ICOS: automated processing &amp; quality control of ICOS Ecosystem raw data files (already ingested into ICOS storage based on B2SAFE, retrieved via PID-based search of ICOS catalogue) in EGI Cloud; ingestion of results into B2SAFE and making them available to experts e.g. via export to VREs hosted in EGI cloud.</a:t>
            </a:r>
          </a:p>
          <a:p>
            <a:r>
              <a:rPr lang="en-US" smtClean="0"/>
              <a:t>eLTER: similar to ICOS case, but dealing with raw data streamed from sensors, and using B2SHARE for storage &amp; cataloguing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Architecture integration plans</a:t>
            </a:r>
            <a:endParaRPr lang="it-IT" b="0" dirty="0"/>
          </a:p>
        </p:txBody>
      </p:sp>
      <p:sp>
        <p:nvSpPr>
          <p:cNvPr id="6" name="Rectangle 5"/>
          <p:cNvSpPr/>
          <p:nvPr/>
        </p:nvSpPr>
        <p:spPr>
          <a:xfrm>
            <a:off x="335360" y="6381328"/>
            <a:ext cx="4304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EOSC-hub “all hands” meeting, Malaga 18-20 April,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180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79" y="476672"/>
            <a:ext cx="7530075" cy="56475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Starting point: STILT on-demand model</a:t>
            </a:r>
            <a:endParaRPr lang="it-IT" b="0" dirty="0"/>
          </a:p>
        </p:txBody>
      </p:sp>
      <p:sp>
        <p:nvSpPr>
          <p:cNvPr id="6" name="Rectangle 5"/>
          <p:cNvSpPr/>
          <p:nvPr/>
        </p:nvSpPr>
        <p:spPr>
          <a:xfrm>
            <a:off x="335360" y="6381328"/>
            <a:ext cx="4304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EOSC-hub “all hands” meeting, Malaga 18-20 April, 2018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23392" y="335699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ICOS Carbon Portal </a:t>
            </a:r>
          </a:p>
          <a:p>
            <a:r>
              <a:rPr lang="en-US" smtClean="0"/>
              <a:t>EUDAT2020 WP7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6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/>
              <a:t>will you assess and validate during the tests after the integration</a:t>
            </a:r>
            <a:r>
              <a:rPr lang="en-US" smtClean="0"/>
              <a:t>?</a:t>
            </a:r>
          </a:p>
          <a:p>
            <a:pPr lvl="1"/>
            <a:r>
              <a:rPr lang="en-US" smtClean="0"/>
              <a:t>Availability to launch VMs in the cloud</a:t>
            </a:r>
          </a:p>
          <a:p>
            <a:pPr lvl="1"/>
            <a:r>
              <a:rPr lang="en-US" smtClean="0"/>
              <a:t>Percentage of up-time of all components (CDI, EGI and ICOS)</a:t>
            </a:r>
          </a:p>
          <a:p>
            <a:pPr lvl="1"/>
            <a:r>
              <a:rPr lang="en-US" smtClean="0"/>
              <a:t>Ease of use (making modifications, cloning setup for other users, documentation)</a:t>
            </a:r>
          </a:p>
          <a:p>
            <a:pPr lvl="1"/>
            <a:r>
              <a:rPr lang="en-US" smtClean="0"/>
              <a:t>FAIRness of computation outputs</a:t>
            </a:r>
            <a:endParaRPr lang="en-US"/>
          </a:p>
          <a:p>
            <a:r>
              <a:rPr lang="en-US" smtClean="0"/>
              <a:t> </a:t>
            </a:r>
            <a:r>
              <a:rPr lang="en-US"/>
              <a:t>Who will be the </a:t>
            </a:r>
            <a:r>
              <a:rPr lang="en-US" smtClean="0"/>
              <a:t>teste</a:t>
            </a:r>
            <a:r>
              <a:rPr lang="en-US"/>
              <a:t>rs/validators?</a:t>
            </a:r>
            <a:endParaRPr lang="en-US" smtClean="0"/>
          </a:p>
          <a:p>
            <a:pPr lvl="1"/>
            <a:r>
              <a:rPr lang="en-US" smtClean="0"/>
              <a:t>Primarily RI experts (from ICOS and eLTER) and ICT personnel</a:t>
            </a:r>
          </a:p>
          <a:p>
            <a:pPr lvl="1"/>
            <a:r>
              <a:rPr lang="en-US" smtClean="0"/>
              <a:t>PIs of observation stations providing the data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Validation plans</a:t>
            </a:r>
            <a:endParaRPr lang="it-IT" b="0" dirty="0"/>
          </a:p>
        </p:txBody>
      </p:sp>
      <p:sp>
        <p:nvSpPr>
          <p:cNvPr id="6" name="Rectangle 5"/>
          <p:cNvSpPr/>
          <p:nvPr/>
        </p:nvSpPr>
        <p:spPr>
          <a:xfrm>
            <a:off x="335360" y="6381328"/>
            <a:ext cx="4304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EOSC-hub “all hands” meeting, Malaga 18-20 April,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46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/>
              <a:t>Detailed assessment of ICOS &amp; eLTER data flows wrt computations (M2-M4)</a:t>
            </a:r>
          </a:p>
          <a:p>
            <a:r>
              <a:rPr lang="it-IT" sz="2400" smtClean="0"/>
              <a:t>Setting up test VM environment in EGI cloud (M5)</a:t>
            </a:r>
          </a:p>
          <a:p>
            <a:pPr lvl="1"/>
            <a:r>
              <a:rPr lang="it-IT" sz="2400" smtClean="0"/>
              <a:t>AAI, local storage, access to ICOS &amp; eLTER catalogs &amp; storage</a:t>
            </a:r>
          </a:p>
          <a:p>
            <a:r>
              <a:rPr lang="it-IT" sz="2400" smtClean="0"/>
              <a:t>ICOS: automated eddy covariance data processing (M6-&gt;M14)</a:t>
            </a:r>
          </a:p>
          <a:p>
            <a:pPr lvl="1"/>
            <a:r>
              <a:rPr lang="it-IT" sz="2400" smtClean="0"/>
              <a:t>port existing code (Fortran, R) to VM</a:t>
            </a:r>
          </a:p>
          <a:p>
            <a:pPr lvl="1"/>
            <a:r>
              <a:rPr lang="it-IT" sz="2400" smtClean="0"/>
              <a:t>configure on-demand computations (incl. data transfers)</a:t>
            </a:r>
          </a:p>
          <a:p>
            <a:pPr lvl="1"/>
            <a:r>
              <a:rPr lang="it-IT" sz="2400" smtClean="0"/>
              <a:t>implement calculations &amp; data management into ICOS daily operations</a:t>
            </a:r>
            <a:endParaRPr lang="it-IT" sz="2400"/>
          </a:p>
          <a:p>
            <a:r>
              <a:rPr lang="it-IT" sz="2400" smtClean="0"/>
              <a:t>eLTER: automated processing of streamed sensor data (M9-&gt;M18)</a:t>
            </a:r>
          </a:p>
          <a:p>
            <a:pPr lvl="1"/>
            <a:r>
              <a:rPr lang="it-IT" sz="2400" smtClean="0"/>
              <a:t>port existing code (Python, R) to VM</a:t>
            </a:r>
          </a:p>
          <a:p>
            <a:pPr lvl="1"/>
            <a:r>
              <a:rPr lang="it-IT" sz="2400"/>
              <a:t>configure on-demand </a:t>
            </a:r>
            <a:r>
              <a:rPr lang="it-IT" sz="2400" smtClean="0"/>
              <a:t>computations</a:t>
            </a:r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Currently ongoing </a:t>
            </a:r>
            <a:r>
              <a:rPr lang="en-US" b="0" smtClean="0"/>
              <a:t>work &amp; plans for 2018</a:t>
            </a:r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335360" y="6381328"/>
            <a:ext cx="4304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EOSC-hub “all hands” meeting, Malaga 18-20 April,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2507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This work builds on ICOS experiences from WP7 of EUDAT2020, during which we learned a lot and made useful contacts with ICT experts in EUDAT-CDI and EGI. </a:t>
            </a:r>
          </a:p>
          <a:p>
            <a:pPr marL="0" indent="0">
              <a:buNone/>
            </a:pPr>
            <a:r>
              <a:rPr lang="en-US" sz="2400" smtClean="0"/>
              <a:t>Important issues still to be optimized include:</a:t>
            </a:r>
          </a:p>
          <a:p>
            <a:r>
              <a:rPr lang="en-US" sz="2400" smtClean="0"/>
              <a:t>AAI-related issues: using the same underlying credentials to set up “robot certificates” for using both EUDAT/CDI and EGI services [in progress]</a:t>
            </a:r>
          </a:p>
          <a:p>
            <a:r>
              <a:rPr lang="en-US" sz="2400" smtClean="0"/>
              <a:t>PID/DOI-based data retrieval via catalog searches: machine actionability via REST APIs?! Access to non-EUDAT data storage services: status of DataHub/OneData?</a:t>
            </a:r>
          </a:p>
          <a:p>
            <a:r>
              <a:rPr lang="en-US" sz="2400" smtClean="0"/>
              <a:t>Possibilities to optimize the orchestration of VMs for computations: (max) number of CPUs accessible, splitting jobs between data centers (balance “bringing data to computation” &amp; “computing where the data are</a:t>
            </a:r>
            <a:r>
              <a:rPr lang="en-US" sz="2400"/>
              <a:t>”)</a:t>
            </a:r>
          </a:p>
          <a:p>
            <a:r>
              <a:rPr lang="en-US" sz="2400"/>
              <a:t>Provenance &amp; metadata on processing: capture, store using what standards</a:t>
            </a:r>
            <a:r>
              <a:rPr lang="en-US" sz="2400" smtClean="0"/>
              <a:t>?</a:t>
            </a:r>
            <a:endParaRPr lang="en-US" sz="240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Open questions </a:t>
            </a:r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335360" y="6381328"/>
            <a:ext cx="4304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EOSC-hub “all hands” meeting, Malaga 18-20 April,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952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03445" y="2060851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960096" y="2060848"/>
            <a:ext cx="4248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Contact</a:t>
            </a:r>
          </a:p>
          <a:p>
            <a:pPr algn="ctr"/>
            <a:r>
              <a:rPr lang="en-GB" sz="2000" smtClean="0">
                <a:solidFill>
                  <a:srgbClr val="1C3046"/>
                </a:solidFill>
                <a:ea typeface="Source Sans Pro" charset="0"/>
                <a:cs typeface="Source Sans Pro" charset="0"/>
              </a:rPr>
              <a:t>Maggie Hellström (</a:t>
            </a:r>
            <a:r>
              <a:rPr lang="en-GB" sz="2000" smtClean="0">
                <a:solidFill>
                  <a:srgbClr val="1C3046"/>
                </a:solidFill>
                <a:ea typeface="Source Sans Pro" charset="0"/>
                <a:cs typeface="Source Sans Pro" charset="0"/>
                <a:hlinkClick r:id="rId2"/>
              </a:rPr>
              <a:t>margareta.hellstrom@nateko.lu.se</a:t>
            </a:r>
            <a:r>
              <a:rPr lang="en-GB" sz="2000" smtClean="0">
                <a:solidFill>
                  <a:srgbClr val="1C3046"/>
                </a:solidFill>
                <a:ea typeface="Source Sans Pro" charset="0"/>
                <a:cs typeface="Source Sans Pro" charset="0"/>
              </a:rPr>
              <a:t>)</a:t>
            </a:r>
          </a:p>
          <a:p>
            <a:pPr algn="ctr"/>
            <a:r>
              <a:rPr lang="en-GB" sz="2000" smtClean="0">
                <a:solidFill>
                  <a:srgbClr val="1C3046"/>
                </a:solidFill>
                <a:ea typeface="Source Sans Pro" charset="0"/>
                <a:cs typeface="Source Sans Pro" charset="0"/>
              </a:rPr>
              <a:t>&amp;</a:t>
            </a:r>
          </a:p>
          <a:p>
            <a:pPr algn="ctr"/>
            <a:r>
              <a:rPr lang="en-GB" sz="2000" smtClean="0">
                <a:solidFill>
                  <a:srgbClr val="1C3046"/>
                </a:solidFill>
                <a:ea typeface="Source Sans Pro" charset="0"/>
                <a:cs typeface="Source Sans Pro" charset="0"/>
              </a:rPr>
              <a:t>Alex Vermeulen</a:t>
            </a:r>
          </a:p>
          <a:p>
            <a:pPr algn="ctr"/>
            <a:r>
              <a:rPr lang="en-GB" sz="2000" smtClean="0">
                <a:solidFill>
                  <a:srgbClr val="1C3046"/>
                </a:solidFill>
                <a:ea typeface="Source Sans Pro" charset="0"/>
                <a:cs typeface="Source Sans Pro" charset="0"/>
              </a:rPr>
              <a:t>(</a:t>
            </a:r>
            <a:r>
              <a:rPr lang="en-GB" sz="2000" smtClean="0">
                <a:solidFill>
                  <a:srgbClr val="1C3046"/>
                </a:solidFill>
                <a:ea typeface="Source Sans Pro" charset="0"/>
                <a:cs typeface="Source Sans Pro" charset="0"/>
                <a:hlinkClick r:id="rId3"/>
              </a:rPr>
              <a:t>alex.vermeulen@icos-ri.eu</a:t>
            </a:r>
            <a:r>
              <a:rPr lang="en-GB" sz="2000" smtClean="0">
                <a:solidFill>
                  <a:srgbClr val="1C3046"/>
                </a:solidFill>
                <a:ea typeface="Source Sans Pro" charset="0"/>
                <a:cs typeface="Source Sans Pro" charset="0"/>
              </a:rPr>
              <a:t>)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009773"/>
      </p:ext>
    </p:extLst>
  </p:cSld>
  <p:clrMapOvr>
    <a:masterClrMapping/>
  </p:clrMapOvr>
</p:sld>
</file>

<file path=ppt/theme/theme1.xml><?xml version="1.0" encoding="utf-8"?>
<a:theme xmlns:a="http://schemas.openxmlformats.org/drawingml/2006/main" name="EOSC_HUB_16-9_ppt_templat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EOSC_HUB_16-9_ppt_template_v0.3" id="{FA4D152E-3522-544D-A8F1-44140F97FC63}" vid="{2DD54100-1EDB-AE41-8922-085F7D78CD5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</Template>
  <TotalTime>4348</TotalTime>
  <Words>631</Words>
  <Application>Microsoft Office PowerPoint</Application>
  <PresentationFormat>Custom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EOSC_HUB_16-9_ppt_template</vt:lpstr>
      <vt:lpstr>PowerPoint Presentation</vt:lpstr>
      <vt:lpstr>ICOS-eLTER CC «in a nutshell»</vt:lpstr>
      <vt:lpstr>Architecture integration plans</vt:lpstr>
      <vt:lpstr>Starting point: STILT on-demand model</vt:lpstr>
      <vt:lpstr>Validation plans</vt:lpstr>
      <vt:lpstr>Currently ongoing work &amp; plans for 2018</vt:lpstr>
      <vt:lpstr>Open questions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Margareta Hellstrom</dc:creator>
  <cp:lastModifiedBy>Margareta Hellstrom</cp:lastModifiedBy>
  <cp:revision>13</cp:revision>
  <dcterms:created xsi:type="dcterms:W3CDTF">2018-04-13T09:20:41Z</dcterms:created>
  <dcterms:modified xsi:type="dcterms:W3CDTF">2018-04-18T13:15:54Z</dcterms:modified>
</cp:coreProperties>
</file>