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sldIdLst>
    <p:sldId id="256" r:id="rId2"/>
    <p:sldId id="267" r:id="rId3"/>
    <p:sldId id="320" r:id="rId4"/>
    <p:sldId id="321" r:id="rId5"/>
    <p:sldId id="323" r:id="rId6"/>
    <p:sldId id="326" r:id="rId7"/>
    <p:sldId id="316" r:id="rId8"/>
    <p:sldId id="324" r:id="rId9"/>
    <p:sldId id="32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892D"/>
    <a:srgbClr val="1C3046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25"/>
    <p:restoredTop sz="86388" autoAdjust="0"/>
  </p:normalViewPr>
  <p:slideViewPr>
    <p:cSldViewPr>
      <p:cViewPr varScale="1">
        <p:scale>
          <a:sx n="75" d="100"/>
          <a:sy n="75" d="100"/>
        </p:scale>
        <p:origin x="-2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18. 04. 18.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xmlns="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xmlns="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xmlns="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xmlns="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xmlns="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xmlns="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xmlns="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xmlns="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xmlns="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xmlns="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xmlns="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xmlns="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xmlns="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xmlns="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xmlns="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xmlns="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xmlns="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xmlns="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xmlns="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xmlns="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xmlns="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xmlns="" id="{1319845F-1E54-2745-8B1A-D63A20E6193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1A085F82-CD25-8A4D-8A2C-FFC5CB539BB8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osc-hub.eu/display/EOSC/EOSC-hub+service+catalogu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COZzwEArRexybn1zXx9D14vXNKWqAlH7mnWEWMuIZ0M/edit%23gid=12873520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1640" y="4292451"/>
            <a:ext cx="6121400" cy="720725"/>
          </a:xfrm>
        </p:spPr>
        <p:txBody>
          <a:bodyPr>
            <a:normAutofit/>
          </a:bodyPr>
          <a:lstStyle/>
          <a:p>
            <a:r>
              <a:rPr lang="en-GB" dirty="0"/>
              <a:t>Gergely Sipos (</a:t>
            </a:r>
            <a:r>
              <a:rPr lang="en-GB" dirty="0" smtClean="0"/>
              <a:t>EGI Foundation)</a:t>
            </a:r>
            <a:endParaRPr lang="en-GB" dirty="0"/>
          </a:p>
          <a:p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87624" y="2420690"/>
            <a:ext cx="6192838" cy="576262"/>
          </a:xfrm>
        </p:spPr>
        <p:txBody>
          <a:bodyPr>
            <a:noAutofit/>
          </a:bodyPr>
          <a:lstStyle/>
          <a:p>
            <a:r>
              <a:rPr lang="en-US" sz="1600" dirty="0"/>
              <a:t>Integrating and managing services for the European Open Science </a:t>
            </a:r>
            <a:r>
              <a:rPr lang="en-US" sz="1600" dirty="0" smtClean="0"/>
              <a:t>Cloud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1259632" y="2852936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Co-designing services for </a:t>
            </a:r>
            <a:r>
              <a:rPr lang="en-US" sz="4400" dirty="0" smtClean="0"/>
              <a:t>EOSC: CCs (WP8)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flipH="1" flipV="1">
            <a:off x="1979713" y="4293096"/>
            <a:ext cx="1152127" cy="93610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94B4-F3B5-4DE2-A56E-A054B64F6B68}" type="datetime1">
              <a:rPr lang="en-US" smtClean="0"/>
              <a:t>18. 04. 18.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771800" y="260489"/>
            <a:ext cx="5832648" cy="10082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Co-designing services to EOSC</a:t>
            </a:r>
            <a:endParaRPr lang="en-US" sz="36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7544" y="620688"/>
            <a:ext cx="6120680" cy="576064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1C3046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8" name="Straight Arrow Connector 7"/>
          <p:cNvCxnSpPr>
            <a:stCxn id="28" idx="1"/>
          </p:cNvCxnSpPr>
          <p:nvPr/>
        </p:nvCxnSpPr>
        <p:spPr>
          <a:xfrm flipH="1" flipV="1">
            <a:off x="2195736" y="4221088"/>
            <a:ext cx="3886933" cy="115884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9552" y="2033554"/>
            <a:ext cx="8136904" cy="21875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b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Generic services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4" y="2204864"/>
            <a:ext cx="1152128" cy="1728192"/>
          </a:xfrm>
          <a:prstGeom prst="rect">
            <a:avLst/>
          </a:prstGeom>
          <a:solidFill>
            <a:srgbClr val="4B55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Data analytics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</a:rPr>
              <a:t>&amp;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</a:rPr>
              <a:t>Community-specific Services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08304" y="2204864"/>
            <a:ext cx="1152128" cy="1728192"/>
          </a:xfrm>
          <a:prstGeom prst="rect">
            <a:avLst/>
          </a:prstGeom>
          <a:solidFill>
            <a:srgbClr val="C0900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rgbClr val="282828"/>
                </a:solidFill>
              </a:rPr>
              <a:t>Open Collaboration Services</a:t>
            </a:r>
            <a:endParaRPr lang="en-US" sz="1200" dirty="0">
              <a:solidFill>
                <a:srgbClr val="282828"/>
              </a:solidFill>
            </a:endParaRPr>
          </a:p>
          <a:p>
            <a:pPr algn="ctr"/>
            <a:r>
              <a:rPr lang="en-US" sz="1200" dirty="0">
                <a:solidFill>
                  <a:srgbClr val="282828"/>
                </a:solidFill>
              </a:rPr>
              <a:t>Application/software repository, Configuration management, Marketplace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59832" y="2204864"/>
            <a:ext cx="1152128" cy="1728192"/>
          </a:xfrm>
          <a:prstGeom prst="rect">
            <a:avLst/>
          </a:prstGeom>
          <a:solidFill>
            <a:srgbClr val="C0900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rgbClr val="282828"/>
                </a:solidFill>
              </a:rPr>
              <a:t>Federation Services</a:t>
            </a:r>
            <a:r>
              <a:rPr lang="en-US" sz="1200" dirty="0">
                <a:solidFill>
                  <a:srgbClr val="282828"/>
                </a:solidFill>
              </a:rPr>
              <a:t> </a:t>
            </a:r>
          </a:p>
          <a:p>
            <a:pPr algn="ctr"/>
            <a:r>
              <a:rPr lang="en-US" sz="1200" dirty="0">
                <a:solidFill>
                  <a:srgbClr val="282828"/>
                </a:solidFill>
              </a:rPr>
              <a:t>AAI, Accounting, Monitoring, Operations, Security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55976" y="2204864"/>
            <a:ext cx="2808312" cy="864096"/>
          </a:xfrm>
          <a:prstGeom prst="rect">
            <a:avLst/>
          </a:prstGeom>
          <a:solidFill>
            <a:srgbClr val="C0900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rgbClr val="282828"/>
                </a:solidFill>
              </a:rPr>
              <a:t>Added value services</a:t>
            </a:r>
            <a:endParaRPr lang="en-US" sz="1200" dirty="0">
              <a:solidFill>
                <a:srgbClr val="282828"/>
              </a:solidFill>
            </a:endParaRPr>
          </a:p>
          <a:p>
            <a:pPr algn="ctr"/>
            <a:r>
              <a:rPr lang="en-US" sz="1200" dirty="0">
                <a:solidFill>
                  <a:srgbClr val="282828"/>
                </a:solidFill>
              </a:rPr>
              <a:t>Compute, data, software management, </a:t>
            </a:r>
            <a:r>
              <a:rPr lang="en-US" sz="1200" dirty="0" err="1">
                <a:solidFill>
                  <a:srgbClr val="282828"/>
                </a:solidFill>
              </a:rPr>
              <a:t>curation</a:t>
            </a:r>
            <a:r>
              <a:rPr lang="en-US" sz="1200" dirty="0">
                <a:solidFill>
                  <a:srgbClr val="282828"/>
                </a:solidFill>
              </a:rPr>
              <a:t> &amp; preservation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55976" y="3257689"/>
            <a:ext cx="2808312" cy="648072"/>
          </a:xfrm>
          <a:prstGeom prst="rect">
            <a:avLst/>
          </a:prstGeom>
          <a:solidFill>
            <a:srgbClr val="C0900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rgbClr val="282828"/>
                </a:solidFill>
              </a:rPr>
              <a:t>Basic infrastructure</a:t>
            </a:r>
            <a:endParaRPr lang="en-US" sz="1200" dirty="0">
              <a:solidFill>
                <a:srgbClr val="282828"/>
              </a:solidFill>
            </a:endParaRPr>
          </a:p>
          <a:p>
            <a:pPr algn="ctr"/>
            <a:r>
              <a:rPr lang="en-US" sz="1200" dirty="0">
                <a:solidFill>
                  <a:srgbClr val="282828"/>
                </a:solidFill>
              </a:rPr>
              <a:t>Compute and storage</a:t>
            </a:r>
          </a:p>
        </p:txBody>
      </p:sp>
      <p:sp>
        <p:nvSpPr>
          <p:cNvPr id="16" name="Left-Right Arrow 15"/>
          <p:cNvSpPr/>
          <p:nvPr/>
        </p:nvSpPr>
        <p:spPr>
          <a:xfrm>
            <a:off x="1979712" y="2825642"/>
            <a:ext cx="1080120" cy="576064"/>
          </a:xfrm>
          <a:prstGeom prst="leftRightArrow">
            <a:avLst>
              <a:gd name="adj1" fmla="val 53674"/>
              <a:gd name="adj2" fmla="val 353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45720" rIns="0" bIns="45720" rtlCol="0" anchor="ctr"/>
          <a:lstStyle/>
          <a:p>
            <a:pPr algn="ctr"/>
            <a:r>
              <a:rPr lang="en-US" sz="1000" dirty="0"/>
              <a:t>integration</a:t>
            </a:r>
          </a:p>
        </p:txBody>
      </p:sp>
      <p:sp>
        <p:nvSpPr>
          <p:cNvPr id="17" name="Oval 16"/>
          <p:cNvSpPr/>
          <p:nvPr/>
        </p:nvSpPr>
        <p:spPr>
          <a:xfrm>
            <a:off x="755576" y="5157192"/>
            <a:ext cx="1296144" cy="1008112"/>
          </a:xfrm>
          <a:prstGeom prst="ellipse">
            <a:avLst/>
          </a:prstGeom>
          <a:solidFill>
            <a:srgbClr val="4B55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Competence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 err="1">
                <a:solidFill>
                  <a:schemeClr val="bg1"/>
                </a:solidFill>
              </a:rPr>
              <a:t>Centres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Left-Right Arrow 17"/>
          <p:cNvSpPr/>
          <p:nvPr/>
        </p:nvSpPr>
        <p:spPr>
          <a:xfrm rot="18942464">
            <a:off x="1495663" y="4473702"/>
            <a:ext cx="1654815" cy="576064"/>
          </a:xfrm>
          <a:prstGeom prst="leftRightArrow">
            <a:avLst>
              <a:gd name="adj1" fmla="val 53674"/>
              <a:gd name="adj2" fmla="val 353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45720" rIns="0" bIns="45720" rtlCol="0" anchor="ctr"/>
          <a:lstStyle/>
          <a:p>
            <a:pPr algn="ctr"/>
            <a:r>
              <a:rPr lang="en-US" sz="1000" dirty="0"/>
              <a:t>integration</a:t>
            </a:r>
          </a:p>
        </p:txBody>
      </p:sp>
      <p:cxnSp>
        <p:nvCxnSpPr>
          <p:cNvPr id="19" name="Straight Arrow Connector 18"/>
          <p:cNvCxnSpPr>
            <a:stCxn id="17" idx="0"/>
          </p:cNvCxnSpPr>
          <p:nvPr/>
        </p:nvCxnSpPr>
        <p:spPr>
          <a:xfrm flipV="1">
            <a:off x="1403648" y="4265802"/>
            <a:ext cx="0" cy="8913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3569" y="4653137"/>
            <a:ext cx="741384" cy="27699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200" b="1" dirty="0">
                <a:solidFill>
                  <a:srgbClr val="1B216E"/>
                </a:solidFill>
              </a:rPr>
              <a:t>incubate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5498" y="1052736"/>
            <a:ext cx="8398490" cy="120032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Service catalogue: </a:t>
            </a:r>
            <a:r>
              <a:rPr lang="en-US" dirty="0">
                <a:hlinkClick r:id="rId2"/>
              </a:rPr>
              <a:t>https://wiki.eosc-hub.eu/display/EOSC/EOSC-hub+service+</a:t>
            </a:r>
            <a:r>
              <a:rPr lang="en-US" dirty="0" smtClean="0">
                <a:hlinkClick r:id="rId2"/>
              </a:rPr>
              <a:t>catalogue</a:t>
            </a:r>
            <a:r>
              <a:rPr lang="en-US" dirty="0" smtClean="0"/>
              <a:t>  </a:t>
            </a:r>
          </a:p>
          <a:p>
            <a:pPr algn="ctr"/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390009" y="2132857"/>
            <a:ext cx="533920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WP5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98520" y="2123565"/>
            <a:ext cx="533920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WP5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08104" y="2132857"/>
            <a:ext cx="533920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WP6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50248" y="3193231"/>
            <a:ext cx="533920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WP6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624" y="2204865"/>
            <a:ext cx="533920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WP7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7760" y="5857527"/>
            <a:ext cx="533920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WP8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724128" y="5229200"/>
            <a:ext cx="2448272" cy="1029291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New communities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 rot="16200000">
            <a:off x="6228185" y="4437112"/>
            <a:ext cx="1296144" cy="576064"/>
          </a:xfrm>
          <a:prstGeom prst="leftRightArrow">
            <a:avLst>
              <a:gd name="adj1" fmla="val 53674"/>
              <a:gd name="adj2" fmla="val 353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45720" rIns="0" bIns="45720" rtlCol="0" anchor="ctr"/>
          <a:lstStyle/>
          <a:p>
            <a:pPr algn="ctr"/>
            <a:r>
              <a:rPr lang="en-US" sz="1000" dirty="0"/>
              <a:t>integration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56784" y="4326195"/>
            <a:ext cx="212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Engagement and support for new communities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329389" y="4581128"/>
            <a:ext cx="674659" cy="27699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200" b="1" dirty="0" smtClean="0">
                <a:solidFill>
                  <a:srgbClr val="1B216E"/>
                </a:solidFill>
              </a:rPr>
              <a:t>Provide</a:t>
            </a:r>
            <a:endParaRPr lang="en-US" sz="1200" b="1" dirty="0">
              <a:solidFill>
                <a:srgbClr val="1B216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771800" y="5157192"/>
            <a:ext cx="1296144" cy="1008112"/>
          </a:xfrm>
          <a:prstGeom prst="ellipse">
            <a:avLst/>
          </a:prstGeom>
          <a:solidFill>
            <a:srgbClr val="4B55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Business 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pilots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46440" y="4952201"/>
            <a:ext cx="741384" cy="27699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200" b="1" dirty="0">
                <a:solidFill>
                  <a:srgbClr val="1B216E"/>
                </a:solidFill>
              </a:rPr>
              <a:t>incubate</a:t>
            </a:r>
          </a:p>
        </p:txBody>
      </p:sp>
      <p:sp>
        <p:nvSpPr>
          <p:cNvPr id="35" name="Left-Right Arrow 34"/>
          <p:cNvSpPr/>
          <p:nvPr/>
        </p:nvSpPr>
        <p:spPr>
          <a:xfrm rot="17122799">
            <a:off x="3040098" y="4437085"/>
            <a:ext cx="1185768" cy="576064"/>
          </a:xfrm>
          <a:prstGeom prst="leftRightArrow">
            <a:avLst>
              <a:gd name="adj1" fmla="val 53674"/>
              <a:gd name="adj2" fmla="val 353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45720" rIns="0" bIns="45720" rtlCol="0" anchor="ctr"/>
          <a:lstStyle/>
          <a:p>
            <a:pPr algn="ctr"/>
            <a:r>
              <a:rPr lang="en-US" sz="1000" dirty="0"/>
              <a:t>integration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73984" y="5857527"/>
            <a:ext cx="533920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WP9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65872" y="2545159"/>
            <a:ext cx="624916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WP10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19672" y="4489375"/>
            <a:ext cx="624916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WP10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66964" y="4581128"/>
            <a:ext cx="624916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WP10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56176" y="4561383"/>
            <a:ext cx="624916" cy="30777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WP10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23548" y="5426060"/>
            <a:ext cx="533920" cy="523220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WP3</a:t>
            </a:r>
          </a:p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WP4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40152" y="4733528"/>
            <a:ext cx="778053" cy="27699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1200" b="1" dirty="0" smtClean="0">
                <a:solidFill>
                  <a:srgbClr val="1B216E"/>
                </a:solidFill>
              </a:rPr>
              <a:t>Consume</a:t>
            </a:r>
            <a:endParaRPr lang="en-US" sz="1200" b="1" dirty="0">
              <a:solidFill>
                <a:srgbClr val="1B21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0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/>
      <p:bldP spid="27" grpId="0"/>
      <p:bldP spid="28" grpId="0" animBg="1"/>
      <p:bldP spid="29" grpId="0" animBg="1"/>
      <p:bldP spid="30" grpId="0"/>
      <p:bldP spid="31" grpId="0"/>
      <p:bldP spid="32" grpId="0" animBg="1"/>
      <p:bldP spid="34" grpId="0"/>
      <p:bldP spid="35" grpId="0" animBg="1"/>
      <p:bldP spid="37" grpId="0"/>
      <p:bldP spid="39" grpId="0"/>
      <p:bldP spid="40" grpId="0"/>
      <p:bldP spid="41" grpId="0"/>
      <p:bldP spid="42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648"/>
            <a:ext cx="5980803" cy="864081"/>
          </a:xfrm>
        </p:spPr>
        <p:txBody>
          <a:bodyPr>
            <a:noAutofit/>
          </a:bodyPr>
          <a:lstStyle/>
          <a:p>
            <a:r>
              <a:rPr lang="en-US" sz="2800" dirty="0" smtClean="0"/>
              <a:t>WP8: Output from kick-off meeting 1/2</a:t>
            </a:r>
            <a:endParaRPr lang="en-US" sz="2800" dirty="0"/>
          </a:p>
        </p:txBody>
      </p:sp>
      <p:graphicFrame>
        <p:nvGraphicFramePr>
          <p:cNvPr id="6" name="Shape 143"/>
          <p:cNvGraphicFramePr/>
          <p:nvPr>
            <p:extLst>
              <p:ext uri="{D42A27DB-BD31-4B8C-83A1-F6EECF244321}">
                <p14:modId xmlns:p14="http://schemas.microsoft.com/office/powerpoint/2010/main" val="3373679202"/>
              </p:ext>
            </p:extLst>
          </p:nvPr>
        </p:nvGraphicFramePr>
        <p:xfrm>
          <a:off x="179512" y="836712"/>
          <a:ext cx="8783596" cy="5547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52863"/>
                <a:gridCol w="4362381"/>
                <a:gridCol w="3168352"/>
              </a:tblGrid>
              <a:tr h="51812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Challenges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Relevant EOSC-hub </a:t>
                      </a:r>
                      <a:r>
                        <a:rPr lang="en" sz="1600" b="1" dirty="0" smtClean="0"/>
                        <a:t>services</a:t>
                      </a:r>
                      <a:r>
                        <a:rPr lang="en-US" sz="1600" b="1" dirty="0" smtClean="0"/>
                        <a:t/>
                      </a:r>
                      <a:br>
                        <a:rPr lang="en-US" sz="1600" b="1" dirty="0" smtClean="0"/>
                      </a:br>
                      <a:r>
                        <a:rPr lang="en-US" sz="1600" b="1" dirty="0" smtClean="0"/>
                        <a:t>(first estimate)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A4C2F4"/>
                    </a:solidFill>
                  </a:tcPr>
                </a:tc>
              </a:tr>
              <a:tr h="896961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ELIXIR CC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BF9000">
                        <a:alpha val="823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Establish a federation of cloud providers to replicate ELIXIR Core Datasets and Applications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Bring these cloud-data providers into EOSC</a:t>
                      </a:r>
                      <a:endParaRPr sz="1300" dirty="0"/>
                    </a:p>
                    <a:p>
                      <a:pPr marL="269875" lvl="0" indent="-179388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Enable federated AAI across life science and EOSC services</a:t>
                      </a:r>
                      <a:endParaRPr sz="1300" dirty="0"/>
                    </a:p>
                  </a:txBody>
                  <a:tcPr marL="91425" marR="91425" marT="121900" marB="1219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Federated Cloud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AAI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Operational policies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Experience with Virtual Access</a:t>
                      </a:r>
                      <a:endParaRPr sz="1100" dirty="0"/>
                    </a:p>
                    <a:p>
                      <a:pPr marL="269875" lvl="0" indent="-179388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Code of Conduct for sensitive </a:t>
                      </a:r>
                      <a:r>
                        <a:rPr lang="en" sz="1100" dirty="0" smtClean="0"/>
                        <a:t>data</a:t>
                      </a:r>
                      <a:endParaRPr sz="1100" dirty="0"/>
                    </a:p>
                  </a:txBody>
                  <a:tcPr marL="91425" marR="91425" marT="121900" marB="121900">
                    <a:solidFill>
                      <a:srgbClr val="FFFFFF"/>
                    </a:solidFill>
                  </a:tcPr>
                </a:tc>
              </a:tr>
              <a:tr h="848152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Fusion CC (ITER)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BF9000">
                        <a:alpha val="823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 smtClean="0"/>
                        <a:t>Port fusion workflows to federated compute environment</a:t>
                      </a:r>
                      <a:endParaRPr sz="1300" dirty="0" smtClean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 smtClean="0"/>
                        <a:t>Federate and enable access to distributed datasets </a:t>
                      </a:r>
                      <a:endParaRPr sz="1300" dirty="0" smtClean="0"/>
                    </a:p>
                    <a:p>
                      <a:pPr marL="269875" lvl="0" indent="-179388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 smtClean="0"/>
                        <a:t>Application and data provenance</a:t>
                      </a:r>
                      <a:endParaRPr sz="1300" dirty="0"/>
                    </a:p>
                  </a:txBody>
                  <a:tcPr marL="91425" marR="91425" marT="121900" marB="1219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AAI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Data and compute federation (containers)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Workflow management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Monitoring, helpdesk, </a:t>
                      </a:r>
                      <a:endParaRPr sz="1100" dirty="0"/>
                    </a:p>
                    <a:p>
                      <a:pPr marL="269875" lvl="0" indent="-179388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PIDs, ...</a:t>
                      </a:r>
                      <a:endParaRPr sz="1100" dirty="0"/>
                    </a:p>
                  </a:txBody>
                  <a:tcPr marL="91425" marR="91425" marT="121900" marB="121900">
                    <a:solidFill>
                      <a:srgbClr val="FFFFFF"/>
                    </a:solidFill>
                  </a:tcPr>
                </a:tc>
              </a:tr>
              <a:tr h="846272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Marine CC (Ifremer, Euro-Argo)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BF9000">
                        <a:alpha val="823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Cloud-based data subscription and data delivery service (from Euro-Argo, EMSO &amp; Copernicus in situ, SeaDataNet)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Enabling users’ simulations to run within Jupyter and custom environments on ‘subscribed data’ and own data</a:t>
                      </a:r>
                      <a:endParaRPr sz="1300" dirty="0"/>
                    </a:p>
                    <a:p>
                      <a:pPr marL="269875" lvl="0" indent="-179388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Operate the setup as a VA service (from M19)</a:t>
                      </a:r>
                      <a:endParaRPr sz="1300" dirty="0"/>
                    </a:p>
                  </a:txBody>
                  <a:tcPr marL="91425" marR="91425" marT="121900" marB="1219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Storage and compute clusters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Data discovery and staging (B2Find, B2Stage)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Char char="●"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</a:rPr>
                        <a:t>Jupyter service (24/7)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Char char="●"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</a:rPr>
                        <a:t>FitSM (IT service management)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121900" marB="121900">
                    <a:solidFill>
                      <a:srgbClr val="FFFFFF"/>
                    </a:solidFill>
                  </a:tcPr>
                </a:tc>
              </a:tr>
              <a:tr h="1259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EISCAT_3D CC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BF9000">
                        <a:alpha val="823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Make EISCAT data accessible via a ‘data webshop’ 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Enable online data analytics for researchers (based on community and custom applications)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Operate the data-compute portal as an EOSC service</a:t>
                      </a:r>
                      <a:endParaRPr sz="1300" dirty="0"/>
                    </a:p>
                  </a:txBody>
                  <a:tcPr marL="91425" marR="91425" marT="121900" marB="1219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B2Share (metadata schema management) 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Char char="●"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</a:rPr>
                        <a:t>DIRAC file catalogue and application manager for researchers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Federated compute sites (cloud)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User authentication, authorisation (VOMS, Perun)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FitSM (IT service management)</a:t>
                      </a:r>
                      <a:endParaRPr sz="1100" dirty="0"/>
                    </a:p>
                  </a:txBody>
                  <a:tcPr marL="91425" marR="91425" marT="121900" marB="12190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06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WP8: Output </a:t>
            </a:r>
            <a:r>
              <a:rPr lang="en-US" sz="2800" dirty="0"/>
              <a:t>from kick-off </a:t>
            </a:r>
            <a:r>
              <a:rPr lang="en-US" sz="2800" dirty="0" smtClean="0"/>
              <a:t>meeting 2/2</a:t>
            </a:r>
            <a:endParaRPr lang="en-US" sz="2800" dirty="0"/>
          </a:p>
        </p:txBody>
      </p:sp>
      <p:graphicFrame>
        <p:nvGraphicFramePr>
          <p:cNvPr id="6" name="Shape 143"/>
          <p:cNvGraphicFramePr/>
          <p:nvPr>
            <p:extLst>
              <p:ext uri="{D42A27DB-BD31-4B8C-83A1-F6EECF244321}">
                <p14:modId xmlns:p14="http://schemas.microsoft.com/office/powerpoint/2010/main" val="4225851829"/>
              </p:ext>
            </p:extLst>
          </p:nvPr>
        </p:nvGraphicFramePr>
        <p:xfrm>
          <a:off x="179512" y="836712"/>
          <a:ext cx="8783596" cy="588243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52863"/>
                <a:gridCol w="4651793"/>
                <a:gridCol w="2878940"/>
              </a:tblGrid>
              <a:tr h="51812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Challenges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Relevant EOSC-hub </a:t>
                      </a:r>
                      <a:r>
                        <a:rPr lang="en" sz="1600" b="1" dirty="0" smtClean="0"/>
                        <a:t>services</a:t>
                      </a:r>
                      <a:r>
                        <a:rPr lang="en-US" sz="1600" b="1" dirty="0" smtClean="0"/>
                        <a:t/>
                      </a:r>
                      <a:br>
                        <a:rPr lang="en-US" sz="1600" b="1" dirty="0" smtClean="0"/>
                      </a:br>
                      <a:r>
                        <a:rPr lang="en-US" sz="1600" b="1" dirty="0" smtClean="0"/>
                        <a:t>(first estimate)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A4C2F4"/>
                    </a:solidFill>
                  </a:tcPr>
                </a:tc>
              </a:tr>
              <a:tr h="896961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EPOS - ORFEUS CC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BF9000">
                        <a:alpha val="823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Effective transfer and staging of big data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Harmonised data management policies at seismic observatories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Enable researchers to analyse data, create and publish ‘user-defined data products’</a:t>
                      </a:r>
                      <a:endParaRPr sz="1300" dirty="0"/>
                    </a:p>
                  </a:txBody>
                  <a:tcPr marL="91425" marR="91425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AAI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Data staging and transfer services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Federated compute services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Jupyter (data access and analytics environment)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Data Management good practices</a:t>
                      </a:r>
                      <a:endParaRPr sz="1100" dirty="0"/>
                    </a:p>
                  </a:txBody>
                  <a:tcPr marL="91425" marR="91425" marT="121900" marB="121900">
                    <a:solidFill>
                      <a:schemeClr val="bg1"/>
                    </a:solidFill>
                  </a:tcPr>
                </a:tc>
              </a:tr>
              <a:tr h="848152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Radio Astronomy CC (LOFAR→ SKA)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BF9000">
                        <a:alpha val="823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Enable researchers to find, access and process data from the LOFAR Telescope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Support application developers in deploying workflows for researchers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Char char="●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</a:rPr>
                        <a:t>Support research users in data analytics on federation of compute clusters</a:t>
                      </a:r>
                      <a:endParaRPr sz="1300" dirty="0"/>
                    </a:p>
                  </a:txBody>
                  <a:tcPr marL="91425" marR="91425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B2Find - B2Share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B2Stage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B2Safe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B2Handle (PIDs)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Jupyter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Federated compute and storage resources</a:t>
                      </a:r>
                      <a:endParaRPr sz="1100" dirty="0"/>
                    </a:p>
                  </a:txBody>
                  <a:tcPr marL="91425" marR="91425" marT="121900" marB="121900">
                    <a:solidFill>
                      <a:schemeClr val="bg1"/>
                    </a:solidFill>
                  </a:tcPr>
                </a:tc>
              </a:tr>
              <a:tr h="846272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ICOS-eLTER CC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BF9000">
                        <a:alpha val="823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Char char="●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</a:rPr>
                        <a:t>Enable researchers to find, access and process data from ICOS and eLTER</a:t>
                      </a:r>
                      <a:endParaRPr sz="1300" dirty="0">
                        <a:solidFill>
                          <a:schemeClr val="dk1"/>
                        </a:solidFill>
                      </a:endParaRPr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Char char="●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</a:rPr>
                        <a:t>Integrate ICOS Portal and analysis tools with large-scale storage and compute resources</a:t>
                      </a:r>
                      <a:endParaRPr sz="1300" dirty="0">
                        <a:solidFill>
                          <a:schemeClr val="dk1"/>
                        </a:solidFill>
                      </a:endParaRPr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Char char="●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</a:rPr>
                        <a:t>Support research users in data analytics on federation of compute clusters</a:t>
                      </a:r>
                      <a:endParaRPr sz="1300" dirty="0"/>
                    </a:p>
                  </a:txBody>
                  <a:tcPr marL="91425" marR="91425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B2Safe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B2Find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B2Stage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Federated cloud</a:t>
                      </a:r>
                      <a:endParaRPr sz="1100" dirty="0"/>
                    </a:p>
                  </a:txBody>
                  <a:tcPr marL="91425" marR="91425" marT="121900" marB="121900">
                    <a:solidFill>
                      <a:schemeClr val="bg1"/>
                    </a:solidFill>
                  </a:tcPr>
                </a:tc>
              </a:tr>
              <a:tr h="983824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/>
                        <a:t>Disaster Mitigation Plus CC</a:t>
                      </a:r>
                      <a:endParaRPr sz="1600" b="1" dirty="0"/>
                    </a:p>
                  </a:txBody>
                  <a:tcPr marL="91425" marR="91425" marT="121900" marB="121900">
                    <a:solidFill>
                      <a:srgbClr val="BF9000">
                        <a:alpha val="823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Setup simulation web portals for simulation of natural hazards (</a:t>
                      </a:r>
                      <a:r>
                        <a:rPr lang="en" sz="1300" dirty="0">
                          <a:solidFill>
                            <a:schemeClr val="dk1"/>
                          </a:solidFill>
                        </a:rPr>
                        <a:t>storm surge, </a:t>
                      </a:r>
                      <a:r>
                        <a:rPr lang="en" sz="1300" dirty="0"/>
                        <a:t>dust transportation, forest fire</a:t>
                      </a:r>
                      <a:r>
                        <a:rPr lang="en" sz="1300" dirty="0" smtClean="0"/>
                        <a:t>,</a:t>
                      </a:r>
                      <a:r>
                        <a:rPr lang="mr-IN" sz="1300" dirty="0" smtClean="0"/>
                        <a:t>…</a:t>
                      </a:r>
                      <a:r>
                        <a:rPr lang="en" sz="1300" dirty="0" smtClean="0"/>
                        <a:t>)</a:t>
                      </a:r>
                      <a:endParaRPr sz="13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300" dirty="0"/>
                        <a:t>Federate environmental data from agencies in Asia-Pacific region</a:t>
                      </a:r>
                      <a:endParaRPr sz="1300" dirty="0"/>
                    </a:p>
                  </a:txBody>
                  <a:tcPr marL="91425" marR="91425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Federated compute resources (HTC and cloud)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Operational tools</a:t>
                      </a:r>
                      <a:endParaRPr sz="1100" dirty="0"/>
                    </a:p>
                    <a:p>
                      <a:pPr marL="269875" lvl="0" indent="-179388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en" sz="1100" dirty="0"/>
                        <a:t>FitSM</a:t>
                      </a:r>
                      <a:endParaRPr sz="1100" dirty="0"/>
                    </a:p>
                  </a:txBody>
                  <a:tcPr marL="91425" marR="91425" marT="121900" marB="1219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55007"/>
          </a:xfrm>
        </p:spPr>
        <p:txBody>
          <a:bodyPr>
            <a:normAutofit/>
          </a:bodyPr>
          <a:lstStyle/>
          <a:p>
            <a:r>
              <a:rPr lang="en-US" dirty="0" smtClean="0"/>
              <a:t>Ambition turned into Work items (mostly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pPr lvl="1"/>
            <a:r>
              <a:rPr lang="en-US" sz="1800" dirty="0">
                <a:hlinkClick r:id="rId2"/>
              </a:rPr>
              <a:t>https://docs.google.com/spreadsheets/d/1COZzwEArRexybn1zXx9D14vXNKWqAlH7mnWEWMuIZ0M/edit#gid=128735204</a:t>
            </a:r>
            <a:endParaRPr lang="en-US" sz="1800" dirty="0" smtClean="0"/>
          </a:p>
          <a:p>
            <a:r>
              <a:rPr lang="en-US" dirty="0" smtClean="0"/>
              <a:t>CC wiki pages established </a:t>
            </a:r>
            <a:r>
              <a:rPr lang="en-US" dirty="0" smtClean="0">
                <a:sym typeface="Wingdings"/>
              </a:rPr>
              <a:t> It’s your </a:t>
            </a:r>
            <a:r>
              <a:rPr lang="en-US" dirty="0" smtClean="0">
                <a:sym typeface="Wingdings"/>
              </a:rPr>
              <a:t>Website</a:t>
            </a:r>
          </a:p>
          <a:p>
            <a:pPr lvl="2"/>
            <a:r>
              <a:rPr lang="en-US" dirty="0" smtClean="0">
                <a:sym typeface="Wingdings"/>
              </a:rPr>
              <a:t>Public website section to come soon</a:t>
            </a:r>
            <a:r>
              <a:rPr lang="mr-IN" dirty="0" smtClean="0">
                <a:sym typeface="Wingdings"/>
              </a:rPr>
              <a:t>…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CC email lists established  It’s your list (my is WP8)</a:t>
            </a:r>
            <a:endParaRPr lang="en-US" dirty="0" smtClean="0"/>
          </a:p>
          <a:p>
            <a:r>
              <a:rPr lang="en-US" dirty="0" smtClean="0"/>
              <a:t>First ‘tech-talk’ event was held (Storage) </a:t>
            </a:r>
            <a:r>
              <a:rPr lang="en-US" dirty="0" smtClean="0">
                <a:sym typeface="Wingdings"/>
              </a:rPr>
              <a:t> Future topics (AAI?)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happened since the kick-off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1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Silence </a:t>
            </a:r>
            <a:r>
              <a:rPr lang="en-US" dirty="0"/>
              <a:t>on CC email lists</a:t>
            </a:r>
          </a:p>
          <a:p>
            <a:r>
              <a:rPr lang="en-US" dirty="0" smtClean="0"/>
              <a:t>Few </a:t>
            </a:r>
            <a:r>
              <a:rPr lang="en-US" dirty="0"/>
              <a:t>CC meetings</a:t>
            </a:r>
          </a:p>
          <a:p>
            <a:r>
              <a:rPr lang="en-US" dirty="0"/>
              <a:t>Few responses to AMB input requests</a:t>
            </a:r>
          </a:p>
          <a:p>
            <a:r>
              <a:rPr lang="en-US" dirty="0"/>
              <a:t>Request for more capacity? </a:t>
            </a:r>
          </a:p>
          <a:p>
            <a:r>
              <a:rPr lang="en-US" dirty="0" smtClean="0"/>
              <a:t>Promotion </a:t>
            </a:r>
            <a:r>
              <a:rPr lang="en-US" dirty="0"/>
              <a:t>to RIs </a:t>
            </a:r>
            <a:r>
              <a:rPr lang="en-US" dirty="0" smtClean="0"/>
              <a:t>(reusable article </a:t>
            </a:r>
            <a:r>
              <a:rPr lang="en-US" dirty="0"/>
              <a:t>on 5/Mar)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My concerns (not for every CC)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1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1:</a:t>
            </a:r>
          </a:p>
          <a:p>
            <a:pPr lvl="1"/>
            <a:r>
              <a:rPr lang="en-US" dirty="0" smtClean="0"/>
              <a:t>CC talks: Integration and validation plans (10’ each)</a:t>
            </a:r>
            <a:endParaRPr lang="en-US" dirty="0"/>
          </a:p>
          <a:p>
            <a:r>
              <a:rPr lang="en-US" dirty="0" smtClean="0"/>
              <a:t>Session 2: </a:t>
            </a:r>
          </a:p>
          <a:p>
            <a:pPr lvl="1"/>
            <a:r>
              <a:rPr lang="en-US" dirty="0" smtClean="0"/>
              <a:t>CC talks continues</a:t>
            </a:r>
          </a:p>
          <a:p>
            <a:pPr lvl="1"/>
            <a:r>
              <a:rPr lang="en-US" dirty="0" smtClean="0"/>
              <a:t>Requirements DB </a:t>
            </a:r>
            <a:r>
              <a:rPr lang="mr-IN" dirty="0" smtClean="0"/>
              <a:t>–</a:t>
            </a:r>
            <a:r>
              <a:rPr lang="en-US" dirty="0" smtClean="0"/>
              <a:t> WP10 presentation</a:t>
            </a:r>
          </a:p>
          <a:p>
            <a:pPr lvl="1"/>
            <a:r>
              <a:rPr lang="en-US" dirty="0" smtClean="0"/>
              <a:t>Discussion</a:t>
            </a:r>
          </a:p>
          <a:p>
            <a:r>
              <a:rPr lang="en-US" dirty="0" smtClean="0"/>
              <a:t>Session 3 (tomorrow):</a:t>
            </a:r>
          </a:p>
          <a:p>
            <a:pPr lvl="1"/>
            <a:r>
              <a:rPr lang="en-US" dirty="0" smtClean="0"/>
              <a:t>Technical consultancy / discussion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4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68764"/>
            <a:ext cx="8640960" cy="4855007"/>
          </a:xfrm>
        </p:spPr>
        <p:txBody>
          <a:bodyPr>
            <a:normAutofit/>
          </a:bodyPr>
          <a:lstStyle/>
          <a:p>
            <a:pPr marL="363538" indent="-363538">
              <a:buFont typeface="+mj-lt"/>
              <a:buAutoNum type="arabicPeriod"/>
            </a:pPr>
            <a:r>
              <a:rPr lang="en-US" dirty="0" smtClean="0"/>
              <a:t>Architecture </a:t>
            </a:r>
            <a:r>
              <a:rPr lang="en-US" dirty="0"/>
              <a:t>integration plans (What to integrate from your community? What EOSC-hub common service to use?</a:t>
            </a:r>
            <a:r>
              <a:rPr lang="en-US" dirty="0" smtClean="0"/>
              <a:t>)</a:t>
            </a:r>
            <a:endParaRPr lang="en-US" dirty="0"/>
          </a:p>
          <a:p>
            <a:pPr marL="363538" indent="-363538">
              <a:buFont typeface="+mj-lt"/>
              <a:buAutoNum type="arabicPeriod"/>
            </a:pPr>
            <a:r>
              <a:rPr lang="en-US" dirty="0" smtClean="0"/>
              <a:t>Validation </a:t>
            </a:r>
            <a:r>
              <a:rPr lang="en-US" dirty="0"/>
              <a:t>plans (What will you assess and validate during the tests after the integration? Who will be the testers/validators?)</a:t>
            </a:r>
          </a:p>
          <a:p>
            <a:pPr marL="363538" indent="-363538">
              <a:buFont typeface="+mj-lt"/>
              <a:buAutoNum type="arabicPeriod"/>
            </a:pPr>
            <a:r>
              <a:rPr lang="en-US" dirty="0" smtClean="0"/>
              <a:t>Currently </a:t>
            </a:r>
            <a:r>
              <a:rPr lang="en-US" dirty="0"/>
              <a:t>ongoing work in the CC</a:t>
            </a:r>
          </a:p>
          <a:p>
            <a:pPr marL="363538" indent="-363538">
              <a:buFont typeface="+mj-lt"/>
              <a:buAutoNum type="arabicPeriod"/>
            </a:pPr>
            <a:r>
              <a:rPr lang="en-US" dirty="0" smtClean="0"/>
              <a:t>Plans </a:t>
            </a:r>
            <a:r>
              <a:rPr lang="en-US" dirty="0"/>
              <a:t>for the next months (e.g. tasks with timeline)</a:t>
            </a:r>
          </a:p>
          <a:p>
            <a:pPr marL="363538" indent="-363538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dirty="0"/>
              <a:t>questions (we can bring technological questions to the WP5-6-10 people during the third session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Structure of CC presentations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016" y="1124744"/>
            <a:ext cx="8892480" cy="2880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M8.1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016" y="4005064"/>
            <a:ext cx="8892480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Gergely &amp; AMB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016" y="5085184"/>
            <a:ext cx="8892480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pPr algn="r"/>
            <a:endParaRPr lang="en-US" dirty="0">
              <a:solidFill>
                <a:srgbClr val="FF0000"/>
              </a:solidFill>
              <a:sym typeface="Wingdings"/>
            </a:endParaRPr>
          </a:p>
          <a:p>
            <a:pPr algn="r"/>
            <a:r>
              <a:rPr lang="en-US" dirty="0" smtClean="0">
                <a:solidFill>
                  <a:srgbClr val="FF0000"/>
                </a:solidFill>
                <a:sym typeface="Wingdings"/>
              </a:rPr>
              <a:t> Session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7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Questions/comments </a:t>
            </a:r>
            <a:r>
              <a:rPr lang="en-US" dirty="0" smtClean="0">
                <a:solidFill>
                  <a:srgbClr val="FF0000"/>
                </a:solidFill>
              </a:rPr>
              <a:t>before we start?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ELIXIR (</a:t>
            </a:r>
            <a:r>
              <a:rPr lang="en-US" dirty="0" err="1" smtClean="0"/>
              <a:t>Susheel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Fusion (Shaun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Marine (Thierry)</a:t>
            </a:r>
          </a:p>
          <a:p>
            <a:r>
              <a:rPr lang="en-US" dirty="0" smtClean="0"/>
              <a:t>EISCAT_3D (Carl-Fredrik)</a:t>
            </a:r>
          </a:p>
          <a:p>
            <a:r>
              <a:rPr lang="en-US" dirty="0" smtClean="0"/>
              <a:t>EPOS-ORFEUS (Luca)</a:t>
            </a:r>
          </a:p>
          <a:p>
            <a:r>
              <a:rPr lang="en-US" dirty="0" smtClean="0"/>
              <a:t>RACC (Hanno)</a:t>
            </a:r>
          </a:p>
          <a:p>
            <a:r>
              <a:rPr lang="en-US" dirty="0" smtClean="0"/>
              <a:t>ICOS (Maggie)</a:t>
            </a:r>
          </a:p>
          <a:p>
            <a:r>
              <a:rPr lang="en-US" dirty="0" smtClean="0"/>
              <a:t>DMCC (Eric)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18. 04. 18.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2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18920</TotalTime>
  <Words>903</Words>
  <Application>Microsoft Macintosh PowerPoint</Application>
  <PresentationFormat>On-screen Show (4:3)</PresentationFormat>
  <Paragraphs>175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Gergely Sipos</cp:lastModifiedBy>
  <cp:revision>168</cp:revision>
  <dcterms:created xsi:type="dcterms:W3CDTF">2018-01-30T10:37:03Z</dcterms:created>
  <dcterms:modified xsi:type="dcterms:W3CDTF">2018-04-18T07:24:25Z</dcterms:modified>
</cp:coreProperties>
</file>