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7"/>
  </p:notesMasterIdLst>
  <p:handoutMasterIdLst>
    <p:handoutMasterId r:id="rId18"/>
  </p:handoutMasterIdLst>
  <p:sldIdLst>
    <p:sldId id="280" r:id="rId4"/>
    <p:sldId id="294" r:id="rId5"/>
    <p:sldId id="304" r:id="rId6"/>
    <p:sldId id="310" r:id="rId7"/>
    <p:sldId id="299" r:id="rId8"/>
    <p:sldId id="295" r:id="rId9"/>
    <p:sldId id="301" r:id="rId10"/>
    <p:sldId id="302" r:id="rId11"/>
    <p:sldId id="305" r:id="rId12"/>
    <p:sldId id="303" r:id="rId13"/>
    <p:sldId id="307" r:id="rId14"/>
    <p:sldId id="308" r:id="rId15"/>
    <p:sldId id="309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599" autoAdjust="0"/>
    <p:restoredTop sz="96208" autoAdjust="0"/>
  </p:normalViewPr>
  <p:slideViewPr>
    <p:cSldViewPr showGuides="1">
      <p:cViewPr varScale="1">
        <p:scale>
          <a:sx n="93" d="100"/>
          <a:sy n="93" d="100"/>
        </p:scale>
        <p:origin x="-2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01/05/18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01/05/18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1942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929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421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421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1942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421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421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421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38331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CC7721-82B1-4E44-B0AD-3F47CFFA7D3B}" type="datetimeFigureOut">
              <a:rPr lang="nl-NL" smtClean="0"/>
              <a:t>03/05/18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DD296C-0DCF-4F40-BA0C-21CE51AEA73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62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xmlns="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xmlns="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03/05/18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xmlns="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xmlns="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xmlns="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18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01/05/18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  <p:sldLayoutId id="2147483689" r:id="rId5"/>
    <p:sldLayoutId id="2147483690" r:id="rId6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egi.eu/" TargetMode="External"/><Relationship Id="rId4" Type="http://schemas.openxmlformats.org/officeDocument/2006/relationships/image" Target="../media/image9.png"/><Relationship Id="rId5" Type="http://schemas.openxmlformats.org/officeDocument/2006/relationships/image" Target="../media/image8.pn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iki.egi.eu/wiki/PROC2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operations@egi.eu" TargetMode="External"/><Relationship Id="rId4" Type="http://schemas.openxmlformats.org/officeDocument/2006/relationships/hyperlink" Target="https://wiki.egi.eu/wiki/EGI_Infrastructure_operations_oversight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OMB </a:t>
            </a:r>
            <a:r>
              <a:rPr lang="en-GB" dirty="0" smtClean="0"/>
              <a:t>May 2018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Matthew Viljoen – EGI Foundation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35696" y="3501008"/>
            <a:ext cx="5689178" cy="431477"/>
          </a:xfrm>
        </p:spPr>
        <p:txBody>
          <a:bodyPr/>
          <a:lstStyle/>
          <a:p>
            <a:r>
              <a:rPr lang="en-US" dirty="0" smtClean="0"/>
              <a:t>EGI Operations Manger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120680" cy="11521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Operational harmonization with EUDAT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1655514"/>
          </a:xfrm>
        </p:spPr>
        <p:txBody>
          <a:bodyPr/>
          <a:lstStyle/>
          <a:p>
            <a:r>
              <a:rPr lang="en-GB" dirty="0" smtClean="0"/>
              <a:t>Proposal for EUDAT </a:t>
            </a:r>
            <a:r>
              <a:rPr lang="en-GB" dirty="0" smtClean="0"/>
              <a:t>sites </a:t>
            </a:r>
            <a:r>
              <a:rPr lang="en-GB" dirty="0" smtClean="0"/>
              <a:t>to become to integrate as regional operations rejected</a:t>
            </a:r>
          </a:p>
          <a:p>
            <a:r>
              <a:rPr lang="en-GB" dirty="0" smtClean="0"/>
              <a:t>Now investigating joint </a:t>
            </a:r>
            <a:r>
              <a:rPr lang="en-GB" dirty="0" err="1" smtClean="0"/>
              <a:t>MoU</a:t>
            </a:r>
            <a:r>
              <a:rPr lang="en-GB" dirty="0" smtClean="0"/>
              <a:t> with EUDAT outlining:</a:t>
            </a:r>
          </a:p>
          <a:p>
            <a:pPr lvl="1"/>
            <a:r>
              <a:rPr lang="en-GB" dirty="0" smtClean="0"/>
              <a:t>operational coordination</a:t>
            </a:r>
          </a:p>
          <a:p>
            <a:pPr lvl="1"/>
            <a:r>
              <a:rPr lang="en-GB" dirty="0" smtClean="0"/>
              <a:t>security coordination</a:t>
            </a:r>
          </a:p>
          <a:p>
            <a:pPr lvl="1"/>
            <a:r>
              <a:rPr lang="en-GB" dirty="0" smtClean="0"/>
              <a:t>alignment of processes/procedures etc.</a:t>
            </a:r>
            <a:endParaRPr lang="en-GB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OMB</a:t>
            </a:r>
            <a:endParaRPr lang="en-GB" dirty="0"/>
          </a:p>
        </p:txBody>
      </p:sp>
      <p:pic>
        <p:nvPicPr>
          <p:cNvPr id="5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150650" cy="143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325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725BE552-70BA-4F9C-8732-B3C54DA3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956AD9C-C81E-4755-9F1E-ABC1C0498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Comprehensive</a:t>
            </a:r>
            <a:r>
              <a:rPr lang="en-GB" dirty="0"/>
              <a:t> monitoring using </a:t>
            </a:r>
            <a:r>
              <a:rPr lang="en-GB" b="1" dirty="0"/>
              <a:t>probes</a:t>
            </a:r>
          </a:p>
          <a:p>
            <a:pPr lvl="1"/>
            <a:r>
              <a:rPr lang="en-GB" dirty="0"/>
              <a:t>Identify, develop and deploy missing security-related probes</a:t>
            </a:r>
          </a:p>
          <a:p>
            <a:pPr marL="342900" lvl="1" indent="0">
              <a:buNone/>
            </a:pPr>
            <a:endParaRPr lang="en-GB" dirty="0"/>
          </a:p>
          <a:p>
            <a:r>
              <a:rPr lang="en-GB" dirty="0"/>
              <a:t>Discussing</a:t>
            </a:r>
            <a:r>
              <a:rPr lang="en-GB" b="1" dirty="0"/>
              <a:t> </a:t>
            </a:r>
            <a:r>
              <a:rPr lang="en-GB" b="1" dirty="0" err="1"/>
              <a:t>Pakiti</a:t>
            </a:r>
            <a:r>
              <a:rPr lang="en-GB" dirty="0"/>
              <a:t> </a:t>
            </a:r>
            <a:r>
              <a:rPr lang="en-GB" i="1" dirty="0"/>
              <a:t>and/or </a:t>
            </a:r>
            <a:r>
              <a:rPr lang="en-GB" b="1" dirty="0"/>
              <a:t>similar</a:t>
            </a:r>
            <a:r>
              <a:rPr lang="en-GB" dirty="0"/>
              <a:t> </a:t>
            </a:r>
            <a:r>
              <a:rPr lang="en-GB" b="1" dirty="0"/>
              <a:t>tools</a:t>
            </a:r>
            <a:r>
              <a:rPr lang="en-GB" dirty="0"/>
              <a:t> usage </a:t>
            </a:r>
            <a:r>
              <a:rPr lang="en-GB" b="1" dirty="0"/>
              <a:t>at site level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Security</a:t>
            </a:r>
            <a:r>
              <a:rPr lang="en-GB" b="1" dirty="0"/>
              <a:t> training</a:t>
            </a:r>
            <a:r>
              <a:rPr lang="en-GB" dirty="0"/>
              <a:t> for VM </a:t>
            </a:r>
            <a:r>
              <a:rPr lang="en-GB" b="1" dirty="0"/>
              <a:t>operators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Shifting</a:t>
            </a:r>
            <a:r>
              <a:rPr lang="en-GB" dirty="0"/>
              <a:t> vulnerability </a:t>
            </a:r>
            <a:r>
              <a:rPr lang="en-GB" b="1" dirty="0"/>
              <a:t>handling</a:t>
            </a:r>
            <a:r>
              <a:rPr lang="en-GB" dirty="0"/>
              <a:t> to EGI </a:t>
            </a:r>
            <a:r>
              <a:rPr lang="en-GB" b="1" dirty="0"/>
              <a:t>Operations</a:t>
            </a:r>
          </a:p>
          <a:p>
            <a:pPr lvl="1"/>
            <a:r>
              <a:rPr lang="en-GB" dirty="0"/>
              <a:t>Using </a:t>
            </a:r>
            <a:r>
              <a:rPr lang="en-GB" b="1" dirty="0"/>
              <a:t>security</a:t>
            </a:r>
            <a:r>
              <a:rPr lang="en-GB" dirty="0"/>
              <a:t> experts </a:t>
            </a:r>
            <a:r>
              <a:rPr lang="en-GB" b="1" dirty="0"/>
              <a:t>knowledge</a:t>
            </a:r>
            <a:r>
              <a:rPr lang="en-GB" dirty="0"/>
              <a:t> and time </a:t>
            </a:r>
            <a:r>
              <a:rPr lang="en-GB" b="1" dirty="0"/>
              <a:t>efficiently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C668E8B-804A-4226-A5F9-B64F4480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8DC4-DE83-4F63-8090-0B20624E8C99}" type="datetime1">
              <a:rPr lang="en-US" smtClean="0"/>
              <a:t>03/05/18</a:t>
            </a:fld>
            <a:endParaRPr lang="en-US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8E835059-47AC-4E0A-80DD-CB28365206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19672" y="260489"/>
            <a:ext cx="5980803" cy="864081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lang="en-GB" sz="3000" dirty="0" err="1">
                <a:solidFill>
                  <a:srgbClr val="4F85C3"/>
                </a:solidFill>
                <a:ea typeface="+mj-ea"/>
              </a:rPr>
              <a:t>Fedcloud</a:t>
            </a:r>
            <a:r>
              <a:rPr lang="en-GB" sz="3000" dirty="0">
                <a:solidFill>
                  <a:srgbClr val="4F85C3"/>
                </a:solidFill>
                <a:ea typeface="+mj-ea"/>
              </a:rPr>
              <a:t> security - Short </a:t>
            </a:r>
            <a:r>
              <a:rPr lang="en-GB" sz="3000" dirty="0">
                <a:solidFill>
                  <a:srgbClr val="4F85C3"/>
                </a:solidFill>
                <a:ea typeface="+mj-ea"/>
              </a:rPr>
              <a:t>term improvements</a:t>
            </a:r>
          </a:p>
        </p:txBody>
      </p:sp>
      <p:pic>
        <p:nvPicPr>
          <p:cNvPr id="6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150650" cy="143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13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FCF8AFC2-4A9D-8141-87F1-D997BB3AB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265D2B-63DB-9340-A8A9-C68518B21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Security</a:t>
            </a:r>
            <a:r>
              <a:rPr lang="en-GB" dirty="0"/>
              <a:t> aspects part of </a:t>
            </a:r>
            <a:r>
              <a:rPr lang="en-GB" b="1" dirty="0"/>
              <a:t>FedCloud 2.0</a:t>
            </a:r>
            <a:r>
              <a:rPr lang="en-GB" dirty="0"/>
              <a:t> design</a:t>
            </a:r>
          </a:p>
          <a:p>
            <a:pPr lvl="1"/>
            <a:r>
              <a:rPr lang="en-GB" dirty="0"/>
              <a:t>Discussing some </a:t>
            </a:r>
            <a:r>
              <a:rPr lang="en-GB" b="1" dirty="0"/>
              <a:t>new models</a:t>
            </a:r>
            <a:r>
              <a:rPr lang="en-GB" dirty="0"/>
              <a:t> for FedCloud</a:t>
            </a:r>
          </a:p>
          <a:p>
            <a:pPr lvl="1"/>
            <a:r>
              <a:rPr lang="en-GB" dirty="0"/>
              <a:t>Taking </a:t>
            </a:r>
            <a:r>
              <a:rPr lang="en-GB" b="1" dirty="0"/>
              <a:t>security</a:t>
            </a:r>
            <a:r>
              <a:rPr lang="en-GB" dirty="0"/>
              <a:t> into account </a:t>
            </a:r>
            <a:r>
              <a:rPr lang="en-GB" b="1" dirty="0"/>
              <a:t>from the beginning</a:t>
            </a:r>
          </a:p>
          <a:p>
            <a:pPr marL="342900" lvl="1" indent="0">
              <a:buNone/>
            </a:pPr>
            <a:endParaRPr lang="en-GB" dirty="0"/>
          </a:p>
          <a:p>
            <a:r>
              <a:rPr lang="en-GB" b="1" dirty="0"/>
              <a:t>Automated</a:t>
            </a:r>
            <a:r>
              <a:rPr lang="en-GB" dirty="0"/>
              <a:t> Infrastructure </a:t>
            </a:r>
            <a:r>
              <a:rPr lang="en-GB" b="1" dirty="0"/>
              <a:t>testing</a:t>
            </a:r>
          </a:p>
          <a:p>
            <a:pPr lvl="1"/>
            <a:r>
              <a:rPr lang="en-GB" b="1" dirty="0"/>
              <a:t>Infrastructure as Code</a:t>
            </a:r>
          </a:p>
          <a:p>
            <a:pPr lvl="1"/>
            <a:r>
              <a:rPr lang="en-GB" b="1" dirty="0"/>
              <a:t>Actual</a:t>
            </a:r>
            <a:r>
              <a:rPr lang="en-GB" dirty="0"/>
              <a:t> state vs </a:t>
            </a:r>
            <a:r>
              <a:rPr lang="en-GB" b="1" dirty="0"/>
              <a:t>desired</a:t>
            </a:r>
            <a:r>
              <a:rPr lang="en-GB" dirty="0"/>
              <a:t> state</a:t>
            </a:r>
          </a:p>
          <a:p>
            <a:pPr marL="342900" lvl="1" indent="0">
              <a:buNone/>
            </a:pPr>
            <a:endParaRPr lang="en-GB" dirty="0"/>
          </a:p>
          <a:p>
            <a:r>
              <a:rPr lang="en-GB" dirty="0"/>
              <a:t>Promoting and supporting </a:t>
            </a:r>
            <a:r>
              <a:rPr lang="en-GB" b="1" dirty="0" err="1"/>
              <a:t>DevSecOps</a:t>
            </a:r>
            <a:r>
              <a:rPr lang="en-GB" dirty="0"/>
              <a:t> practices</a:t>
            </a:r>
          </a:p>
          <a:p>
            <a:pPr lvl="1"/>
            <a:r>
              <a:rPr lang="en-GB" b="1" dirty="0"/>
              <a:t>Guidelines,</a:t>
            </a:r>
            <a:r>
              <a:rPr lang="en-GB" dirty="0"/>
              <a:t> </a:t>
            </a:r>
            <a:r>
              <a:rPr lang="en-GB" b="1" dirty="0"/>
              <a:t>tools</a:t>
            </a:r>
            <a:r>
              <a:rPr lang="en-GB" dirty="0"/>
              <a:t> for </a:t>
            </a:r>
            <a:r>
              <a:rPr lang="en-GB" b="1" dirty="0"/>
              <a:t>user communities </a:t>
            </a:r>
            <a:r>
              <a:rPr lang="en-GB" dirty="0"/>
              <a:t>and </a:t>
            </a:r>
            <a:r>
              <a:rPr lang="en-GB" b="1" dirty="0"/>
              <a:t>developers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35AE7B-9E63-B848-BA3C-7978C968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CFEC-0454-AC44-8E86-BE9F61F8FDCC}" type="datetime1">
              <a:rPr lang="en-US" smtClean="0"/>
              <a:t>03/05/18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B9051E7-A8D7-CD41-B7DC-EB75262D69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3688" y="260489"/>
            <a:ext cx="5980803" cy="864081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spcBef>
                <a:spcPct val="0"/>
              </a:spcBef>
            </a:pPr>
            <a:r>
              <a:rPr lang="en-GB" sz="3000" dirty="0" err="1">
                <a:solidFill>
                  <a:srgbClr val="4F85C3"/>
                </a:solidFill>
                <a:ea typeface="+mj-ea"/>
              </a:rPr>
              <a:t>Fedcloud</a:t>
            </a:r>
            <a:r>
              <a:rPr lang="en-GB" sz="3000" dirty="0">
                <a:solidFill>
                  <a:srgbClr val="4F85C3"/>
                </a:solidFill>
                <a:ea typeface="+mj-ea"/>
              </a:rPr>
              <a:t> security - Following </a:t>
            </a:r>
            <a:r>
              <a:rPr lang="en-GB" sz="3000" dirty="0">
                <a:solidFill>
                  <a:srgbClr val="4F85C3"/>
                </a:solidFill>
                <a:ea typeface="+mj-ea"/>
              </a:rPr>
              <a:t>up</a:t>
            </a:r>
          </a:p>
        </p:txBody>
      </p:sp>
      <p:pic>
        <p:nvPicPr>
          <p:cNvPr id="6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150650" cy="143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43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983508A5-FE3A-E644-A475-3CC575BE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E249DA-E1A5-0549-BDBC-31748B2FB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/>
              <a:t>React </a:t>
            </a:r>
            <a:r>
              <a:rPr lang="en-GB" i="1" dirty="0"/>
              <a:t>and</a:t>
            </a:r>
            <a:r>
              <a:rPr lang="en-GB" b="1" i="1" dirty="0"/>
              <a:t> share </a:t>
            </a:r>
            <a:r>
              <a:rPr lang="en-GB" i="1" dirty="0"/>
              <a:t>your</a:t>
            </a:r>
            <a:r>
              <a:rPr lang="en-GB" b="1" i="1" dirty="0"/>
              <a:t> thoughts</a:t>
            </a:r>
          </a:p>
          <a:p>
            <a:pPr marL="0" indent="0">
              <a:buNone/>
            </a:pPr>
            <a:endParaRPr lang="en-GB" b="1" i="1" dirty="0"/>
          </a:p>
          <a:p>
            <a:r>
              <a:rPr lang="en-GB" b="1" i="1" dirty="0"/>
              <a:t>Join </a:t>
            </a:r>
            <a:r>
              <a:rPr lang="en-GB" i="1" dirty="0"/>
              <a:t>the</a:t>
            </a:r>
            <a:r>
              <a:rPr lang="en-GB" b="1" i="1" dirty="0"/>
              <a:t> discussion!</a:t>
            </a:r>
          </a:p>
          <a:p>
            <a:pPr marL="0" indent="0">
              <a:buNone/>
            </a:pPr>
            <a:endParaRPr lang="en-GB" b="1" i="1" dirty="0"/>
          </a:p>
          <a:p>
            <a:pPr marL="0" indent="0">
              <a:buNone/>
            </a:pPr>
            <a:r>
              <a:rPr lang="en-GB" sz="2600" i="1" dirty="0">
                <a:hlinkClick r:id="rId3"/>
              </a:rPr>
              <a:t>https://community.egi.eu</a:t>
            </a:r>
            <a:endParaRPr lang="en-GB" sz="2600" i="1" dirty="0"/>
          </a:p>
          <a:p>
            <a:pPr marL="0" indent="0">
              <a:buNone/>
            </a:pPr>
            <a:endParaRPr lang="en-GB" sz="2600" i="1" dirty="0"/>
          </a:p>
          <a:p>
            <a:pPr marL="0" indent="0">
              <a:buNone/>
            </a:pPr>
            <a:endParaRPr lang="en-GB" sz="2600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FB386A-7BB5-E849-8B46-5B27D2434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45A7-AB57-0D4D-A61E-196FB61C4311}" type="datetime1">
              <a:rPr lang="en-US" smtClean="0"/>
              <a:t>03/05/18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8823C8B-F8E3-6E44-BFB2-9A76543F3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75656" y="260489"/>
            <a:ext cx="5980803" cy="864081"/>
          </a:xfrm>
        </p:spPr>
        <p:txBody>
          <a:bodyPr>
            <a:normAutofit/>
          </a:bodyPr>
          <a:lstStyle/>
          <a:p>
            <a:r>
              <a:rPr lang="en-GB" sz="3000" dirty="0">
                <a:solidFill>
                  <a:srgbClr val="4F85C3"/>
                </a:solidFill>
                <a:ea typeface="+mj-ea"/>
              </a:rPr>
              <a:t>FedCloud</a:t>
            </a:r>
            <a:r>
              <a:rPr lang="en-GB" dirty="0"/>
              <a:t>: </a:t>
            </a:r>
            <a:r>
              <a:rPr lang="en-GB" sz="3000" dirty="0">
                <a:solidFill>
                  <a:srgbClr val="4F85C3"/>
                </a:solidFill>
                <a:ea typeface="+mj-ea"/>
              </a:rPr>
              <a:t>community-powered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635731D-8118-324E-A127-BBA29D98E8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812700"/>
            <a:ext cx="5196079" cy="4568628"/>
          </a:xfrm>
          <a:prstGeom prst="rect">
            <a:avLst/>
          </a:prstGeom>
        </p:spPr>
      </p:pic>
      <p:pic>
        <p:nvPicPr>
          <p:cNvPr id="8" name="Immagin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150650" cy="143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755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47664" y="130622"/>
            <a:ext cx="7344816" cy="850106"/>
          </a:xfrm>
        </p:spPr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OMB</a:t>
            </a:r>
            <a:endParaRPr lang="en-GB" dirty="0"/>
          </a:p>
        </p:txBody>
      </p:sp>
      <p:pic>
        <p:nvPicPr>
          <p:cNvPr id="7" name="Picture 6" descr="Screen Shot 2018-05-03 at 08.22.5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" y="850900"/>
            <a:ext cx="71755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427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EGI Strategic and Innovation Fund launched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Established by EGI Council for discrete projects which benefits the community during short/medium term</a:t>
            </a:r>
          </a:p>
          <a:p>
            <a:r>
              <a:rPr lang="en-US" dirty="0" smtClean="0"/>
              <a:t>Open to Council participants, affiliated participants + represented organizations</a:t>
            </a:r>
          </a:p>
          <a:p>
            <a:r>
              <a:rPr lang="en-US" dirty="0" smtClean="0"/>
              <a:t>Different project types considered:</a:t>
            </a:r>
          </a:p>
          <a:p>
            <a:pPr lvl="1"/>
            <a:r>
              <a:rPr lang="en-US" dirty="0" smtClean="0"/>
              <a:t>Proof of Concept (-&gt; at least TRL3. &lt;3mo, &lt;€5k)</a:t>
            </a:r>
          </a:p>
          <a:p>
            <a:pPr lvl="1"/>
            <a:r>
              <a:rPr lang="en-US" dirty="0" smtClean="0"/>
              <a:t>Prototype (from TRL3 to TRL6. &lt;6mo, &lt;€15k)</a:t>
            </a:r>
          </a:p>
          <a:p>
            <a:pPr lvl="1"/>
            <a:r>
              <a:rPr lang="en-US" dirty="0" smtClean="0"/>
              <a:t>Major innovation (from TRL6 -&gt; TRL8. 12mo, &lt;€50k)</a:t>
            </a:r>
          </a:p>
          <a:p>
            <a:pPr lvl="1"/>
            <a:r>
              <a:rPr lang="en-US" smtClean="0"/>
              <a:t>Patch (&lt;3mo, €5k)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Interested? More info here + how to apply:</a:t>
            </a:r>
          </a:p>
          <a:p>
            <a:pPr marL="457200" lvl="1" indent="0">
              <a:buNone/>
            </a:pPr>
            <a:r>
              <a:rPr lang="en-US" sz="1900" dirty="0" smtClean="0"/>
              <a:t>https</a:t>
            </a:r>
            <a:r>
              <a:rPr lang="en-US" sz="1900" dirty="0"/>
              <a:t>://</a:t>
            </a:r>
            <a:r>
              <a:rPr lang="en-US" sz="1900" dirty="0" err="1"/>
              <a:t>www.egi.eu</a:t>
            </a:r>
            <a:r>
              <a:rPr lang="en-US" sz="1900" dirty="0"/>
              <a:t>/about/</a:t>
            </a:r>
            <a:r>
              <a:rPr lang="en-US" sz="1900" dirty="0" err="1"/>
              <a:t>egi</a:t>
            </a:r>
            <a:r>
              <a:rPr lang="en-US" sz="1900" dirty="0"/>
              <a:t>-council/</a:t>
            </a:r>
            <a:r>
              <a:rPr lang="en-US" sz="1900" dirty="0" err="1"/>
              <a:t>egi</a:t>
            </a:r>
            <a:r>
              <a:rPr lang="en-US" sz="1900" dirty="0"/>
              <a:t>-strategic-and-innovation-fund/</a:t>
            </a:r>
            <a:r>
              <a:rPr lang="en-US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48251"/>
            <a:ext cx="6768752" cy="365125"/>
          </a:xfrm>
        </p:spPr>
        <p:txBody>
          <a:bodyPr/>
          <a:lstStyle/>
          <a:p>
            <a:r>
              <a:rPr lang="en-GB" dirty="0"/>
              <a:t>OMB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71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PROC26: Verify and review GGUS SUs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procedure for verifying that a GGUS SU is still working and perform a periodic review: </a:t>
            </a:r>
            <a:r>
              <a:rPr lang="en-US" sz="2000" dirty="0" smtClean="0">
                <a:hlinkClick r:id="rId2"/>
              </a:rPr>
              <a:t>https://wiki.egi.eu/wiki/PROC26</a:t>
            </a:r>
            <a:r>
              <a:rPr lang="en-US" sz="2000" dirty="0" smtClean="0"/>
              <a:t> </a:t>
            </a:r>
            <a:endParaRPr lang="nl-NL" dirty="0" smtClean="0"/>
          </a:p>
          <a:p>
            <a:r>
              <a:rPr lang="nl-NL" dirty="0" smtClean="0"/>
              <a:t>Unresponsive </a:t>
            </a:r>
            <a:r>
              <a:rPr lang="nl-NL" dirty="0"/>
              <a:t>SUs report</a:t>
            </a:r>
            <a:r>
              <a:rPr lang="nl-NL" dirty="0" smtClean="0"/>
              <a:t>:</a:t>
            </a:r>
          </a:p>
          <a:p>
            <a:pPr lvl="1"/>
            <a:r>
              <a:rPr lang="en-US" dirty="0"/>
              <a:t>Every 2 weeks GGUS team sends to EGI Operations a report about the unresponsive </a:t>
            </a:r>
            <a:r>
              <a:rPr lang="en-US" dirty="0" smtClean="0"/>
              <a:t>SUs</a:t>
            </a:r>
            <a:endParaRPr lang="en-US" dirty="0"/>
          </a:p>
          <a:p>
            <a:r>
              <a:rPr lang="en-US" dirty="0" smtClean="0"/>
              <a:t>SUs periodic review:</a:t>
            </a:r>
          </a:p>
          <a:p>
            <a:pPr lvl="1"/>
            <a:r>
              <a:rPr lang="en-US" dirty="0" smtClean="0"/>
              <a:t>the SUs that haven't received any ticket for the last 24 months are eligible to be dismissed</a:t>
            </a:r>
          </a:p>
          <a:p>
            <a:r>
              <a:rPr lang="en-US" dirty="0" smtClean="0"/>
              <a:t>Not working email addresses</a:t>
            </a:r>
          </a:p>
          <a:p>
            <a:pPr lvl="1"/>
            <a:r>
              <a:rPr lang="en-US" dirty="0" smtClean="0"/>
              <a:t>GGUS team notifies EGI Operations as soon as there is a problem with the email addresses behind the SUs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48251"/>
            <a:ext cx="6768752" cy="365125"/>
          </a:xfrm>
        </p:spPr>
        <p:txBody>
          <a:bodyPr/>
          <a:lstStyle/>
          <a:p>
            <a:r>
              <a:rPr lang="en-GB" dirty="0"/>
              <a:t>OMB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42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Central Operations Team </a:t>
            </a:r>
            <a:r>
              <a:rPr lang="mr-IN" dirty="0" smtClean="0"/>
              <a:t>–</a:t>
            </a:r>
            <a:r>
              <a:rPr lang="en-US" dirty="0" smtClean="0"/>
              <a:t> Operator on Duty (OD) role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GB" dirty="0" smtClean="0"/>
              <a:t>Introduced Operator on Duty (OD) role</a:t>
            </a:r>
          </a:p>
          <a:p>
            <a:pPr lvl="1"/>
            <a:r>
              <a:rPr lang="en-GB" dirty="0" smtClean="0">
                <a:hlinkClick r:id="rId3"/>
              </a:rPr>
              <a:t>operations@egi.eu</a:t>
            </a:r>
            <a:r>
              <a:rPr lang="en-GB" dirty="0" smtClean="0"/>
              <a:t> </a:t>
            </a:r>
            <a:r>
              <a:rPr lang="en-GB" dirty="0"/>
              <a:t>monitoring/responding </a:t>
            </a:r>
            <a:endParaRPr lang="en-GB" dirty="0" smtClean="0"/>
          </a:p>
          <a:p>
            <a:pPr lvl="1"/>
            <a:r>
              <a:rPr lang="en-GB" dirty="0" smtClean="0"/>
              <a:t>verifying GGUS tickets</a:t>
            </a:r>
          </a:p>
          <a:p>
            <a:pPr lvl="1"/>
            <a:r>
              <a:rPr lang="en-GB" dirty="0" smtClean="0"/>
              <a:t>long standing CRITICAL alarms on Operations Portal</a:t>
            </a:r>
          </a:p>
          <a:p>
            <a:pPr lvl="1"/>
            <a:r>
              <a:rPr lang="en-GB" dirty="0" smtClean="0"/>
              <a:t>monitoring requests for change in central CHM</a:t>
            </a:r>
          </a:p>
          <a:p>
            <a:pPr marL="457200" lvl="1" indent="0">
              <a:buNone/>
            </a:pPr>
            <a:r>
              <a:rPr lang="en-GB" dirty="0" smtClean="0"/>
              <a:t>etc.</a:t>
            </a:r>
            <a:endParaRPr lang="en-GB" dirty="0" smtClean="0"/>
          </a:p>
          <a:p>
            <a:r>
              <a:rPr lang="en-GB" dirty="0" smtClean="0"/>
              <a:t>Role rotates weekly among team members</a:t>
            </a:r>
            <a:endParaRPr lang="en-GB" dirty="0"/>
          </a:p>
          <a:p>
            <a:pPr marL="0" indent="0">
              <a:buNone/>
            </a:pPr>
            <a:r>
              <a:rPr lang="en-GB" sz="2000" dirty="0" smtClean="0"/>
              <a:t>more info:</a:t>
            </a:r>
            <a:endParaRPr lang="en-GB" dirty="0" smtClean="0"/>
          </a:p>
          <a:p>
            <a:pPr marL="0" indent="0">
              <a:buNone/>
            </a:pPr>
            <a:r>
              <a:rPr lang="en-GB" sz="2000" dirty="0">
                <a:hlinkClick r:id="rId4"/>
              </a:rPr>
              <a:t>https://wiki.egi.eu/wiki/</a:t>
            </a:r>
            <a:r>
              <a:rPr lang="en-GB" sz="2000" dirty="0" smtClean="0">
                <a:hlinkClick r:id="rId4"/>
              </a:rPr>
              <a:t>EGI_Infrastructure_operations_oversight</a:t>
            </a:r>
            <a:endParaRPr lang="en-GB" sz="2000" dirty="0" smtClean="0"/>
          </a:p>
          <a:p>
            <a:endParaRPr lang="en-GB" dirty="0" smtClean="0"/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	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OMB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12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Next OMB on </a:t>
            </a:r>
            <a:r>
              <a:rPr lang="en-US" dirty="0" smtClean="0"/>
              <a:t>Thu 14</a:t>
            </a:r>
            <a:r>
              <a:rPr lang="en-US" baseline="30000" dirty="0" smtClean="0"/>
              <a:t>th</a:t>
            </a:r>
            <a:r>
              <a:rPr lang="en-US" dirty="0" smtClean="0"/>
              <a:t> June at </a:t>
            </a:r>
            <a:r>
              <a:rPr lang="en-US" dirty="0" smtClean="0"/>
              <a:t>10am </a:t>
            </a:r>
            <a:r>
              <a:rPr lang="en-US" dirty="0"/>
              <a:t>CET</a:t>
            </a:r>
            <a:r>
              <a:rPr lang="en-US" baseline="30000" dirty="0" smtClean="0"/>
              <a:t> </a:t>
            </a:r>
            <a:endParaRPr lang="en-US" dirty="0" smtClean="0"/>
          </a:p>
          <a:p>
            <a:r>
              <a:rPr lang="en-US" dirty="0" smtClean="0"/>
              <a:t>To be confirmed on ML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	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OMB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198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Operational News </a:t>
            </a:r>
            <a:br>
              <a:rPr lang="en-GB" dirty="0" smtClean="0"/>
            </a:br>
            <a:r>
              <a:rPr lang="en-GB" dirty="0" smtClean="0"/>
              <a:t>from EOSC-hub Week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504056"/>
          </a:xfrm>
        </p:spPr>
        <p:txBody>
          <a:bodyPr/>
          <a:lstStyle/>
          <a:p>
            <a:r>
              <a:rPr lang="en-GB" dirty="0" smtClean="0"/>
              <a:t>Matthew Viljoen – EGI Foundation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35696" y="3501008"/>
            <a:ext cx="5689178" cy="43147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EGI Operations Manger</a:t>
            </a:r>
            <a:endParaRPr lang="en-US" dirty="0"/>
          </a:p>
        </p:txBody>
      </p:sp>
      <p:pic>
        <p:nvPicPr>
          <p:cNvPr id="6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150650" cy="143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34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EOSC-hub Levels of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1655514"/>
          </a:xfrm>
        </p:spPr>
        <p:txBody>
          <a:bodyPr/>
          <a:lstStyle/>
          <a:p>
            <a:r>
              <a:rPr lang="en-GB" sz="2400" dirty="0" smtClean="0"/>
              <a:t>Two service catalogues</a:t>
            </a:r>
          </a:p>
          <a:p>
            <a:pPr lvl="1"/>
            <a:r>
              <a:rPr lang="en-GB" sz="2000" b="1" dirty="0"/>
              <a:t>EOSC-hub internal service </a:t>
            </a:r>
            <a:r>
              <a:rPr lang="en-GB" sz="2000" b="1" dirty="0" smtClean="0"/>
              <a:t>portfolio </a:t>
            </a:r>
            <a:r>
              <a:rPr lang="en-GB" sz="2000" i="1" dirty="0"/>
              <a:t>the set of supporting services needed to operate the EOSC-hub </a:t>
            </a:r>
            <a:endParaRPr lang="en-GB" sz="2000" b="1" i="1" dirty="0" smtClean="0"/>
          </a:p>
          <a:p>
            <a:pPr lvl="1"/>
            <a:r>
              <a:rPr lang="en-GB" sz="2000" b="1" dirty="0"/>
              <a:t>EOSC-hub (external) service </a:t>
            </a:r>
            <a:r>
              <a:rPr lang="en-GB" sz="2000" b="1" dirty="0" smtClean="0"/>
              <a:t>portfolio </a:t>
            </a:r>
            <a:r>
              <a:rPr lang="en-GB" sz="2000" i="1" dirty="0"/>
              <a:t>the set of services that are offered to research communities via the EOSC-hub marketplace</a:t>
            </a:r>
          </a:p>
          <a:p>
            <a:r>
              <a:rPr lang="en-US" sz="2400" dirty="0" smtClean="0"/>
              <a:t>Guidance proposed </a:t>
            </a:r>
            <a:r>
              <a:rPr lang="en-US" sz="2400" dirty="0" smtClean="0"/>
              <a:t>(and agreed) for implementation of </a:t>
            </a:r>
            <a:r>
              <a:rPr lang="en-US" sz="2400" dirty="0" smtClean="0"/>
              <a:t>Service Management System processes: SLM, SUPPM, SACM, CAPM, CONFM, ISRM, PM, ISM, CHM, RDM, CSI</a:t>
            </a:r>
          </a:p>
          <a:p>
            <a:r>
              <a:rPr lang="en-US" sz="2400" dirty="0" smtClean="0"/>
              <a:t>Next steps: </a:t>
            </a:r>
          </a:p>
          <a:p>
            <a:pPr lvl="1"/>
            <a:r>
              <a:rPr lang="en-US" sz="2000" dirty="0" smtClean="0"/>
              <a:t>populate service catalogues</a:t>
            </a:r>
          </a:p>
          <a:p>
            <a:pPr lvl="1"/>
            <a:r>
              <a:rPr lang="en-US" sz="2000" dirty="0"/>
              <a:t>checklist/</a:t>
            </a:r>
            <a:r>
              <a:rPr lang="en-US" sz="2000" dirty="0" err="1"/>
              <a:t>reqs</a:t>
            </a:r>
            <a:r>
              <a:rPr lang="en-US" sz="2000" dirty="0"/>
              <a:t> for entering catalogue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OMB</a:t>
            </a:r>
            <a:endParaRPr lang="en-GB" dirty="0"/>
          </a:p>
        </p:txBody>
      </p:sp>
      <p:pic>
        <p:nvPicPr>
          <p:cNvPr id="5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150650" cy="14383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7544" y="601199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indico.egi.eu</a:t>
            </a:r>
            <a:r>
              <a:rPr lang="en-US" dirty="0"/>
              <a:t>/</a:t>
            </a:r>
            <a:r>
              <a:rPr lang="en-US" dirty="0" err="1"/>
              <a:t>indico</a:t>
            </a:r>
            <a:r>
              <a:rPr lang="en-US" dirty="0"/>
              <a:t>/event/3903/session/29/?</a:t>
            </a:r>
            <a:r>
              <a:rPr lang="en-US" dirty="0" err="1"/>
              <a:t>slotId</a:t>
            </a:r>
            <a:r>
              <a:rPr lang="en-US" dirty="0"/>
              <a:t>=0#20180419</a:t>
            </a:r>
          </a:p>
        </p:txBody>
      </p:sp>
    </p:spTree>
    <p:extLst>
      <p:ext uri="{BB962C8B-B14F-4D97-AF65-F5344CB8AC3E}">
        <p14:creationId xmlns:p14="http://schemas.microsoft.com/office/powerpoint/2010/main" val="585535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5904656" cy="85010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Operational Requirements for Entry to the Catalogue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1655514"/>
          </a:xfrm>
        </p:spPr>
        <p:txBody>
          <a:bodyPr/>
          <a:lstStyle/>
          <a:p>
            <a:r>
              <a:rPr lang="en-GB" dirty="0" smtClean="0"/>
              <a:t>First presented during the Public Day </a:t>
            </a:r>
          </a:p>
          <a:p>
            <a:r>
              <a:rPr lang="en-GB" dirty="0" smtClean="0"/>
              <a:t>TRL levels, service definition, defined user support mechanisms, process integration (SFRM, CHM, RDM, SACM, ISM, CONFM) and operations integration</a:t>
            </a:r>
          </a:p>
          <a:p>
            <a:r>
              <a:rPr lang="en-GB" dirty="0" smtClean="0"/>
              <a:t>To be finalized for D4.1 (due end of June)</a:t>
            </a:r>
          </a:p>
          <a:p>
            <a:r>
              <a:rPr lang="en-GB" dirty="0" smtClean="0"/>
              <a:t>Work </a:t>
            </a:r>
            <a:r>
              <a:rPr lang="en-GB" dirty="0" err="1" smtClean="0"/>
              <a:t>incluced</a:t>
            </a:r>
            <a:r>
              <a:rPr lang="en-GB" dirty="0" smtClean="0"/>
              <a:t> in new Task Force for Rules of Participation (</a:t>
            </a:r>
            <a:r>
              <a:rPr lang="en-GB" dirty="0" err="1" smtClean="0"/>
              <a:t>RoP</a:t>
            </a:r>
            <a:r>
              <a:rPr lang="en-GB" dirty="0" smtClean="0"/>
              <a:t>) chaired by MV and Mark van der Sanden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OMB</a:t>
            </a:r>
            <a:endParaRPr lang="en-GB" dirty="0"/>
          </a:p>
        </p:txBody>
      </p:sp>
      <p:pic>
        <p:nvPicPr>
          <p:cNvPr id="5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150650" cy="143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74255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5261</TotalTime>
  <Words>686</Words>
  <Application>Microsoft Macintosh PowerPoint</Application>
  <PresentationFormat>On-screen Show (4:3)</PresentationFormat>
  <Paragraphs>113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EGI.eu template</vt:lpstr>
      <vt:lpstr>EGI Powerpoint Presentation (body)</vt:lpstr>
      <vt:lpstr>EGI Powerpoint Presentation (closing)</vt:lpstr>
      <vt:lpstr>OMB May 2018</vt:lpstr>
      <vt:lpstr>Agenda</vt:lpstr>
      <vt:lpstr>EGI Strategic and Innovation Fund launched </vt:lpstr>
      <vt:lpstr>PROC26: Verify and review GGUS SUs</vt:lpstr>
      <vt:lpstr>Central Operations Team – Operator on Duty (OD) role   </vt:lpstr>
      <vt:lpstr>June OMB</vt:lpstr>
      <vt:lpstr>Operational News  from EOSC-hub Week</vt:lpstr>
      <vt:lpstr>EOSC-hub Levels of Integration</vt:lpstr>
      <vt:lpstr>Operational Requirements for Entry to the Catalogue</vt:lpstr>
      <vt:lpstr>Operational harmonization with EUDAT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Matthew Viljoen</cp:lastModifiedBy>
  <cp:revision>75</cp:revision>
  <cp:lastPrinted>2018-05-03T06:59:51Z</cp:lastPrinted>
  <dcterms:created xsi:type="dcterms:W3CDTF">2015-05-07T09:44:43Z</dcterms:created>
  <dcterms:modified xsi:type="dcterms:W3CDTF">2018-05-03T07:51:02Z</dcterms:modified>
</cp:coreProperties>
</file>