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2079360" y="1604520"/>
            <a:ext cx="4984200" cy="39772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079360" y="1604520"/>
            <a:ext cx="498420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2079360" y="1604520"/>
            <a:ext cx="4984200" cy="397728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/>
        </p:blipFill>
        <p:spPr>
          <a:xfrm>
            <a:off x="2079360" y="1604520"/>
            <a:ext cx="498420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2"/>
          <a:stretch/>
        </p:blipFill>
        <p:spPr>
          <a:xfrm>
            <a:off x="2079360" y="1604520"/>
            <a:ext cx="4984200" cy="397728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3"/>
          <a:stretch/>
        </p:blipFill>
        <p:spPr>
          <a:xfrm>
            <a:off x="2079360" y="1604520"/>
            <a:ext cx="498420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pPr algn="ctr"/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Afbeelding 3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" name="Afbeelding 8" descr=""/>
          <p:cNvPicPr/>
          <p:nvPr/>
        </p:nvPicPr>
        <p:blipFill>
          <a:blip r:embed="rId3"/>
          <a:stretch/>
        </p:blipFill>
        <p:spPr>
          <a:xfrm>
            <a:off x="437040" y="4581000"/>
            <a:ext cx="1728000" cy="13129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437040" y="6021360"/>
            <a:ext cx="8464680" cy="45360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2"/>
          <p:cNvSpPr/>
          <p:nvPr/>
        </p:nvSpPr>
        <p:spPr>
          <a:xfrm>
            <a:off x="752760" y="6153480"/>
            <a:ext cx="10965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www.egi.eu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1551240" y="6381360"/>
            <a:ext cx="75571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This work by  EGI.eu is licensed under a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4"/>
              </a:rPr>
              <a:t>Creative Commons Attribution 4.0 International License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1727280" y="3643200"/>
            <a:ext cx="5688720" cy="43128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Click to edit the outline text format</a:t>
            </a:r>
            <a:endParaRPr b="1" lang="nl-NL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Second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Third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Fourth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Fifth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Sixth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Seventh Outline Levelfunction</a:t>
            </a:r>
            <a:endParaRPr b="1" lang="nl-NL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685800" y="1268640"/>
            <a:ext cx="7772040" cy="1439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Title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Afbeelding 20" descr=""/>
          <p:cNvPicPr/>
          <p:nvPr/>
        </p:nvPicPr>
        <p:blipFill>
          <a:blip r:embed="rId2"/>
          <a:stretch/>
        </p:blipFill>
        <p:spPr>
          <a:xfrm>
            <a:off x="19800" y="0"/>
            <a:ext cx="6533640" cy="47048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0" y="6381360"/>
            <a:ext cx="9143640" cy="476280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8266680" y="6525360"/>
            <a:ext cx="79524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fld id="{C64705B8-F084-4E2A-8ECD-1D6272D61E0C}" type="slidenum">
              <a:rPr b="1" lang="en-US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Picture 5" descr=""/>
          <p:cNvPicPr/>
          <p:nvPr/>
        </p:nvPicPr>
        <p:blipFill>
          <a:blip r:embed="rId3"/>
          <a:stretch/>
        </p:blipFill>
        <p:spPr>
          <a:xfrm>
            <a:off x="179640" y="188640"/>
            <a:ext cx="1029600" cy="99324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206640" y="6525360"/>
            <a:ext cx="54072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5/2/18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1547640" y="188640"/>
            <a:ext cx="7344360" cy="849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Click to insert title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67640" y="1341360"/>
            <a:ext cx="8424720" cy="47840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Click to edit the outline text format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Second Outline Level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Third Outline Level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Fourth Outline Level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Fifth Outline Level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Sixth Outline Level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Seventh Outline LevelClick</a:t>
            </a:r>
            <a:endParaRPr b="0" lang="nl-N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1187640" y="6448320"/>
            <a:ext cx="676836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Afbeelding 3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84" name="Afbeelding 8" descr=""/>
          <p:cNvPicPr/>
          <p:nvPr/>
        </p:nvPicPr>
        <p:blipFill>
          <a:blip r:embed="rId3"/>
          <a:stretch/>
        </p:blipFill>
        <p:spPr>
          <a:xfrm>
            <a:off x="437040" y="4581000"/>
            <a:ext cx="1728000" cy="131292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437040" y="6021360"/>
            <a:ext cx="8464680" cy="45360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752760" y="6153480"/>
            <a:ext cx="1096560" cy="45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www.egi.eu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665640" y="1124640"/>
            <a:ext cx="7578360" cy="252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Thank you for your attention.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Questions?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551240" y="6381360"/>
            <a:ext cx="75571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This work by  EGI.eu is licensed under a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1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4"/>
              </a:rPr>
              <a:t>Creative Commons Attribution 4.0 International License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nl-N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nl-NL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Click to edit the outline text format</a:t>
            </a:r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nl-N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operations-portal.egi.eu/broadcast/archive/2023" TargetMode="External"/><Relationship Id="rId2" Type="http://schemas.openxmlformats.org/officeDocument/2006/relationships/hyperlink" Target="https://wiki.egi.eu/wiki/UMD_products" TargetMode="External"/><Relationship Id="rId3" Type="http://schemas.openxmlformats.org/officeDocument/2006/relationships/hyperlink" Target="http://repository.egi.eu/category/umd_releases/distribution/umd-4/" TargetMode="External"/><Relationship Id="rId4" Type="http://schemas.openxmlformats.org/officeDocument/2006/relationships/hyperlink" Target="https://wiki.egi.eu/wiki/UMD3_UMD4_products" TargetMode="External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documents.egi.eu/public/ShowDocument?docid=1475" TargetMode="External"/><Relationship Id="rId2" Type="http://schemas.openxmlformats.org/officeDocument/2006/relationships/hyperlink" Target="https://wiki.egi.eu/wiki/PROC16" TargetMode="External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727280" y="3643200"/>
            <a:ext cx="5688720" cy="431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nl-NL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EGI Operations</a:t>
            </a:r>
            <a:endParaRPr b="1" lang="nl-NL" sz="2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85800" y="1268640"/>
            <a:ext cx="7772040" cy="1439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nl-NL" sz="4400" spc="-1" strike="noStrike">
                <a:solidFill>
                  <a:srgbClr val="0066b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UMD and Operations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1371600" y="2923200"/>
            <a:ext cx="6400440" cy="503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Segoe UI"/>
                <a:ea typeface="Verdana"/>
              </a:rPr>
              <a:t>Vincenzo Spinoso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0" y="1845000"/>
            <a:ext cx="9143640" cy="428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To be requested by end of the week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tests with umd-release upgrade are OK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broadcast already sent to NGIs/sites/Vos on March 19th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1"/>
              </a:rPr>
              <a:t>https://operations-portal.egi.eu/broadcast/archive/2023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Please use UMD4/SL6 instead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2"/>
              </a:rPr>
              <a:t>https://wiki.egi.eu/wiki/UMD_products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3"/>
              </a:rPr>
              <a:t>http://repository.egi.eu/category/umd_releases/distribution/umd-4/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4"/>
              </a:rPr>
              <a:t>https://wiki.egi.eu/wiki/UMD3_UMD4_products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547640" y="188640"/>
            <a:ext cx="7344360" cy="849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UMD3 shutdown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1187640" y="6448320"/>
            <a:ext cx="6768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547640" y="188640"/>
            <a:ext cx="7344360" cy="849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Decommissioning old </a:t>
            </a: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
</a:t>
            </a:r>
            <a:r>
              <a:rPr b="1" lang="nl-NL" sz="3000" spc="-1" strike="noStrike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OpenStack/OpenNebula releases</a:t>
            </a:r>
            <a:endParaRPr b="0" lang="nl-N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1187640" y="6448320"/>
            <a:ext cx="6768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0" y="1845000"/>
            <a:ext cx="9143640" cy="428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All software must follow 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1"/>
              </a:rPr>
              <a:t>https://documents.egi.eu/public/ShowDocument?docid=1475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Out of support software/versions should go through decommissioning procedure 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hlinkClick r:id="rId2"/>
              </a:rPr>
              <a:t>https://wiki.egi.eu/wiki/PROC16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23 sites: 15 Openstack, 7 OpenNebula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OpenNebula 4 to be decommissioned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OpenStack &lt;Ocata and !=Mitaka/Xenial LTS to be decommissioned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Asking sites about </a:t>
            </a:r>
            <a:r>
              <a:rPr b="1" i="1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plans</a:t>
            </a: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(no hard suspensions) for the update to a supported version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Timeline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Which version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Feedback (using CMD? Using dockers? Using FedCloud appliance?) </a:t>
            </a:r>
            <a:endParaRPr b="0" lang="nl-N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 </a:t>
            </a:r>
            <a:endParaRPr b="0" lang="nl-N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1867</TotalTime>
  <Application>LibreOffice/5.1.6.2$Linux_X86_64 LibreOffice_project/10m0$Build-2</Application>
  <Words>102</Words>
  <Paragraphs>21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2016-09-14T14:55:42Z</dcterms:created>
  <dc:creator>spinoso</dc:creator>
  <dc:description/>
  <dc:language>en-US</dc:language>
  <cp:lastModifiedBy/>
  <dcterms:modified xsi:type="dcterms:W3CDTF">2018-05-02T17:45:20Z</dcterms:modified>
  <cp:revision>67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