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59" r:id="rId4"/>
    <p:sldId id="263" r:id="rId5"/>
    <p:sldId id="266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1904" y="-1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16BA-6B5A-D347-BFEE-7A9E0B014B5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11FA8-30F5-4C40-9BB3-E4C33CFC9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07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07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AEFD-4868-174E-8DC2-DEE566AB8C7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983-6D2D-8C4F-84D0-5D80CF7B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0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AEFD-4868-174E-8DC2-DEE566AB8C7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983-6D2D-8C4F-84D0-5D80CF7B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AEFD-4868-174E-8DC2-DEE566AB8C7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983-6D2D-8C4F-84D0-5D80CF7B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0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AEFD-4868-174E-8DC2-DEE566AB8C7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983-6D2D-8C4F-84D0-5D80CF7B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3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AEFD-4868-174E-8DC2-DEE566AB8C7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983-6D2D-8C4F-84D0-5D80CF7B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4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AEFD-4868-174E-8DC2-DEE566AB8C7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983-6D2D-8C4F-84D0-5D80CF7B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AEFD-4868-174E-8DC2-DEE566AB8C7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983-6D2D-8C4F-84D0-5D80CF7B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AEFD-4868-174E-8DC2-DEE566AB8C7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983-6D2D-8C4F-84D0-5D80CF7B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1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AEFD-4868-174E-8DC2-DEE566AB8C7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983-6D2D-8C4F-84D0-5D80CF7B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AEFD-4868-174E-8DC2-DEE566AB8C7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983-6D2D-8C4F-84D0-5D80CF7B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2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AEFD-4868-174E-8DC2-DEE566AB8C7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983-6D2D-8C4F-84D0-5D80CF7B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FAEFD-4868-174E-8DC2-DEE566AB8C7D}" type="datetimeFigureOut">
              <a:rPr lang="en-US" smtClean="0"/>
              <a:t>18. 04. 23.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36983-6D2D-8C4F-84D0-5D80CF7B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9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9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4169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EOSC-hub-</a:t>
            </a:r>
            <a:r>
              <a:rPr lang="en-US" dirty="0" err="1" smtClean="0"/>
              <a:t>OpenAIRE</a:t>
            </a:r>
            <a:r>
              <a:rPr lang="en-US" dirty="0" smtClean="0"/>
              <a:t>-Advance webinar-</a:t>
            </a:r>
            <a:r>
              <a:rPr lang="en-US" dirty="0" err="1" smtClean="0"/>
              <a:t>meetup</a:t>
            </a:r>
            <a:r>
              <a:rPr lang="en-US" dirty="0" smtClean="0"/>
              <a:t> for national stakeholders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96" y="5203176"/>
            <a:ext cx="2593966" cy="70675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73804" y="4813709"/>
            <a:ext cx="1521857" cy="1249955"/>
            <a:chOff x="5390534" y="2510162"/>
            <a:chExt cx="3020225" cy="23468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2650" y="3918836"/>
              <a:ext cx="1178109" cy="2975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0534" y="2510162"/>
              <a:ext cx="2864119" cy="234683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370666" y="3980717"/>
            <a:ext cx="2060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Gergely Sipos</a:t>
            </a:r>
            <a:br>
              <a:rPr lang="en-US" sz="2000" dirty="0" smtClean="0"/>
            </a:br>
            <a:r>
              <a:rPr lang="en-US" sz="2000" dirty="0" smtClean="0"/>
              <a:t>(EGI Foundation)</a:t>
            </a:r>
          </a:p>
        </p:txBody>
      </p:sp>
      <p:sp>
        <p:nvSpPr>
          <p:cNvPr id="9" name="Rectangle 8"/>
          <p:cNvSpPr/>
          <p:nvPr/>
        </p:nvSpPr>
        <p:spPr>
          <a:xfrm>
            <a:off x="4628443" y="3982094"/>
            <a:ext cx="3122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Najla</a:t>
            </a:r>
            <a:r>
              <a:rPr lang="en-US" sz="2000" dirty="0" smtClean="0"/>
              <a:t> </a:t>
            </a:r>
            <a:r>
              <a:rPr lang="en-US" sz="2000" dirty="0" err="1" smtClean="0"/>
              <a:t>Rettberg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(U. </a:t>
            </a:r>
            <a:r>
              <a:rPr lang="en-US" sz="2000" dirty="0" err="1" smtClean="0"/>
              <a:t>Goettingen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130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48" t="14690" r="23519" b="13869"/>
          <a:stretch/>
        </p:blipFill>
        <p:spPr>
          <a:xfrm>
            <a:off x="-152400" y="0"/>
            <a:ext cx="9753601" cy="73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4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EOSC-hub and </a:t>
            </a:r>
            <a:r>
              <a:rPr lang="en-US" dirty="0" err="1" smtClean="0"/>
              <a:t>OpenAIRE</a:t>
            </a:r>
            <a:r>
              <a:rPr lang="en-US" dirty="0" smtClean="0"/>
              <a:t>-Advance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609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Both in EINFRA-</a:t>
            </a:r>
            <a:r>
              <a:rPr lang="en-US" dirty="0" smtClean="0"/>
              <a:t>12 H2020 </a:t>
            </a:r>
            <a:r>
              <a:rPr lang="en-US" dirty="0"/>
              <a:t>(topic A and B)</a:t>
            </a:r>
          </a:p>
          <a:p>
            <a:pPr lvl="1"/>
            <a:r>
              <a:rPr lang="en-US" dirty="0"/>
              <a:t>EOSC-hub ~ storage, compute, application services</a:t>
            </a:r>
          </a:p>
          <a:p>
            <a:pPr lvl="1"/>
            <a:r>
              <a:rPr lang="en-US" dirty="0" err="1"/>
              <a:t>OpenAIRE</a:t>
            </a:r>
            <a:r>
              <a:rPr lang="en-US" dirty="0"/>
              <a:t> ~ RDM; Publication services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Let’s work towards EOSC together!</a:t>
            </a:r>
            <a:endParaRPr lang="en-US" dirty="0"/>
          </a:p>
          <a:p>
            <a:pPr lvl="1"/>
            <a:r>
              <a:rPr lang="en-US" dirty="0" smtClean="0"/>
              <a:t>Joint </a:t>
            </a:r>
            <a:r>
              <a:rPr lang="en-US" dirty="0" err="1"/>
              <a:t>workplan</a:t>
            </a:r>
            <a:r>
              <a:rPr lang="en-US" dirty="0"/>
              <a:t> plan</a:t>
            </a:r>
          </a:p>
          <a:p>
            <a:pPr lvl="2"/>
            <a:r>
              <a:rPr lang="en-US" dirty="0" smtClean="0"/>
              <a:t>Dissemination</a:t>
            </a:r>
            <a:r>
              <a:rPr lang="en-US" dirty="0"/>
              <a:t>, </a:t>
            </a:r>
            <a:r>
              <a:rPr lang="en-US" dirty="0" smtClean="0"/>
              <a:t>community building 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Najla</a:t>
            </a:r>
            <a:r>
              <a:rPr lang="en-US" dirty="0" smtClean="0">
                <a:sym typeface="Wingdings"/>
              </a:rPr>
              <a:t>, Gergely)</a:t>
            </a:r>
            <a:endParaRPr lang="en-US" dirty="0"/>
          </a:p>
          <a:p>
            <a:pPr lvl="2"/>
            <a:r>
              <a:rPr lang="en-US" dirty="0" smtClean="0"/>
              <a:t>Technical integration of online services</a:t>
            </a:r>
          </a:p>
          <a:p>
            <a:pPr lvl="2"/>
            <a:r>
              <a:rPr lang="en-US" dirty="0" smtClean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237847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145" y="2492896"/>
            <a:ext cx="609903" cy="558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59" y="4725282"/>
            <a:ext cx="609903" cy="5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7382705" y="154219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8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155889" y="5718099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5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961135" y="22416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7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980886" y="6014852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3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60590" y="1074664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0</a:t>
            </a:r>
          </a:p>
        </p:txBody>
      </p:sp>
      <p:cxnSp>
        <p:nvCxnSpPr>
          <p:cNvPr id="13" name="Curved Connector 12"/>
          <p:cNvCxnSpPr>
            <a:stCxn id="8" idx="4"/>
            <a:endCxn id="95" idx="0"/>
          </p:cNvCxnSpPr>
          <p:nvPr/>
        </p:nvCxnSpPr>
        <p:spPr bwMode="auto">
          <a:xfrm rot="16200000" flipH="1">
            <a:off x="555366" y="2343919"/>
            <a:ext cx="1663601" cy="27708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86" y="3055896"/>
            <a:ext cx="14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Plan (DMP)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5" name="Curved Connector 24"/>
          <p:cNvCxnSpPr>
            <a:stCxn id="5" idx="6"/>
            <a:endCxn id="93" idx="4"/>
          </p:cNvCxnSpPr>
          <p:nvPr/>
        </p:nvCxnSpPr>
        <p:spPr bwMode="auto">
          <a:xfrm flipV="1">
            <a:off x="7731953" y="4826853"/>
            <a:ext cx="263895" cy="1179246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234" y="3296298"/>
            <a:ext cx="1767462" cy="7386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sz="1200" b="1" dirty="0" smtClean="0"/>
              <a:t>Data</a:t>
            </a:r>
          </a:p>
          <a:p>
            <a:pPr algn="l"/>
            <a:r>
              <a:rPr lang="en-US" sz="1200" b="1" dirty="0" smtClean="0"/>
              <a:t>DMP templates, examples, training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7584" y="6171526"/>
            <a:ext cx="1800200" cy="10018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Curation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Co-located</a:t>
            </a:r>
            <a:b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compute&amp;storage</a:t>
            </a:r>
            <a:endParaRPr lang="en-US" sz="1400" b="1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41" name="Curved Connector 40"/>
          <p:cNvCxnSpPr>
            <a:stCxn id="4" idx="2"/>
            <a:endCxn id="6" idx="0"/>
          </p:cNvCxnSpPr>
          <p:nvPr/>
        </p:nvCxnSpPr>
        <p:spPr bwMode="auto">
          <a:xfrm rot="10800000" flipV="1">
            <a:off x="5249167" y="1830194"/>
            <a:ext cx="2133538" cy="411425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47" y="6314111"/>
            <a:ext cx="609903" cy="55800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3114467" y="2232160"/>
            <a:ext cx="169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Post Analysis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48064" y="836712"/>
            <a:ext cx="1763688" cy="954107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Research Object = </a:t>
            </a:r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Workflow+</a:t>
            </a:r>
          </a:p>
          <a:p>
            <a:pPr algn="r"/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Data+</a:t>
            </a:r>
          </a:p>
          <a:p>
            <a:pPr algn="r"/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Provenance+</a:t>
            </a:r>
          </a:p>
          <a:p>
            <a:pPr algn="r"/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Publication</a:t>
            </a:r>
            <a:endParaRPr lang="is-IS" sz="1400" b="1" i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237679" y="331426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1</a:t>
            </a:r>
          </a:p>
        </p:txBody>
      </p:sp>
      <p:cxnSp>
        <p:nvCxnSpPr>
          <p:cNvPr id="97" name="Curved Connector 96"/>
          <p:cNvCxnSpPr>
            <a:stCxn id="103" idx="0"/>
            <a:endCxn id="95" idx="4"/>
          </p:cNvCxnSpPr>
          <p:nvPr/>
        </p:nvCxnSpPr>
        <p:spPr bwMode="auto">
          <a:xfrm rot="16200000" flipV="1">
            <a:off x="1099236" y="4316741"/>
            <a:ext cx="863255" cy="1030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25" y="548516"/>
            <a:ext cx="766703" cy="760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71" y="136137"/>
            <a:ext cx="482680" cy="55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" name="TextBox 66"/>
          <p:cNvSpPr txBox="1"/>
          <p:nvPr/>
        </p:nvSpPr>
        <p:spPr>
          <a:xfrm>
            <a:off x="6804248" y="1187460"/>
            <a:ext cx="222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Publish + Share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13525" y="785319"/>
            <a:ext cx="207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Research idea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1" name="Curved Connector 20"/>
          <p:cNvCxnSpPr>
            <a:stCxn id="6" idx="6"/>
            <a:endCxn id="93" idx="6"/>
          </p:cNvCxnSpPr>
          <p:nvPr/>
        </p:nvCxnSpPr>
        <p:spPr bwMode="auto">
          <a:xfrm>
            <a:off x="5537199" y="2529620"/>
            <a:ext cx="2746681" cy="2009233"/>
          </a:xfrm>
          <a:prstGeom prst="curvedConnector3">
            <a:avLst>
              <a:gd name="adj1" fmla="val 108323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542" y="4861500"/>
            <a:ext cx="609903" cy="558000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 bwMode="auto">
          <a:xfrm>
            <a:off x="7707816" y="4250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6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64288" y="3717032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Select Results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98" name="Curved Connector 97"/>
          <p:cNvCxnSpPr>
            <a:stCxn id="93" idx="2"/>
            <a:endCxn id="6" idx="4"/>
          </p:cNvCxnSpPr>
          <p:nvPr/>
        </p:nvCxnSpPr>
        <p:spPr bwMode="auto">
          <a:xfrm rot="10800000">
            <a:off x="5249168" y="2817621"/>
            <a:ext cx="2458649" cy="1721233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93" idx="3"/>
            <a:endCxn id="7" idx="0"/>
          </p:cNvCxnSpPr>
          <p:nvPr/>
        </p:nvCxnSpPr>
        <p:spPr bwMode="auto">
          <a:xfrm rot="5400000">
            <a:off x="4894373" y="3117046"/>
            <a:ext cx="1272352" cy="4523261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 bwMode="auto">
          <a:xfrm>
            <a:off x="1247982" y="47535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2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447" y="4327936"/>
            <a:ext cx="135466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Find &amp; Produce Datasets </a:t>
            </a:r>
          </a:p>
          <a:p>
            <a:pPr algn="ctr"/>
            <a:endParaRPr lang="en-US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Discover Services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107" name="Curved Connector 106"/>
          <p:cNvCxnSpPr>
            <a:stCxn id="7" idx="2"/>
            <a:endCxn id="103" idx="4"/>
          </p:cNvCxnSpPr>
          <p:nvPr/>
        </p:nvCxnSpPr>
        <p:spPr bwMode="auto">
          <a:xfrm rot="10800000">
            <a:off x="1536014" y="5329520"/>
            <a:ext cx="1444872" cy="973332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 bwMode="auto">
          <a:xfrm>
            <a:off x="4869220" y="5887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4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cxnSp>
        <p:nvCxnSpPr>
          <p:cNvPr id="118" name="Curved Connector 117"/>
          <p:cNvCxnSpPr>
            <a:stCxn id="116" idx="6"/>
            <a:endCxn id="5" idx="2"/>
          </p:cNvCxnSpPr>
          <p:nvPr/>
        </p:nvCxnSpPr>
        <p:spPr bwMode="auto">
          <a:xfrm flipV="1">
            <a:off x="5445284" y="6006099"/>
            <a:ext cx="1710605" cy="16975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487331" y="5293193"/>
            <a:ext cx="125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Create Workflow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36186" y="6364291"/>
            <a:ext cx="2058022" cy="59310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12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Applications, </a:t>
            </a:r>
            <a:br>
              <a:rPr lang="en-US" sz="12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US" sz="12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Virtual Research Environments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7"/>
          <a:srcRect l="6284" t="6727" r="40984" b="57637"/>
          <a:stretch/>
        </p:blipFill>
        <p:spPr>
          <a:xfrm>
            <a:off x="566544" y="581764"/>
            <a:ext cx="567184" cy="5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8"/>
          <a:srcRect r="9081" b="16481"/>
          <a:stretch/>
        </p:blipFill>
        <p:spPr>
          <a:xfrm>
            <a:off x="824202" y="138834"/>
            <a:ext cx="500514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3051" y="6076765"/>
            <a:ext cx="491262" cy="491262"/>
          </a:xfrm>
          <a:prstGeom prst="rect">
            <a:avLst/>
          </a:prstGeom>
        </p:spPr>
      </p:pic>
      <p:cxnSp>
        <p:nvCxnSpPr>
          <p:cNvPr id="22" name="Curved Connector 21"/>
          <p:cNvCxnSpPr>
            <a:stCxn id="7" idx="6"/>
            <a:endCxn id="116" idx="2"/>
          </p:cNvCxnSpPr>
          <p:nvPr/>
        </p:nvCxnSpPr>
        <p:spPr bwMode="auto">
          <a:xfrm flipV="1">
            <a:off x="3556950" y="6175853"/>
            <a:ext cx="1312270" cy="12699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0" name="Title 4"/>
          <p:cNvSpPr txBox="1">
            <a:spLocks/>
          </p:cNvSpPr>
          <p:nvPr/>
        </p:nvSpPr>
        <p:spPr>
          <a:xfrm>
            <a:off x="1403648" y="-27384"/>
            <a:ext cx="7453394" cy="5760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E71B4"/>
                </a:solidFill>
                <a:latin typeface="Alte"/>
                <a:cs typeface="Alte"/>
              </a:rPr>
              <a:t>Supporting the research lifecycle together</a:t>
            </a:r>
            <a:endParaRPr lang="en-US" sz="2800" b="1" dirty="0">
              <a:solidFill>
                <a:srgbClr val="0E71B4"/>
              </a:solidFill>
              <a:latin typeface="Alte"/>
              <a:cs typeface="Alte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43808" y="1052736"/>
            <a:ext cx="230425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85307" y="982469"/>
            <a:ext cx="185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Monitor &amp; report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impact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38226" y="5492792"/>
            <a:ext cx="125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Process + Analyze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70909" y="5345040"/>
            <a:ext cx="275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Prepare data for analysis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/>
      <p:bldP spid="35" grpId="0"/>
      <p:bldP spid="36" grpId="0"/>
      <p:bldP spid="82" grpId="0"/>
      <p:bldP spid="94" grpId="0"/>
      <p:bldP spid="95" grpId="0" animBg="1"/>
      <p:bldP spid="67" grpId="0"/>
      <p:bldP spid="68" grpId="0"/>
      <p:bldP spid="93" grpId="0" animBg="1"/>
      <p:bldP spid="96" grpId="0"/>
      <p:bldP spid="103" grpId="0" animBg="1"/>
      <p:bldP spid="104" grpId="0"/>
      <p:bldP spid="116" grpId="0" animBg="1"/>
      <p:bldP spid="121" grpId="0"/>
      <p:bldP spid="126" grpId="0"/>
      <p:bldP spid="10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145" y="2492896"/>
            <a:ext cx="609903" cy="558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59" y="4725282"/>
            <a:ext cx="609903" cy="5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7382705" y="154219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8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155889" y="5718099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5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961135" y="22416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7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980886" y="6014852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3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60590" y="1074664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0</a:t>
            </a:r>
          </a:p>
        </p:txBody>
      </p:sp>
      <p:cxnSp>
        <p:nvCxnSpPr>
          <p:cNvPr id="13" name="Curved Connector 12"/>
          <p:cNvCxnSpPr>
            <a:stCxn id="8" idx="4"/>
            <a:endCxn id="95" idx="0"/>
          </p:cNvCxnSpPr>
          <p:nvPr/>
        </p:nvCxnSpPr>
        <p:spPr bwMode="auto">
          <a:xfrm rot="16200000" flipH="1">
            <a:off x="555366" y="2343919"/>
            <a:ext cx="1663601" cy="27708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86" y="3055896"/>
            <a:ext cx="14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Plan (DMP)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5" name="Curved Connector 24"/>
          <p:cNvCxnSpPr>
            <a:stCxn id="5" idx="6"/>
            <a:endCxn id="93" idx="4"/>
          </p:cNvCxnSpPr>
          <p:nvPr/>
        </p:nvCxnSpPr>
        <p:spPr bwMode="auto">
          <a:xfrm flipV="1">
            <a:off x="7731953" y="4826853"/>
            <a:ext cx="263895" cy="1179246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234" y="3296298"/>
            <a:ext cx="1767462" cy="7386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sz="1200" b="1" dirty="0" smtClean="0"/>
              <a:t>Data</a:t>
            </a:r>
          </a:p>
          <a:p>
            <a:pPr algn="l"/>
            <a:r>
              <a:rPr lang="en-US" sz="1200" b="1" dirty="0" smtClean="0"/>
              <a:t>DMP templates, examples, training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7584" y="6171526"/>
            <a:ext cx="1800200" cy="10018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Curation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Co-located</a:t>
            </a:r>
            <a:b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compute&amp;storage</a:t>
            </a:r>
            <a:endParaRPr lang="en-US" sz="1400" b="1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41" name="Curved Connector 40"/>
          <p:cNvCxnSpPr>
            <a:stCxn id="4" idx="2"/>
            <a:endCxn id="6" idx="0"/>
          </p:cNvCxnSpPr>
          <p:nvPr/>
        </p:nvCxnSpPr>
        <p:spPr bwMode="auto">
          <a:xfrm rot="10800000" flipV="1">
            <a:off x="5249167" y="1830194"/>
            <a:ext cx="2133538" cy="411425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47" y="6314111"/>
            <a:ext cx="609903" cy="55800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3114467" y="2232160"/>
            <a:ext cx="169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Post Analysis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48064" y="836712"/>
            <a:ext cx="1763688" cy="954107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Research Object = </a:t>
            </a:r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Workflow+</a:t>
            </a:r>
          </a:p>
          <a:p>
            <a:pPr algn="r"/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Data+</a:t>
            </a:r>
          </a:p>
          <a:p>
            <a:pPr algn="r"/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Provenance+</a:t>
            </a:r>
          </a:p>
          <a:p>
            <a:pPr algn="r"/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Publication</a:t>
            </a:r>
            <a:endParaRPr lang="is-IS" sz="1400" b="1" i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237679" y="331426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1</a:t>
            </a:r>
          </a:p>
        </p:txBody>
      </p:sp>
      <p:cxnSp>
        <p:nvCxnSpPr>
          <p:cNvPr id="97" name="Curved Connector 96"/>
          <p:cNvCxnSpPr>
            <a:stCxn id="103" idx="0"/>
            <a:endCxn id="95" idx="4"/>
          </p:cNvCxnSpPr>
          <p:nvPr/>
        </p:nvCxnSpPr>
        <p:spPr bwMode="auto">
          <a:xfrm rot="16200000" flipV="1">
            <a:off x="1099236" y="4316741"/>
            <a:ext cx="863255" cy="1030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25" y="548516"/>
            <a:ext cx="766703" cy="760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71" y="136137"/>
            <a:ext cx="482680" cy="55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" name="TextBox 66"/>
          <p:cNvSpPr txBox="1"/>
          <p:nvPr/>
        </p:nvSpPr>
        <p:spPr>
          <a:xfrm>
            <a:off x="6804248" y="1187460"/>
            <a:ext cx="222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Publish + Share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13525" y="785319"/>
            <a:ext cx="207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Research idea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1" name="Curved Connector 20"/>
          <p:cNvCxnSpPr>
            <a:stCxn id="6" idx="6"/>
            <a:endCxn id="93" idx="6"/>
          </p:cNvCxnSpPr>
          <p:nvPr/>
        </p:nvCxnSpPr>
        <p:spPr bwMode="auto">
          <a:xfrm>
            <a:off x="5537199" y="2529620"/>
            <a:ext cx="2746681" cy="2009233"/>
          </a:xfrm>
          <a:prstGeom prst="curvedConnector3">
            <a:avLst>
              <a:gd name="adj1" fmla="val 108323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542" y="4861500"/>
            <a:ext cx="609903" cy="558000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 bwMode="auto">
          <a:xfrm>
            <a:off x="7707816" y="4250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6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64288" y="3717032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Select Results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98" name="Curved Connector 97"/>
          <p:cNvCxnSpPr>
            <a:stCxn id="93" idx="2"/>
            <a:endCxn id="6" idx="4"/>
          </p:cNvCxnSpPr>
          <p:nvPr/>
        </p:nvCxnSpPr>
        <p:spPr bwMode="auto">
          <a:xfrm rot="10800000">
            <a:off x="5249168" y="2817621"/>
            <a:ext cx="2458649" cy="1721233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93" idx="3"/>
            <a:endCxn id="7" idx="0"/>
          </p:cNvCxnSpPr>
          <p:nvPr/>
        </p:nvCxnSpPr>
        <p:spPr bwMode="auto">
          <a:xfrm rot="5400000">
            <a:off x="4894373" y="3117046"/>
            <a:ext cx="1272352" cy="4523261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 bwMode="auto">
          <a:xfrm>
            <a:off x="1247982" y="47535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2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447" y="4327936"/>
            <a:ext cx="135466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Find &amp; Produce Datasets </a:t>
            </a:r>
          </a:p>
          <a:p>
            <a:pPr algn="ctr"/>
            <a:endParaRPr lang="en-US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Discover Services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107" name="Curved Connector 106"/>
          <p:cNvCxnSpPr>
            <a:stCxn id="7" idx="2"/>
            <a:endCxn id="103" idx="4"/>
          </p:cNvCxnSpPr>
          <p:nvPr/>
        </p:nvCxnSpPr>
        <p:spPr bwMode="auto">
          <a:xfrm rot="10800000">
            <a:off x="1536014" y="5329520"/>
            <a:ext cx="1444872" cy="973332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 bwMode="auto">
          <a:xfrm>
            <a:off x="4869220" y="5887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4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cxnSp>
        <p:nvCxnSpPr>
          <p:cNvPr id="118" name="Curved Connector 117"/>
          <p:cNvCxnSpPr>
            <a:stCxn id="116" idx="6"/>
            <a:endCxn id="5" idx="2"/>
          </p:cNvCxnSpPr>
          <p:nvPr/>
        </p:nvCxnSpPr>
        <p:spPr bwMode="auto">
          <a:xfrm flipV="1">
            <a:off x="5445284" y="6006099"/>
            <a:ext cx="1710605" cy="16975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487331" y="5293193"/>
            <a:ext cx="125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Create Workflow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36186" y="6364291"/>
            <a:ext cx="2058022" cy="59310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12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Applications, </a:t>
            </a:r>
            <a:br>
              <a:rPr lang="en-US" sz="12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US" sz="12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Virtual Research Environments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7"/>
          <a:srcRect l="6284" t="6727" r="40984" b="57637"/>
          <a:stretch/>
        </p:blipFill>
        <p:spPr>
          <a:xfrm>
            <a:off x="566544" y="581764"/>
            <a:ext cx="567184" cy="5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8"/>
          <a:srcRect r="9081" b="16481"/>
          <a:stretch/>
        </p:blipFill>
        <p:spPr>
          <a:xfrm>
            <a:off x="824202" y="138834"/>
            <a:ext cx="500514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3051" y="6076765"/>
            <a:ext cx="491262" cy="491262"/>
          </a:xfrm>
          <a:prstGeom prst="rect">
            <a:avLst/>
          </a:prstGeom>
        </p:spPr>
      </p:pic>
      <p:cxnSp>
        <p:nvCxnSpPr>
          <p:cNvPr id="22" name="Curved Connector 21"/>
          <p:cNvCxnSpPr>
            <a:stCxn id="7" idx="6"/>
            <a:endCxn id="116" idx="2"/>
          </p:cNvCxnSpPr>
          <p:nvPr/>
        </p:nvCxnSpPr>
        <p:spPr bwMode="auto">
          <a:xfrm flipV="1">
            <a:off x="3556950" y="6175853"/>
            <a:ext cx="1312270" cy="12699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0" name="Title 4"/>
          <p:cNvSpPr txBox="1">
            <a:spLocks/>
          </p:cNvSpPr>
          <p:nvPr/>
        </p:nvSpPr>
        <p:spPr>
          <a:xfrm>
            <a:off x="1403648" y="-27384"/>
            <a:ext cx="7453394" cy="5760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E71B4"/>
                </a:solidFill>
                <a:latin typeface="Alte"/>
                <a:cs typeface="Alte"/>
              </a:rPr>
              <a:t>Supporting the research lifecycle together</a:t>
            </a:r>
            <a:endParaRPr lang="en-US" sz="2800" b="1" dirty="0">
              <a:solidFill>
                <a:srgbClr val="0E71B4"/>
              </a:solidFill>
              <a:latin typeface="Alte"/>
              <a:cs typeface="Alte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43808" y="1052736"/>
            <a:ext cx="230425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85307" y="982469"/>
            <a:ext cx="185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Monitor &amp; report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impact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38226" y="5492792"/>
            <a:ext cx="125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Process + Analyze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70909" y="5345040"/>
            <a:ext cx="275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Prepare data for analysis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4211960" y="764704"/>
            <a:ext cx="4906226" cy="8859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OpenAIRE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-Advance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9" name="Pie 58"/>
          <p:cNvSpPr/>
          <p:nvPr/>
        </p:nvSpPr>
        <p:spPr>
          <a:xfrm>
            <a:off x="971600" y="1988840"/>
            <a:ext cx="7992888" cy="4752528"/>
          </a:xfrm>
          <a:prstGeom prst="pie">
            <a:avLst>
              <a:gd name="adj1" fmla="val 16242113"/>
              <a:gd name="adj2" fmla="val 10872049"/>
            </a:avLst>
          </a:prstGeom>
          <a:solidFill>
            <a:schemeClr val="accent1">
              <a:alpha val="50000"/>
            </a:schemeClr>
          </a:solidFill>
          <a:ln w="25400" cmpd="sng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EOSC-hub</a:t>
            </a:r>
          </a:p>
        </p:txBody>
      </p:sp>
      <p:sp>
        <p:nvSpPr>
          <p:cNvPr id="60" name="Down Arrow 59"/>
          <p:cNvSpPr/>
          <p:nvPr/>
        </p:nvSpPr>
        <p:spPr>
          <a:xfrm>
            <a:off x="2699792" y="3717032"/>
            <a:ext cx="504056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rot="10800000">
            <a:off x="5292080" y="1542194"/>
            <a:ext cx="504056" cy="4466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5400000">
            <a:off x="2627784" y="-315416"/>
            <a:ext cx="504056" cy="28083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 bwMode="auto">
          <a:xfrm>
            <a:off x="179512" y="1844824"/>
            <a:ext cx="4510690" cy="170424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OpenAIRE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-Advance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&amp;</a:t>
            </a:r>
            <a:b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EOSC-hub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60833" y="1196752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E71B4"/>
                </a:solidFill>
              </a:rPr>
              <a:t>Impact reports</a:t>
            </a:r>
            <a:endParaRPr lang="en-US" sz="2000" b="1" dirty="0">
              <a:solidFill>
                <a:srgbClr val="0E71B4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22350" y="164476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E71B4"/>
                </a:solidFill>
              </a:rPr>
              <a:t>Research objects</a:t>
            </a:r>
            <a:endParaRPr lang="en-US" sz="2000" b="1" dirty="0">
              <a:solidFill>
                <a:srgbClr val="0E71B4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41610" y="3634852"/>
            <a:ext cx="1831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E71B4"/>
                </a:solidFill>
              </a:rPr>
              <a:t>Data and DMPs</a:t>
            </a:r>
            <a:endParaRPr lang="en-US" sz="2000" b="1" dirty="0">
              <a:solidFill>
                <a:srgbClr val="0E71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Joint project </a:t>
            </a:r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Main items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691313"/>
              </p:ext>
            </p:extLst>
          </p:nvPr>
        </p:nvGraphicFramePr>
        <p:xfrm>
          <a:off x="457200" y="1882420"/>
          <a:ext cx="8229600" cy="449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29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Dissemination &amp; community building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5107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Bring NGIs and NOADs together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Common Communication </a:t>
                      </a:r>
                      <a:endParaRPr lang="en-US" sz="1800" dirty="0"/>
                    </a:p>
                    <a:p>
                      <a:endParaRPr lang="en-US" sz="1800" dirty="0"/>
                    </a:p>
                    <a:p>
                      <a:r>
                        <a:rPr lang="en-US" sz="1800" dirty="0" smtClean="0"/>
                        <a:t>Joint</a:t>
                      </a:r>
                      <a:r>
                        <a:rPr lang="en-US" sz="1800" baseline="0" dirty="0" smtClean="0"/>
                        <a:t> Training &amp; Events 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Support FAIR Publishing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data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services</a:t>
                      </a:r>
                      <a:endParaRPr lang="de-DE" baseline="0" dirty="0" smtClean="0"/>
                    </a:p>
                    <a:p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Data Management Plans 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Integration</a:t>
                      </a:r>
                      <a:r>
                        <a:rPr lang="de-DE" baseline="0" dirty="0" smtClean="0"/>
                        <a:t> of OpenAIRE Guidelines in EOSC hub Services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Common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authentication-authorization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Cross</a:t>
                      </a:r>
                      <a:r>
                        <a:rPr lang="en-US" baseline="0" dirty="0" smtClean="0"/>
                        <a:t> Project Governance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Common vision and strategy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de-DE" dirty="0" smtClean="0"/>
                        <a:t>Common</a:t>
                      </a:r>
                      <a:r>
                        <a:rPr lang="de-DE" baseline="0" dirty="0" smtClean="0"/>
                        <a:t> Advisory Board 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95377" y="2816460"/>
            <a:ext cx="2944891" cy="937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3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NGIs and NOADs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Get to know each other </a:t>
            </a:r>
            <a:r>
              <a:rPr lang="mr-IN" dirty="0" smtClean="0"/>
              <a:t>–</a:t>
            </a:r>
            <a:r>
              <a:rPr lang="en-US" dirty="0" smtClean="0"/>
              <a:t> And RDA too!</a:t>
            </a:r>
          </a:p>
          <a:p>
            <a:pPr lvl="1"/>
            <a:r>
              <a:rPr lang="en-US" dirty="0" smtClean="0"/>
              <a:t>Brainstorm about possible collaborations</a:t>
            </a:r>
          </a:p>
          <a:p>
            <a:r>
              <a:rPr lang="en-US" dirty="0" smtClean="0"/>
              <a:t>Agenda</a:t>
            </a:r>
          </a:p>
          <a:p>
            <a:pPr lvl="1"/>
            <a:r>
              <a:rPr lang="en-US" dirty="0" err="1" smtClean="0"/>
              <a:t>OpenAIRE</a:t>
            </a:r>
            <a:r>
              <a:rPr lang="en-US" dirty="0" smtClean="0"/>
              <a:t>-Advance and EOSC-</a:t>
            </a:r>
            <a:r>
              <a:rPr lang="en-US" smtClean="0"/>
              <a:t>hub </a:t>
            </a:r>
            <a:r>
              <a:rPr lang="en-US" smtClean="0"/>
              <a:t>intros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NGI and NOAD flash talks (examples)</a:t>
            </a:r>
          </a:p>
          <a:p>
            <a:pPr lvl="1"/>
            <a:r>
              <a:rPr lang="en-US" dirty="0" smtClean="0"/>
              <a:t>RDA national nodes</a:t>
            </a:r>
          </a:p>
          <a:p>
            <a:pPr lvl="1"/>
            <a:r>
              <a:rPr lang="en-US" dirty="0" smtClean="0"/>
              <a:t>Q&amp;A, Discussion, Next steps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Follow up within &amp; with the member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1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348</Words>
  <Application>Microsoft Macintosh PowerPoint</Application>
  <PresentationFormat>On-screen Show (4:3)</PresentationFormat>
  <Paragraphs>121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EOSC-hub-OpenAIRE-Advance webinar-meetup for national stakeholders</vt:lpstr>
      <vt:lpstr>PowerPoint Presentation</vt:lpstr>
      <vt:lpstr>EOSC-hub and OpenAIRE-Advance</vt:lpstr>
      <vt:lpstr>PowerPoint Presentation</vt:lpstr>
      <vt:lpstr>PowerPoint Presentation</vt:lpstr>
      <vt:lpstr>Joint project workplan – Main items</vt:lpstr>
      <vt:lpstr>Support for NGIs and NOADs</vt:lpstr>
    </vt:vector>
  </TitlesOfParts>
  <Company>EGI.eu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EOSC-hub-OpenAIRE-Advance webinar-meetup for national stakeholders</dc:title>
  <dc:creator>Gergely Sipos</dc:creator>
  <cp:lastModifiedBy>Gergely Sipos</cp:lastModifiedBy>
  <cp:revision>20</cp:revision>
  <dcterms:created xsi:type="dcterms:W3CDTF">2018-04-19T20:56:46Z</dcterms:created>
  <dcterms:modified xsi:type="dcterms:W3CDTF">2018-04-23T11:37:38Z</dcterms:modified>
</cp:coreProperties>
</file>