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5" r:id="rId2"/>
    <p:sldId id="266" r:id="rId3"/>
    <p:sldId id="267" r:id="rId4"/>
    <p:sldId id="256" r:id="rId5"/>
    <p:sldId id="268" r:id="rId6"/>
    <p:sldId id="263" r:id="rId7"/>
    <p:sldId id="262" r:id="rId8"/>
    <p:sldId id="261" r:id="rId9"/>
    <p:sldId id="264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FD5F-DC03-429C-A0E2-B0D8977BDE23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6446-D533-4355-94D7-E0087C6237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76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587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651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0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5" b="1"/>
          <a:stretch/>
        </p:blipFill>
        <p:spPr>
          <a:xfrm>
            <a:off x="-13885" y="0"/>
            <a:ext cx="12205885" cy="608907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304850"/>
            <a:ext cx="12192000" cy="32605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3623692" y="6362823"/>
            <a:ext cx="4945058" cy="282178"/>
          </a:xfrm>
        </p:spPr>
        <p:txBody>
          <a:bodyPr>
            <a:normAutofit/>
          </a:bodyPr>
          <a:lstStyle>
            <a:lvl1pPr algn="ctr">
              <a:defRPr sz="105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Kick off | Athens, Greece | January 17-19, 2018 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2000" y="2831850"/>
            <a:ext cx="12204000" cy="326051"/>
          </a:xfrm>
          <a:prstGeom prst="rect">
            <a:avLst/>
          </a:prstGeom>
          <a:gradFill flip="none" rotWithShape="1">
            <a:gsLst>
              <a:gs pos="0">
                <a:srgbClr val="4B54FF"/>
              </a:gs>
              <a:gs pos="95000">
                <a:schemeClr val="bg1">
                  <a:alpha val="0"/>
                  <a:lumMod val="47000"/>
                </a:schemeClr>
              </a:gs>
            </a:gsLst>
            <a:lin ang="5400000" scaled="1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23139" y="1610048"/>
            <a:ext cx="11003582" cy="181895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600" b="1" i="0" spc="-225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/>
            </a:lvl2pPr>
            <a:lvl5pPr marL="1333467" indent="0" algn="ctr">
              <a:buFontTx/>
              <a:buNone/>
              <a:defRPr sz="3900" b="1" i="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02831" y="3429000"/>
            <a:ext cx="11023889" cy="21336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225"/>
              </a:spcBef>
              <a:buNone/>
              <a:defRPr sz="3150" b="0" i="0" spc="-113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/>
            </a:lvl2pPr>
            <a:lvl5pPr marL="1333467" indent="0" algn="ctr">
              <a:buFontTx/>
              <a:buNone/>
              <a:defRPr sz="3900" b="1" i="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" y="495288"/>
            <a:ext cx="739877" cy="737420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845594" y="642424"/>
            <a:ext cx="4681127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2100" b="1" i="0" spc="-113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>
              <a:buFont typeface="Arial" charset="0"/>
              <a:buNone/>
              <a:defRPr sz="135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845594" y="928446"/>
            <a:ext cx="4681128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1500" b="0" i="0" spc="-113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>
              <a:buFont typeface="Arial" charset="0"/>
              <a:buNone/>
              <a:defRPr sz="135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75223" y="4227708"/>
            <a:ext cx="1450298" cy="2200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043659" y="6372247"/>
            <a:ext cx="527897" cy="18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02" y="6344447"/>
            <a:ext cx="324001" cy="270000"/>
          </a:xfrm>
          <a:prstGeom prst="rect">
            <a:avLst/>
          </a:prstGeom>
          <a:noFill/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9411703" y="6343022"/>
            <a:ext cx="1469956" cy="20774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350" b="1" i="0" dirty="0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350" b="1" i="0" dirty="0" err="1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35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27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98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7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64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56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56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5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F52AA4-4104-4059-BC89-E6544B6CD718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AF8026-6F36-43EC-B0AB-77087E5DCE6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ddavidov_1" TargetMode="External"/><Relationship Id="rId13" Type="http://schemas.openxmlformats.org/officeDocument/2006/relationships/hyperlink" Target="mailto:skala@irb.hr" TargetMode="External"/><Relationship Id="rId3" Type="http://schemas.openxmlformats.org/officeDocument/2006/relationships/hyperlink" Target="mailto:jadranka@irb.hr" TargetMode="External"/><Relationship Id="rId7" Type="http://schemas.openxmlformats.org/officeDocument/2006/relationships/hyperlink" Target="mailto:mglavica@ffzg.hr" TargetMode="External"/><Relationship Id="rId12" Type="http://schemas.openxmlformats.org/officeDocument/2006/relationships/hyperlink" Target="https://twitter.com/KSkala4" TargetMode="External"/><Relationship Id="rId2" Type="http://schemas.openxmlformats.org/officeDocument/2006/relationships/hyperlink" Target="https://twitter.com/jadr4nk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witter.com/mglavica" TargetMode="External"/><Relationship Id="rId11" Type="http://schemas.openxmlformats.org/officeDocument/2006/relationships/hyperlink" Target="mailto:koraljka@ief.hr" TargetMode="External"/><Relationship Id="rId5" Type="http://schemas.openxmlformats.org/officeDocument/2006/relationships/hyperlink" Target="mailto:alen@irb.hr" TargetMode="External"/><Relationship Id="rId10" Type="http://schemas.openxmlformats.org/officeDocument/2006/relationships/hyperlink" Target="https://twitter.com/koraljkak" TargetMode="External"/><Relationship Id="rId4" Type="http://schemas.openxmlformats.org/officeDocument/2006/relationships/hyperlink" Target="https://twitter.com/alenkovich" TargetMode="External"/><Relationship Id="rId9" Type="http://schemas.openxmlformats.org/officeDocument/2006/relationships/hyperlink" Target="mailto:ddavid@irb.hr" TargetMode="External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dirty="0"/>
              <a:t>EOSC-hub &amp; OpenAIRE-Advance: national nodes </a:t>
            </a:r>
            <a:r>
              <a:rPr lang="hr-HR" dirty="0" smtClean="0"/>
              <a:t>meetup, </a:t>
            </a:r>
            <a:r>
              <a:rPr lang="hr-HR" dirty="0"/>
              <a:t>April </a:t>
            </a:r>
            <a:r>
              <a:rPr lang="hr-HR" dirty="0" smtClean="0"/>
              <a:t>24th, 2018</a:t>
            </a:r>
          </a:p>
          <a:p>
            <a:r>
              <a:rPr lang="hr-HR" dirty="0" smtClean="0"/>
              <a:t>Jadranka Stojanovski, Alen Vodopijevec</a:t>
            </a:r>
          </a:p>
          <a:p>
            <a:r>
              <a:rPr lang="hr-HR" dirty="0" smtClean="0"/>
              <a:t>Ruđer Bošković Institute, Zagreb, Croatia</a:t>
            </a:r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0" y="2719388"/>
            <a:ext cx="10363200" cy="1779587"/>
          </a:xfrm>
        </p:spPr>
        <p:txBody>
          <a:bodyPr>
            <a:normAutofit/>
          </a:bodyPr>
          <a:lstStyle/>
          <a:p>
            <a:r>
              <a:rPr lang="hr-HR" dirty="0" smtClean="0"/>
              <a:t>OpenAIRE Croatian NOAD’s </a:t>
            </a:r>
            <a:br>
              <a:rPr lang="hr-HR" dirty="0" smtClean="0"/>
            </a:br>
            <a:r>
              <a:rPr lang="hr-HR" dirty="0" smtClean="0"/>
              <a:t>cooperation activities</a:t>
            </a:r>
            <a:endParaRPr lang="hr-HR" dirty="0"/>
          </a:p>
        </p:txBody>
      </p:sp>
      <p:pic>
        <p:nvPicPr>
          <p:cNvPr id="1026" name="Picture 2" descr="https://www.rd-alliance.org/sites/default/files/eosc-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41" y="148944"/>
            <a:ext cx="64865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335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CESSDA stands for Consortium of European Social Science Data Archives and ERIC stands for European Research Infrastructure </a:t>
            </a:r>
            <a:r>
              <a:rPr lang="en-US" dirty="0" smtClean="0"/>
              <a:t>Consortium</a:t>
            </a:r>
            <a:endParaRPr lang="hr-HR" dirty="0" smtClean="0"/>
          </a:p>
          <a:p>
            <a:r>
              <a:rPr lang="hr-HR" dirty="0" smtClean="0"/>
              <a:t>network of social science data archives</a:t>
            </a:r>
          </a:p>
          <a:p>
            <a:r>
              <a:rPr lang="hr-HR" dirty="0" smtClean="0"/>
              <a:t>partner from Croatia is Faculty of Social Sciences and Humanities at University of Zagreb</a:t>
            </a:r>
          </a:p>
          <a:p>
            <a:r>
              <a:rPr lang="hr-HR" dirty="0" smtClean="0"/>
              <a:t>current phase: pilot infrastructure for the research data deposit</a:t>
            </a:r>
          </a:p>
          <a:p>
            <a:r>
              <a:rPr lang="hr-HR" dirty="0" smtClean="0"/>
              <a:t>RBI IT experts are preparing test cases and scenarios for a possible integration of the current data repositories with the cloud infrastructure for online analyses and calculations</a:t>
            </a:r>
          </a:p>
          <a:p>
            <a:r>
              <a:rPr lang="hr-HR" dirty="0" smtClean="0"/>
              <a:t>challenges: security, privacy, harmonisation...</a:t>
            </a:r>
          </a:p>
          <a:p>
            <a:endParaRPr lang="hr-H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Cooperation with CESSDA ERIC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328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CESSDA’s research data repository network as a data provider for  OpenAIRE</a:t>
            </a:r>
          </a:p>
          <a:p>
            <a:endParaRPr lang="hr-H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Cooperation with CESSDA ERIC</a:t>
            </a:r>
            <a:endParaRPr lang="hr-HR" dirty="0"/>
          </a:p>
        </p:txBody>
      </p:sp>
      <p:pic>
        <p:nvPicPr>
          <p:cNvPr id="2050" name="Picture 2" descr="Image result for cessda open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18" y="3260202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0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QUESTIONS?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hlinkClick r:id="rId2"/>
              </a:rPr>
              <a:t>@</a:t>
            </a:r>
            <a:r>
              <a:rPr lang="hr-HR" u="sng" dirty="0">
                <a:solidFill>
                  <a:schemeClr val="bg1"/>
                </a:solidFill>
                <a:hlinkClick r:id="rId2"/>
              </a:rPr>
              <a:t>jadr4nka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dirty="0" smtClean="0">
                <a:solidFill>
                  <a:schemeClr val="bg1"/>
                </a:solidFill>
                <a:hlinkClick r:id="rId3"/>
              </a:rPr>
              <a:t>jadranka@irb.hr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4"/>
              </a:rPr>
              <a:t>@alenkovich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dirty="0" smtClean="0">
                <a:solidFill>
                  <a:schemeClr val="bg1"/>
                </a:solidFill>
                <a:hlinkClick r:id="rId5"/>
              </a:rPr>
              <a:t>alen@irb.hr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6"/>
              </a:rPr>
              <a:t>@</a:t>
            </a:r>
            <a:r>
              <a:rPr lang="hr-HR" dirty="0" smtClean="0">
                <a:solidFill>
                  <a:schemeClr val="bg1"/>
                </a:solidFill>
                <a:hlinkClick r:id="rId6"/>
              </a:rPr>
              <a:t>mglavica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smtClean="0">
                <a:solidFill>
                  <a:schemeClr val="bg1"/>
                </a:solidFill>
                <a:hlinkClick r:id="rId7"/>
              </a:rPr>
              <a:t>mglavica@ffzg.hr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8"/>
              </a:rPr>
              <a:t>@</a:t>
            </a:r>
            <a:r>
              <a:rPr lang="hr-HR" dirty="0" smtClean="0">
                <a:solidFill>
                  <a:schemeClr val="bg1"/>
                </a:solidFill>
                <a:hlinkClick r:id="rId8"/>
              </a:rPr>
              <a:t>ddavidov_1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smtClean="0">
                <a:solidFill>
                  <a:schemeClr val="bg1"/>
                </a:solidFill>
                <a:hlinkClick r:id="rId9"/>
              </a:rPr>
              <a:t>ddavid@irb.hr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10"/>
              </a:rPr>
              <a:t>@</a:t>
            </a:r>
            <a:r>
              <a:rPr lang="hr-HR" dirty="0" smtClean="0">
                <a:solidFill>
                  <a:schemeClr val="bg1"/>
                </a:solidFill>
                <a:hlinkClick r:id="rId10"/>
              </a:rPr>
              <a:t>koraljkak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dirty="0" smtClean="0">
                <a:solidFill>
                  <a:schemeClr val="bg1"/>
                </a:solidFill>
                <a:hlinkClick r:id="rId11"/>
              </a:rPr>
              <a:t>koraljka@ief.hr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12"/>
              </a:rPr>
              <a:t>@</a:t>
            </a:r>
            <a:r>
              <a:rPr lang="hr-HR" dirty="0" smtClean="0">
                <a:solidFill>
                  <a:schemeClr val="bg1"/>
                </a:solidFill>
                <a:hlinkClick r:id="rId12"/>
              </a:rPr>
              <a:t>KSkala4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smtClean="0">
                <a:solidFill>
                  <a:schemeClr val="bg1"/>
                </a:solidFill>
                <a:hlinkClick r:id="rId13"/>
              </a:rPr>
              <a:t>skala@irb.hr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6" b="8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3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cooperation started two months ago</a:t>
            </a:r>
          </a:p>
          <a:p>
            <a:r>
              <a:rPr lang="hr-HR" dirty="0" smtClean="0"/>
              <a:t>how to bring together teams working on the related projects</a:t>
            </a:r>
          </a:p>
          <a:p>
            <a:r>
              <a:rPr lang="hr-HR" dirty="0" smtClean="0"/>
              <a:t>two main goals:</a:t>
            </a:r>
          </a:p>
          <a:p>
            <a:pPr lvl="1"/>
            <a:r>
              <a:rPr lang="hr-HR" dirty="0" smtClean="0"/>
              <a:t>to raise awareness on the importance of the FAIR principles for the research data</a:t>
            </a:r>
          </a:p>
          <a:p>
            <a:pPr lvl="1"/>
            <a:r>
              <a:rPr lang="hr-HR" dirty="0" smtClean="0"/>
              <a:t>to use available technologies and infrastructure of different projects to offer cooperative services to the researchers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OpenAIRE and EOSC Hub teams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067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OpenAIRE Advance, EOSC Hub, Dariah HR, CESSDA representatives</a:t>
            </a:r>
          </a:p>
          <a:p>
            <a:r>
              <a:rPr lang="hr-HR" dirty="0" smtClean="0"/>
              <a:t>for the first seminar we decided to approach researchers from the social sciences and humanities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Seminar „</a:t>
            </a:r>
            <a:r>
              <a:rPr lang="en-US" dirty="0"/>
              <a:t>Collaboration in social and human sciences in a networked European research </a:t>
            </a:r>
            <a:r>
              <a:rPr lang="en-US" dirty="0" smtClean="0"/>
              <a:t>area</a:t>
            </a:r>
            <a:r>
              <a:rPr lang="hr-HR" dirty="0" smtClean="0"/>
              <a:t>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770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22248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Introduction, </a:t>
            </a:r>
            <a:r>
              <a:rPr lang="hr-HR" i="1" dirty="0"/>
              <a:t>Karolj Skala, Ruđer Bošković Institut /Center for informatics and </a:t>
            </a:r>
            <a:r>
              <a:rPr lang="hr-HR" i="1" dirty="0" smtClean="0"/>
              <a:t>computing</a:t>
            </a:r>
          </a:p>
          <a:p>
            <a:r>
              <a:rPr lang="hr-HR" dirty="0" smtClean="0"/>
              <a:t>DARIAH-HR </a:t>
            </a:r>
            <a:r>
              <a:rPr lang="hr-HR" dirty="0"/>
              <a:t>as a platform for networking institutions and individuals, </a:t>
            </a:r>
            <a:r>
              <a:rPr lang="hr-HR" i="1" dirty="0"/>
              <a:t>Koraljka Kuzman Šlogar, Institute for Ethnology and Folklore Research (DARIAH-HR coordinator)</a:t>
            </a:r>
            <a:r>
              <a:rPr lang="hr-HR" dirty="0"/>
              <a:t> </a:t>
            </a:r>
            <a:endParaRPr lang="hr-HR" dirty="0" smtClean="0"/>
          </a:p>
          <a:p>
            <a:r>
              <a:rPr lang="hr-HR" dirty="0" smtClean="0"/>
              <a:t>CESSDA </a:t>
            </a:r>
            <a:r>
              <a:rPr lang="hr-HR" dirty="0"/>
              <a:t>- Collaboration and exchange of knowledge in social sciences, </a:t>
            </a:r>
            <a:r>
              <a:rPr lang="hr-HR" i="1" dirty="0"/>
              <a:t>Marijana Glavica, Faculty of Philosophy, University of </a:t>
            </a:r>
            <a:r>
              <a:rPr lang="hr-HR" i="1" dirty="0" smtClean="0"/>
              <a:t>Zagreb</a:t>
            </a:r>
          </a:p>
          <a:p>
            <a:r>
              <a:rPr lang="hr-HR" dirty="0" smtClean="0"/>
              <a:t>Open </a:t>
            </a:r>
            <a:r>
              <a:rPr lang="hr-HR" dirty="0"/>
              <a:t>Science as EU commitment, </a:t>
            </a:r>
            <a:r>
              <a:rPr lang="hr-HR" i="1" dirty="0"/>
              <a:t>Jadranka Stojanovski, University of Zadar / Ruđer Bošković Institute(OpenAIRE NOAD</a:t>
            </a:r>
            <a:r>
              <a:rPr lang="hr-HR" i="1" dirty="0" smtClean="0"/>
              <a:t>)</a:t>
            </a:r>
          </a:p>
          <a:p>
            <a:r>
              <a:rPr lang="hr-HR" dirty="0" smtClean="0"/>
              <a:t>European </a:t>
            </a:r>
            <a:r>
              <a:rPr lang="hr-HR" dirty="0"/>
              <a:t>Open Science Cloud: EOSC Hub, </a:t>
            </a:r>
            <a:r>
              <a:rPr lang="hr-HR" i="1" dirty="0"/>
              <a:t>Karolj Skala, Ruđer Bošković Institut /Center for informatics and computing (leader of DARIAH thematic service EOSC-hub</a:t>
            </a:r>
            <a:r>
              <a:rPr lang="hr-HR" i="1" dirty="0" smtClean="0"/>
              <a:t>)</a:t>
            </a:r>
          </a:p>
          <a:p>
            <a:r>
              <a:rPr lang="hr-HR" dirty="0" smtClean="0"/>
              <a:t>What </a:t>
            </a:r>
            <a:r>
              <a:rPr lang="hr-HR" dirty="0"/>
              <a:t>does the European Open Science offer to humanists?, </a:t>
            </a:r>
            <a:r>
              <a:rPr lang="hr-HR" i="1" dirty="0"/>
              <a:t>Davor Davidović, Ruđer Bošković Institut /Center for informatics and computing (EOSC-hub)</a:t>
            </a:r>
            <a:r>
              <a:rPr lang="hr-HR" dirty="0"/>
              <a:t> </a:t>
            </a:r>
            <a:endParaRPr lang="hr-HR" dirty="0" smtClean="0"/>
          </a:p>
          <a:p>
            <a:r>
              <a:rPr lang="hr-HR" dirty="0" smtClean="0"/>
              <a:t>Open </a:t>
            </a:r>
            <a:r>
              <a:rPr lang="hr-HR" dirty="0"/>
              <a:t>discussion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21745" r="7181" b="12214"/>
          <a:stretch/>
        </p:blipFill>
        <p:spPr>
          <a:xfrm>
            <a:off x="355002" y="246350"/>
            <a:ext cx="2409713" cy="1356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17230"/>
          <a:stretch/>
        </p:blipFill>
        <p:spPr>
          <a:xfrm>
            <a:off x="10122946" y="248771"/>
            <a:ext cx="1714052" cy="20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6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" y="0"/>
            <a:ext cx="1163977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1613647" y="3334870"/>
            <a:ext cx="294759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Presenter: Davor Davidović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3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" y="1"/>
            <a:ext cx="1200111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1968649" y="2441986"/>
            <a:ext cx="353926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Presenter: Koraljka Kuzman Šlogar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06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95799" cy="6726763"/>
          </a:xfrm>
        </p:spPr>
      </p:pic>
      <p:sp>
        <p:nvSpPr>
          <p:cNvPr id="5" name="TextBox 4"/>
          <p:cNvSpPr txBox="1"/>
          <p:nvPr/>
        </p:nvSpPr>
        <p:spPr>
          <a:xfrm>
            <a:off x="5475642" y="4313816"/>
            <a:ext cx="294759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Presenter: Marijana Glavica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74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OpenAIRE - Kick off | Athens, Greece | January 17-19, 2018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139" y="1370817"/>
            <a:ext cx="11003582" cy="1818952"/>
          </a:xfrm>
        </p:spPr>
        <p:txBody>
          <a:bodyPr>
            <a:normAutofit/>
          </a:bodyPr>
          <a:lstStyle/>
          <a:p>
            <a:r>
              <a:rPr lang="en-GB" sz="7200" b="0" dirty="0" err="1"/>
              <a:t>OpenAIRE</a:t>
            </a:r>
            <a:endParaRPr lang="en-GB" sz="7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831" y="3078128"/>
            <a:ext cx="11023889" cy="213360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+mj-lt"/>
              </a:rPr>
              <a:t>Advancing Open </a:t>
            </a:r>
            <a:r>
              <a:rPr lang="en-GB" sz="5400" dirty="0">
                <a:latin typeface="+mj-lt"/>
              </a:rPr>
              <a:t>Scholarship</a:t>
            </a:r>
            <a:endParaRPr lang="en-GB" sz="54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164570" y="572541"/>
            <a:ext cx="4681127" cy="286514"/>
          </a:xfrm>
        </p:spPr>
        <p:txBody>
          <a:bodyPr/>
          <a:lstStyle/>
          <a:p>
            <a:r>
              <a:rPr lang="en-GB" sz="2400" b="0" dirty="0">
                <a:latin typeface="+mj-lt"/>
              </a:rPr>
              <a:t>Natalia </a:t>
            </a:r>
            <a:r>
              <a:rPr lang="en-GB" sz="2400" b="0" dirty="0" err="1">
                <a:latin typeface="+mj-lt"/>
              </a:rPr>
              <a:t>Manola</a:t>
            </a:r>
            <a:endParaRPr lang="en-GB" sz="2400" b="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164569" y="928446"/>
            <a:ext cx="4681128" cy="1495778"/>
          </a:xfrm>
        </p:spPr>
        <p:txBody>
          <a:bodyPr>
            <a:normAutofit/>
          </a:bodyPr>
          <a:lstStyle/>
          <a:p>
            <a:pPr>
              <a:spcBef>
                <a:spcPts val="675"/>
              </a:spcBef>
            </a:pPr>
            <a:r>
              <a:rPr lang="en-GB" sz="1800" dirty="0">
                <a:latin typeface="+mj-lt"/>
              </a:rPr>
              <a:t>Athena Research and Innovation </a:t>
            </a:r>
            <a:r>
              <a:rPr lang="en-GB" sz="1800" dirty="0" err="1">
                <a:latin typeface="+mj-lt"/>
              </a:rPr>
              <a:t>Center</a:t>
            </a:r>
            <a:endParaRPr lang="en-GB" sz="1800" dirty="0">
              <a:latin typeface="+mj-lt"/>
            </a:endParaRPr>
          </a:p>
          <a:p>
            <a:pPr>
              <a:spcBef>
                <a:spcPts val="675"/>
              </a:spcBef>
            </a:pPr>
            <a:r>
              <a:rPr lang="en-GB" sz="1800" dirty="0">
                <a:latin typeface="+mj-lt"/>
              </a:rPr>
              <a:t> &amp; University of Athens, Greece</a:t>
            </a:r>
            <a:endParaRPr lang="en-GB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007" y="3447474"/>
            <a:ext cx="350699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Presenter: Jadranka Stojanovski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8150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enAIRE-Advance presentation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AIRE-Advance presentation template" id="{26BC0EA5-48BD-46D1-8AAA-05251AC0A00D}" vid="{86779B82-FC03-449E-B03A-47BB69ACC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OpenAIRE-Advance presentation template</Template>
  <TotalTime>580</TotalTime>
  <Words>301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Candara</vt:lpstr>
      <vt:lpstr>Helvetica</vt:lpstr>
      <vt:lpstr>Helvetica Light</vt:lpstr>
      <vt:lpstr>Open Sans</vt:lpstr>
      <vt:lpstr>Symbol</vt:lpstr>
      <vt:lpstr>OpenAIRE-Advance presentation template</vt:lpstr>
      <vt:lpstr>OpenAIRE Croatian NOAD’s  cooperation activities</vt:lpstr>
      <vt:lpstr>OpenAIRE and EOSC Hub teams</vt:lpstr>
      <vt:lpstr>Seminar „Collaboration in social and human sciences in a networked European research area”</vt:lpstr>
      <vt:lpstr>PowerPoint Presentation</vt:lpstr>
      <vt:lpstr>Program</vt:lpstr>
      <vt:lpstr>PowerPoint Presentation</vt:lpstr>
      <vt:lpstr>PowerPoint Presentation</vt:lpstr>
      <vt:lpstr>PowerPoint Presentation</vt:lpstr>
      <vt:lpstr>PowerPoint Presentation</vt:lpstr>
      <vt:lpstr>Cooperation with CESSDA ERIC</vt:lpstr>
      <vt:lpstr>Cooperation with CESSDA ERIC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Jadranka S</dc:creator>
  <cp:lastModifiedBy>Jadranka S</cp:lastModifiedBy>
  <cp:revision>13</cp:revision>
  <dcterms:created xsi:type="dcterms:W3CDTF">2018-04-24T10:52:52Z</dcterms:created>
  <dcterms:modified xsi:type="dcterms:W3CDTF">2018-04-24T20:35:24Z</dcterms:modified>
</cp:coreProperties>
</file>