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33" r:id="rId3"/>
    <p:sldId id="825" r:id="rId4"/>
    <p:sldId id="847" r:id="rId5"/>
    <p:sldId id="495" r:id="rId6"/>
    <p:sldId id="835" r:id="rId7"/>
    <p:sldId id="836" r:id="rId8"/>
    <p:sldId id="834" r:id="rId9"/>
    <p:sldId id="832" r:id="rId10"/>
    <p:sldId id="846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37" r:id="rId19"/>
    <p:sldId id="838" r:id="rId20"/>
    <p:sldId id="84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  <a:srgbClr val="205595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 autoAdjust="0"/>
    <p:restoredTop sz="67963" autoAdjust="0"/>
  </p:normalViewPr>
  <p:slideViewPr>
    <p:cSldViewPr snapToGrid="0" snapToObjects="1">
      <p:cViewPr varScale="1">
        <p:scale>
          <a:sx n="78" d="100"/>
          <a:sy n="78" d="100"/>
        </p:scale>
        <p:origin x="-25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19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1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50D317-0032-4838-9302-2406269B0B91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C80CA96-AFC5-4FF9-99FA-3A456460524D}">
      <dgm:prSet/>
      <dgm:spPr/>
      <dgm:t>
        <a:bodyPr/>
        <a:lstStyle/>
        <a:p>
          <a:pPr rtl="0"/>
          <a:r>
            <a:rPr lang="en-GB" dirty="0" smtClean="0"/>
            <a:t>Inputs</a:t>
          </a:r>
          <a:endParaRPr lang="de-DE" dirty="0"/>
        </a:p>
      </dgm:t>
    </dgm:pt>
    <dgm:pt modelId="{8C50BAF1-DB1A-4B21-9CEB-791C221D252E}" type="parTrans" cxnId="{58A09BBF-7953-4A92-9F9F-F844AC56DACE}">
      <dgm:prSet/>
      <dgm:spPr/>
      <dgm:t>
        <a:bodyPr/>
        <a:lstStyle/>
        <a:p>
          <a:endParaRPr lang="de-DE"/>
        </a:p>
      </dgm:t>
    </dgm:pt>
    <dgm:pt modelId="{A3F6A322-6583-4E0C-938F-F27D227A7382}" type="sibTrans" cxnId="{58A09BBF-7953-4A92-9F9F-F844AC56DACE}">
      <dgm:prSet/>
      <dgm:spPr/>
      <dgm:t>
        <a:bodyPr/>
        <a:lstStyle/>
        <a:p>
          <a:endParaRPr lang="de-DE"/>
        </a:p>
      </dgm:t>
    </dgm:pt>
    <dgm:pt modelId="{A45912B3-D773-4779-9559-508190C31D8A}">
      <dgm:prSet/>
      <dgm:spPr/>
      <dgm:t>
        <a:bodyPr/>
        <a:lstStyle/>
        <a:p>
          <a:pPr rtl="0"/>
          <a:r>
            <a:rPr lang="en-GB" dirty="0" smtClean="0"/>
            <a:t>Customer demand and requirements</a:t>
          </a:r>
          <a:endParaRPr lang="de-DE" dirty="0"/>
        </a:p>
      </dgm:t>
    </dgm:pt>
    <dgm:pt modelId="{2FFE61CE-BB7B-4DB0-A51C-374EBC111E18}" type="parTrans" cxnId="{48200D4E-3BEA-4F56-B64A-38E33488FD0C}">
      <dgm:prSet/>
      <dgm:spPr/>
      <dgm:t>
        <a:bodyPr/>
        <a:lstStyle/>
        <a:p>
          <a:endParaRPr lang="de-DE"/>
        </a:p>
      </dgm:t>
    </dgm:pt>
    <dgm:pt modelId="{4F19A5A0-7CFA-403F-B05D-9ACFEA97E1A1}" type="sibTrans" cxnId="{48200D4E-3BEA-4F56-B64A-38E33488FD0C}">
      <dgm:prSet/>
      <dgm:spPr/>
      <dgm:t>
        <a:bodyPr/>
        <a:lstStyle/>
        <a:p>
          <a:endParaRPr lang="de-DE"/>
        </a:p>
      </dgm:t>
    </dgm:pt>
    <dgm:pt modelId="{0233D364-A9CC-4FB8-ACCA-D88EC24C2884}">
      <dgm:prSet/>
      <dgm:spPr/>
      <dgm:t>
        <a:bodyPr/>
        <a:lstStyle/>
        <a:p>
          <a:pPr rtl="0"/>
          <a:r>
            <a:rPr lang="en-GB" dirty="0" smtClean="0"/>
            <a:t>Understanding of the service provider’s resources and capabilities</a:t>
          </a:r>
          <a:endParaRPr lang="de-DE" dirty="0"/>
        </a:p>
      </dgm:t>
    </dgm:pt>
    <dgm:pt modelId="{064A7289-2D4B-4274-BB06-54106F2F4265}" type="parTrans" cxnId="{7E861398-FAF8-476C-95EE-B78435591A51}">
      <dgm:prSet/>
      <dgm:spPr/>
      <dgm:t>
        <a:bodyPr/>
        <a:lstStyle/>
        <a:p>
          <a:endParaRPr lang="de-DE"/>
        </a:p>
      </dgm:t>
    </dgm:pt>
    <dgm:pt modelId="{13B67FBC-7EE6-4BE6-B7D3-660185912785}" type="sibTrans" cxnId="{7E861398-FAF8-476C-95EE-B78435591A51}">
      <dgm:prSet/>
      <dgm:spPr/>
      <dgm:t>
        <a:bodyPr/>
        <a:lstStyle/>
        <a:p>
          <a:endParaRPr lang="de-DE"/>
        </a:p>
      </dgm:t>
    </dgm:pt>
    <dgm:pt modelId="{39A49E39-2872-469B-BF1B-61CB7EFC19A1}">
      <dgm:prSet/>
      <dgm:spPr/>
      <dgm:t>
        <a:bodyPr/>
        <a:lstStyle/>
        <a:p>
          <a:pPr rtl="0"/>
          <a:r>
            <a:rPr lang="en-GB" dirty="0" smtClean="0"/>
            <a:t>Understanding of the service provider’s limitations and constraints</a:t>
          </a:r>
          <a:endParaRPr lang="de-DE" dirty="0"/>
        </a:p>
      </dgm:t>
    </dgm:pt>
    <dgm:pt modelId="{B69770ED-9E9A-42B5-96C2-A7DBB38D96D3}" type="parTrans" cxnId="{EB760EB7-5071-4AD9-8EBB-70F6BBD2A791}">
      <dgm:prSet/>
      <dgm:spPr/>
      <dgm:t>
        <a:bodyPr/>
        <a:lstStyle/>
        <a:p>
          <a:endParaRPr lang="de-DE"/>
        </a:p>
      </dgm:t>
    </dgm:pt>
    <dgm:pt modelId="{46B5CE44-6BE2-42FE-830B-8CB9889241EE}" type="sibTrans" cxnId="{EB760EB7-5071-4AD9-8EBB-70F6BBD2A791}">
      <dgm:prSet/>
      <dgm:spPr/>
      <dgm:t>
        <a:bodyPr/>
        <a:lstStyle/>
        <a:p>
          <a:endParaRPr lang="de-DE"/>
        </a:p>
      </dgm:t>
    </dgm:pt>
    <dgm:pt modelId="{0F68C565-1C01-4AAA-AAF6-3FD0252BE22D}">
      <dgm:prSet/>
      <dgm:spPr/>
      <dgm:t>
        <a:bodyPr/>
        <a:lstStyle/>
        <a:p>
          <a:pPr rtl="0"/>
          <a:r>
            <a:rPr lang="en-GB" dirty="0" smtClean="0"/>
            <a:t>Outputs</a:t>
          </a:r>
          <a:endParaRPr lang="de-DE" dirty="0"/>
        </a:p>
      </dgm:t>
    </dgm:pt>
    <dgm:pt modelId="{936C13BD-0CD9-44FE-BF83-04A6BED467B5}" type="parTrans" cxnId="{B29B8507-09EA-4D75-A813-EF5CB71E2352}">
      <dgm:prSet/>
      <dgm:spPr/>
      <dgm:t>
        <a:bodyPr/>
        <a:lstStyle/>
        <a:p>
          <a:endParaRPr lang="de-DE"/>
        </a:p>
      </dgm:t>
    </dgm:pt>
    <dgm:pt modelId="{A781BDF6-51D7-4C4D-AF51-DBE6F7A04CD8}" type="sibTrans" cxnId="{B29B8507-09EA-4D75-A813-EF5CB71E2352}">
      <dgm:prSet/>
      <dgm:spPr/>
      <dgm:t>
        <a:bodyPr/>
        <a:lstStyle/>
        <a:p>
          <a:endParaRPr lang="de-DE"/>
        </a:p>
      </dgm:t>
    </dgm:pt>
    <dgm:pt modelId="{544A6046-DC11-4BE6-9A5B-8A07DDA1BB19}">
      <dgm:prSet/>
      <dgm:spPr/>
      <dgm:t>
        <a:bodyPr/>
        <a:lstStyle/>
        <a:p>
          <a:pPr rtl="0"/>
          <a:r>
            <a:rPr lang="en-GB" dirty="0" smtClean="0"/>
            <a:t>A complete and up-to-date …(1)…</a:t>
          </a:r>
          <a:endParaRPr lang="de-DE" dirty="0"/>
        </a:p>
      </dgm:t>
    </dgm:pt>
    <dgm:pt modelId="{3B4EF99A-9DB0-4690-BF14-F2521986305D}" type="parTrans" cxnId="{7F92F612-2802-4918-A74D-91BA0D35BA21}">
      <dgm:prSet/>
      <dgm:spPr/>
      <dgm:t>
        <a:bodyPr/>
        <a:lstStyle/>
        <a:p>
          <a:endParaRPr lang="de-DE"/>
        </a:p>
      </dgm:t>
    </dgm:pt>
    <dgm:pt modelId="{14856A2D-AF0E-4459-AA5C-EEA8B03D5C09}" type="sibTrans" cxnId="{7F92F612-2802-4918-A74D-91BA0D35BA21}">
      <dgm:prSet/>
      <dgm:spPr/>
      <dgm:t>
        <a:bodyPr/>
        <a:lstStyle/>
        <a:p>
          <a:endParaRPr lang="de-DE"/>
        </a:p>
      </dgm:t>
    </dgm:pt>
    <dgm:pt modelId="{B8A609B3-7346-4310-AF05-7A97AEF9DAD7}">
      <dgm:prSet/>
      <dgm:spPr/>
      <dgm:t>
        <a:bodyPr/>
        <a:lstStyle/>
        <a:p>
          <a:pPr rtl="0"/>
          <a:r>
            <a:rPr lang="en-GB" dirty="0" smtClean="0"/>
            <a:t>Valid and consistent service descriptions / specifications</a:t>
          </a:r>
          <a:endParaRPr lang="de-DE" dirty="0"/>
        </a:p>
      </dgm:t>
    </dgm:pt>
    <dgm:pt modelId="{9253952D-D26F-48B9-9AC6-60570E9BA7D0}" type="parTrans" cxnId="{0BD5BACE-FA6D-4A00-BD9B-E678AD73A588}">
      <dgm:prSet/>
      <dgm:spPr/>
      <dgm:t>
        <a:bodyPr/>
        <a:lstStyle/>
        <a:p>
          <a:endParaRPr lang="de-DE"/>
        </a:p>
      </dgm:t>
    </dgm:pt>
    <dgm:pt modelId="{89A32B65-86A0-4155-81B0-9D8BB023CCF5}" type="sibTrans" cxnId="{0BD5BACE-FA6D-4A00-BD9B-E678AD73A588}">
      <dgm:prSet/>
      <dgm:spPr/>
      <dgm:t>
        <a:bodyPr/>
        <a:lstStyle/>
        <a:p>
          <a:endParaRPr lang="de-DE"/>
        </a:p>
      </dgm:t>
    </dgm:pt>
    <dgm:pt modelId="{EB10EFCE-709A-4493-80DD-426F4C8C6100}">
      <dgm:prSet/>
      <dgm:spPr/>
      <dgm:t>
        <a:bodyPr/>
        <a:lstStyle/>
        <a:p>
          <a:pPr rtl="0"/>
          <a:r>
            <a:rPr lang="en-GB" dirty="0" smtClean="0"/>
            <a:t>…(2)… for new or changed services</a:t>
          </a:r>
          <a:endParaRPr lang="de-DE" dirty="0"/>
        </a:p>
      </dgm:t>
    </dgm:pt>
    <dgm:pt modelId="{1FCE0C2B-23DC-4550-BA01-A94D3422B122}" type="parTrans" cxnId="{547BB319-A72B-4445-8537-C17B51A01965}">
      <dgm:prSet/>
      <dgm:spPr/>
    </dgm:pt>
    <dgm:pt modelId="{ACE071D4-6CFF-4ABA-9576-2B01B82C12E6}" type="sibTrans" cxnId="{547BB319-A72B-4445-8537-C17B51A01965}">
      <dgm:prSet/>
      <dgm:spPr/>
    </dgm:pt>
    <dgm:pt modelId="{FC770F48-8F3B-4089-8F32-36A57AFE3699}" type="pres">
      <dgm:prSet presAssocID="{3550D317-0032-4838-9302-2406269B0B91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CF87C8E4-80ED-41B5-A6D3-E93B0B8CD68A}" type="pres">
      <dgm:prSet presAssocID="{EC80CA96-AFC5-4FF9-99FA-3A456460524D}" presName="parentText1" presStyleLbl="node1" presStyleIdx="0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0DA5778-7733-4BC0-B771-721DEEBFAE75}" type="pres">
      <dgm:prSet presAssocID="{EC80CA96-AFC5-4FF9-99FA-3A456460524D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CEC2E02-8CF1-4683-86F7-491D570DFCEA}" type="pres">
      <dgm:prSet presAssocID="{0F68C565-1C01-4AAA-AAF6-3FD0252BE22D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00C92B-F9C7-4C25-8D1C-DB1BBC58D7AB}" type="pres">
      <dgm:prSet presAssocID="{0F68C565-1C01-4AAA-AAF6-3FD0252BE22D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47BB319-A72B-4445-8537-C17B51A01965}" srcId="{0F68C565-1C01-4AAA-AAF6-3FD0252BE22D}" destId="{EB10EFCE-709A-4493-80DD-426F4C8C6100}" srcOrd="2" destOrd="0" parTransId="{1FCE0C2B-23DC-4550-BA01-A94D3422B122}" sibTransId="{ACE071D4-6CFF-4ABA-9576-2B01B82C12E6}"/>
    <dgm:cxn modelId="{0C54D033-D2EE-4EAD-9321-ADB99AC8F5C7}" type="presOf" srcId="{0233D364-A9CC-4FB8-ACCA-D88EC24C2884}" destId="{40DA5778-7733-4BC0-B771-721DEEBFAE75}" srcOrd="0" destOrd="1" presId="urn:microsoft.com/office/officeart/2009/3/layout/IncreasingArrowsProcess"/>
    <dgm:cxn modelId="{6E8247A7-118B-486D-9E32-EAB8CBB0D38A}" type="presOf" srcId="{544A6046-DC11-4BE6-9A5B-8A07DDA1BB19}" destId="{8C00C92B-F9C7-4C25-8D1C-DB1BBC58D7AB}" srcOrd="0" destOrd="0" presId="urn:microsoft.com/office/officeart/2009/3/layout/IncreasingArrowsProcess"/>
    <dgm:cxn modelId="{B116DA37-A0FD-47BF-B7AE-E5D355C7EEF9}" type="presOf" srcId="{B8A609B3-7346-4310-AF05-7A97AEF9DAD7}" destId="{8C00C92B-F9C7-4C25-8D1C-DB1BBC58D7AB}" srcOrd="0" destOrd="1" presId="urn:microsoft.com/office/officeart/2009/3/layout/IncreasingArrowsProcess"/>
    <dgm:cxn modelId="{B29B8507-09EA-4D75-A813-EF5CB71E2352}" srcId="{3550D317-0032-4838-9302-2406269B0B91}" destId="{0F68C565-1C01-4AAA-AAF6-3FD0252BE22D}" srcOrd="1" destOrd="0" parTransId="{936C13BD-0CD9-44FE-BF83-04A6BED467B5}" sibTransId="{A781BDF6-51D7-4C4D-AF51-DBE6F7A04CD8}"/>
    <dgm:cxn modelId="{779A4D20-6E89-46AE-90D7-8FCC3CBDD246}" type="presOf" srcId="{EB10EFCE-709A-4493-80DD-426F4C8C6100}" destId="{8C00C92B-F9C7-4C25-8D1C-DB1BBC58D7AB}" srcOrd="0" destOrd="2" presId="urn:microsoft.com/office/officeart/2009/3/layout/IncreasingArrowsProcess"/>
    <dgm:cxn modelId="{B95DC3E4-5EFC-4C77-B41E-0BCB2C33FE2C}" type="presOf" srcId="{39A49E39-2872-469B-BF1B-61CB7EFC19A1}" destId="{40DA5778-7733-4BC0-B771-721DEEBFAE75}" srcOrd="0" destOrd="2" presId="urn:microsoft.com/office/officeart/2009/3/layout/IncreasingArrowsProcess"/>
    <dgm:cxn modelId="{CD45AAB4-45CA-4361-ADBF-8E1CC70BB051}" type="presOf" srcId="{EC80CA96-AFC5-4FF9-99FA-3A456460524D}" destId="{CF87C8E4-80ED-41B5-A6D3-E93B0B8CD68A}" srcOrd="0" destOrd="0" presId="urn:microsoft.com/office/officeart/2009/3/layout/IncreasingArrowsProcess"/>
    <dgm:cxn modelId="{7E861398-FAF8-476C-95EE-B78435591A51}" srcId="{EC80CA96-AFC5-4FF9-99FA-3A456460524D}" destId="{0233D364-A9CC-4FB8-ACCA-D88EC24C2884}" srcOrd="1" destOrd="0" parTransId="{064A7289-2D4B-4274-BB06-54106F2F4265}" sibTransId="{13B67FBC-7EE6-4BE6-B7D3-660185912785}"/>
    <dgm:cxn modelId="{ED80D06E-9ABD-40A6-A6DF-70681FCA7E68}" type="presOf" srcId="{0F68C565-1C01-4AAA-AAF6-3FD0252BE22D}" destId="{0CEC2E02-8CF1-4683-86F7-491D570DFCEA}" srcOrd="0" destOrd="0" presId="urn:microsoft.com/office/officeart/2009/3/layout/IncreasingArrowsProcess"/>
    <dgm:cxn modelId="{58A09BBF-7953-4A92-9F9F-F844AC56DACE}" srcId="{3550D317-0032-4838-9302-2406269B0B91}" destId="{EC80CA96-AFC5-4FF9-99FA-3A456460524D}" srcOrd="0" destOrd="0" parTransId="{8C50BAF1-DB1A-4B21-9CEB-791C221D252E}" sibTransId="{A3F6A322-6583-4E0C-938F-F27D227A7382}"/>
    <dgm:cxn modelId="{3F635409-9485-4640-9A8E-1530089EE56C}" type="presOf" srcId="{3550D317-0032-4838-9302-2406269B0B91}" destId="{FC770F48-8F3B-4089-8F32-36A57AFE3699}" srcOrd="0" destOrd="0" presId="urn:microsoft.com/office/officeart/2009/3/layout/IncreasingArrowsProcess"/>
    <dgm:cxn modelId="{48200D4E-3BEA-4F56-B64A-38E33488FD0C}" srcId="{EC80CA96-AFC5-4FF9-99FA-3A456460524D}" destId="{A45912B3-D773-4779-9559-508190C31D8A}" srcOrd="0" destOrd="0" parTransId="{2FFE61CE-BB7B-4DB0-A51C-374EBC111E18}" sibTransId="{4F19A5A0-7CFA-403F-B05D-9ACFEA97E1A1}"/>
    <dgm:cxn modelId="{883E1462-74D7-4B53-A76D-57AE2240F178}" type="presOf" srcId="{A45912B3-D773-4779-9559-508190C31D8A}" destId="{40DA5778-7733-4BC0-B771-721DEEBFAE75}" srcOrd="0" destOrd="0" presId="urn:microsoft.com/office/officeart/2009/3/layout/IncreasingArrowsProcess"/>
    <dgm:cxn modelId="{EB760EB7-5071-4AD9-8EBB-70F6BBD2A791}" srcId="{EC80CA96-AFC5-4FF9-99FA-3A456460524D}" destId="{39A49E39-2872-469B-BF1B-61CB7EFC19A1}" srcOrd="2" destOrd="0" parTransId="{B69770ED-9E9A-42B5-96C2-A7DBB38D96D3}" sibTransId="{46B5CE44-6BE2-42FE-830B-8CB9889241EE}"/>
    <dgm:cxn modelId="{0BD5BACE-FA6D-4A00-BD9B-E678AD73A588}" srcId="{0F68C565-1C01-4AAA-AAF6-3FD0252BE22D}" destId="{B8A609B3-7346-4310-AF05-7A97AEF9DAD7}" srcOrd="1" destOrd="0" parTransId="{9253952D-D26F-48B9-9AC6-60570E9BA7D0}" sibTransId="{89A32B65-86A0-4155-81B0-9D8BB023CCF5}"/>
    <dgm:cxn modelId="{7F92F612-2802-4918-A74D-91BA0D35BA21}" srcId="{0F68C565-1C01-4AAA-AAF6-3FD0252BE22D}" destId="{544A6046-DC11-4BE6-9A5B-8A07DDA1BB19}" srcOrd="0" destOrd="0" parTransId="{3B4EF99A-9DB0-4690-BF14-F2521986305D}" sibTransId="{14856A2D-AF0E-4459-AA5C-EEA8B03D5C09}"/>
    <dgm:cxn modelId="{66112310-BDAC-444A-AB06-FE8E8476B51E}" type="presParOf" srcId="{FC770F48-8F3B-4089-8F32-36A57AFE3699}" destId="{CF87C8E4-80ED-41B5-A6D3-E93B0B8CD68A}" srcOrd="0" destOrd="0" presId="urn:microsoft.com/office/officeart/2009/3/layout/IncreasingArrowsProcess"/>
    <dgm:cxn modelId="{80B8468D-4152-4A88-A12B-41D95A5AE2D8}" type="presParOf" srcId="{FC770F48-8F3B-4089-8F32-36A57AFE3699}" destId="{40DA5778-7733-4BC0-B771-721DEEBFAE75}" srcOrd="1" destOrd="0" presId="urn:microsoft.com/office/officeart/2009/3/layout/IncreasingArrowsProcess"/>
    <dgm:cxn modelId="{7CB66AA7-B03F-44DE-AE8E-9AE39AE39B19}" type="presParOf" srcId="{FC770F48-8F3B-4089-8F32-36A57AFE3699}" destId="{0CEC2E02-8CF1-4683-86F7-491D570DFCEA}" srcOrd="2" destOrd="0" presId="urn:microsoft.com/office/officeart/2009/3/layout/IncreasingArrowsProcess"/>
    <dgm:cxn modelId="{2C49A87F-0CB5-4FDF-BE16-0B07D5C65F94}" type="presParOf" srcId="{FC770F48-8F3B-4089-8F32-36A57AFE3699}" destId="{8C00C92B-F9C7-4C25-8D1C-DB1BBC58D7AB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50D317-0032-4838-9302-2406269B0B91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C80CA96-AFC5-4FF9-99FA-3A456460524D}">
      <dgm:prSet/>
      <dgm:spPr/>
      <dgm:t>
        <a:bodyPr/>
        <a:lstStyle/>
        <a:p>
          <a:pPr rtl="0"/>
          <a:r>
            <a:rPr lang="en-GB" dirty="0" smtClean="0"/>
            <a:t>Inputs</a:t>
          </a:r>
          <a:endParaRPr lang="de-DE" dirty="0"/>
        </a:p>
      </dgm:t>
    </dgm:pt>
    <dgm:pt modelId="{8C50BAF1-DB1A-4B21-9CEB-791C221D252E}" type="parTrans" cxnId="{58A09BBF-7953-4A92-9F9F-F844AC56DACE}">
      <dgm:prSet/>
      <dgm:spPr/>
      <dgm:t>
        <a:bodyPr/>
        <a:lstStyle/>
        <a:p>
          <a:endParaRPr lang="de-DE"/>
        </a:p>
      </dgm:t>
    </dgm:pt>
    <dgm:pt modelId="{A3F6A322-6583-4E0C-938F-F27D227A7382}" type="sibTrans" cxnId="{58A09BBF-7953-4A92-9F9F-F844AC56DACE}">
      <dgm:prSet/>
      <dgm:spPr/>
      <dgm:t>
        <a:bodyPr/>
        <a:lstStyle/>
        <a:p>
          <a:endParaRPr lang="de-DE"/>
        </a:p>
      </dgm:t>
    </dgm:pt>
    <dgm:pt modelId="{A45912B3-D773-4779-9559-508190C31D8A}">
      <dgm:prSet/>
      <dgm:spPr/>
      <dgm:t>
        <a:bodyPr/>
        <a:lstStyle/>
        <a:p>
          <a:pPr rtl="0"/>
          <a:r>
            <a:rPr lang="en-GB" dirty="0" smtClean="0"/>
            <a:t>Defined service portfolio</a:t>
          </a:r>
          <a:endParaRPr lang="de-DE" dirty="0"/>
        </a:p>
      </dgm:t>
    </dgm:pt>
    <dgm:pt modelId="{2FFE61CE-BB7B-4DB0-A51C-374EBC111E18}" type="parTrans" cxnId="{48200D4E-3BEA-4F56-B64A-38E33488FD0C}">
      <dgm:prSet/>
      <dgm:spPr/>
      <dgm:t>
        <a:bodyPr/>
        <a:lstStyle/>
        <a:p>
          <a:endParaRPr lang="de-DE"/>
        </a:p>
      </dgm:t>
    </dgm:pt>
    <dgm:pt modelId="{4F19A5A0-7CFA-403F-B05D-9ACFEA97E1A1}" type="sibTrans" cxnId="{48200D4E-3BEA-4F56-B64A-38E33488FD0C}">
      <dgm:prSet/>
      <dgm:spPr/>
      <dgm:t>
        <a:bodyPr/>
        <a:lstStyle/>
        <a:p>
          <a:endParaRPr lang="de-DE"/>
        </a:p>
      </dgm:t>
    </dgm:pt>
    <dgm:pt modelId="{0F68C565-1C01-4AAA-AAF6-3FD0252BE22D}">
      <dgm:prSet/>
      <dgm:spPr/>
      <dgm:t>
        <a:bodyPr/>
        <a:lstStyle/>
        <a:p>
          <a:pPr rtl="0"/>
          <a:r>
            <a:rPr lang="en-GB" dirty="0" smtClean="0"/>
            <a:t>Outputs</a:t>
          </a:r>
          <a:endParaRPr lang="de-DE" dirty="0"/>
        </a:p>
      </dgm:t>
    </dgm:pt>
    <dgm:pt modelId="{936C13BD-0CD9-44FE-BF83-04A6BED467B5}" type="parTrans" cxnId="{B29B8507-09EA-4D75-A813-EF5CB71E2352}">
      <dgm:prSet/>
      <dgm:spPr/>
      <dgm:t>
        <a:bodyPr/>
        <a:lstStyle/>
        <a:p>
          <a:endParaRPr lang="de-DE"/>
        </a:p>
      </dgm:t>
    </dgm:pt>
    <dgm:pt modelId="{A781BDF6-51D7-4C4D-AF51-DBE6F7A04CD8}" type="sibTrans" cxnId="{B29B8507-09EA-4D75-A813-EF5CB71E2352}">
      <dgm:prSet/>
      <dgm:spPr/>
      <dgm:t>
        <a:bodyPr/>
        <a:lstStyle/>
        <a:p>
          <a:endParaRPr lang="de-DE"/>
        </a:p>
      </dgm:t>
    </dgm:pt>
    <dgm:pt modelId="{544A6046-DC11-4BE6-9A5B-8A07DDA1BB19}">
      <dgm:prSet/>
      <dgm:spPr/>
      <dgm:t>
        <a:bodyPr/>
        <a:lstStyle/>
        <a:p>
          <a:pPr rtl="0"/>
          <a:r>
            <a:rPr lang="en-GB" noProof="0" dirty="0" smtClean="0"/>
            <a:t>Up-to-date …(1)…</a:t>
          </a:r>
          <a:endParaRPr lang="en-GB" noProof="0" dirty="0"/>
        </a:p>
      </dgm:t>
    </dgm:pt>
    <dgm:pt modelId="{3B4EF99A-9DB0-4690-BF14-F2521986305D}" type="parTrans" cxnId="{7F92F612-2802-4918-A74D-91BA0D35BA21}">
      <dgm:prSet/>
      <dgm:spPr/>
      <dgm:t>
        <a:bodyPr/>
        <a:lstStyle/>
        <a:p>
          <a:endParaRPr lang="de-DE"/>
        </a:p>
      </dgm:t>
    </dgm:pt>
    <dgm:pt modelId="{14856A2D-AF0E-4459-AA5C-EEA8B03D5C09}" type="sibTrans" cxnId="{7F92F612-2802-4918-A74D-91BA0D35BA21}">
      <dgm:prSet/>
      <dgm:spPr/>
      <dgm:t>
        <a:bodyPr/>
        <a:lstStyle/>
        <a:p>
          <a:endParaRPr lang="de-DE"/>
        </a:p>
      </dgm:t>
    </dgm:pt>
    <dgm:pt modelId="{55968FCD-3C44-4403-9D09-0AAF422AD13E}">
      <dgm:prSet/>
      <dgm:spPr/>
      <dgm:t>
        <a:bodyPr/>
        <a:lstStyle/>
        <a:p>
          <a:pPr rtl="0"/>
          <a:r>
            <a:rPr lang="en-GB" noProof="0" dirty="0" smtClean="0"/>
            <a:t>General and specific customer requirements</a:t>
          </a:r>
          <a:endParaRPr lang="en-GB" noProof="0" dirty="0"/>
        </a:p>
      </dgm:t>
    </dgm:pt>
    <dgm:pt modelId="{F07E645E-60E3-416F-84B3-107710AFA7C3}" type="parTrans" cxnId="{E48849AE-4619-4FD4-8014-90121093B90A}">
      <dgm:prSet/>
      <dgm:spPr/>
    </dgm:pt>
    <dgm:pt modelId="{0E78E409-732B-4400-A3D6-EF524012A58D}" type="sibTrans" cxnId="{E48849AE-4619-4FD4-8014-90121093B90A}">
      <dgm:prSet/>
      <dgm:spPr/>
    </dgm:pt>
    <dgm:pt modelId="{3BCA339A-A172-4615-B86C-11C49EAE5207}">
      <dgm:prSet/>
      <dgm:spPr/>
      <dgm:t>
        <a:bodyPr/>
        <a:lstStyle/>
        <a:p>
          <a:pPr rtl="0"/>
          <a:r>
            <a:rPr lang="en-GB" noProof="0" dirty="0" smtClean="0"/>
            <a:t>Default / corporate level SLA</a:t>
          </a:r>
          <a:endParaRPr lang="en-GB" noProof="0" dirty="0"/>
        </a:p>
      </dgm:t>
    </dgm:pt>
    <dgm:pt modelId="{D3121C7F-BAEA-4EEE-A9A9-484A5C91A681}" type="parTrans" cxnId="{B943B498-01C3-40FC-A659-D9D241EABE75}">
      <dgm:prSet/>
      <dgm:spPr/>
    </dgm:pt>
    <dgm:pt modelId="{3B3A607F-18F1-4F92-B922-8E9DAA87E816}" type="sibTrans" cxnId="{B943B498-01C3-40FC-A659-D9D241EABE75}">
      <dgm:prSet/>
      <dgm:spPr/>
    </dgm:pt>
    <dgm:pt modelId="{D7342C20-08A0-483C-91BD-0091EE54A4D4}">
      <dgm:prSet/>
      <dgm:spPr/>
      <dgm:t>
        <a:bodyPr/>
        <a:lstStyle/>
        <a:p>
          <a:pPr rtl="0"/>
          <a:r>
            <a:rPr lang="en-GB" noProof="0" dirty="0" smtClean="0"/>
            <a:t>Individual SLAs with customers</a:t>
          </a:r>
          <a:endParaRPr lang="en-GB" noProof="0" dirty="0"/>
        </a:p>
      </dgm:t>
    </dgm:pt>
    <dgm:pt modelId="{3E497FD6-833A-4019-A64A-7860C355FC94}" type="parTrans" cxnId="{7DC50194-9872-403A-9911-A3629A4FFC0E}">
      <dgm:prSet/>
      <dgm:spPr/>
    </dgm:pt>
    <dgm:pt modelId="{E82FF35E-2092-4DC9-BEC4-CCBCFBEEABDD}" type="sibTrans" cxnId="{7DC50194-9872-403A-9911-A3629A4FFC0E}">
      <dgm:prSet/>
      <dgm:spPr/>
    </dgm:pt>
    <dgm:pt modelId="{2DB7E065-871B-4B46-98F3-0650C7C49C0C}">
      <dgm:prSet/>
      <dgm:spPr/>
      <dgm:t>
        <a:bodyPr/>
        <a:lstStyle/>
        <a:p>
          <a:pPr rtl="0"/>
          <a:r>
            <a:rPr lang="en-GB" noProof="0" dirty="0" smtClean="0"/>
            <a:t>Supporting …(2)… and …(3)…</a:t>
          </a:r>
          <a:endParaRPr lang="en-GB" noProof="0" dirty="0"/>
        </a:p>
      </dgm:t>
    </dgm:pt>
    <dgm:pt modelId="{5287ACE9-EF03-420F-B7C5-36579D829AFD}" type="parTrans" cxnId="{75633EF9-E015-4FFD-AF19-546EE4B3C9FF}">
      <dgm:prSet/>
      <dgm:spPr/>
    </dgm:pt>
    <dgm:pt modelId="{4E98898A-34E8-464B-BFAD-1675837E7DC3}" type="sibTrans" cxnId="{75633EF9-E015-4FFD-AF19-546EE4B3C9FF}">
      <dgm:prSet/>
      <dgm:spPr/>
    </dgm:pt>
    <dgm:pt modelId="{FC770F48-8F3B-4089-8F32-36A57AFE3699}" type="pres">
      <dgm:prSet presAssocID="{3550D317-0032-4838-9302-2406269B0B91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CF87C8E4-80ED-41B5-A6D3-E93B0B8CD68A}" type="pres">
      <dgm:prSet presAssocID="{EC80CA96-AFC5-4FF9-99FA-3A456460524D}" presName="parentText1" presStyleLbl="node1" presStyleIdx="0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0DA5778-7733-4BC0-B771-721DEEBFAE75}" type="pres">
      <dgm:prSet presAssocID="{EC80CA96-AFC5-4FF9-99FA-3A456460524D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CEC2E02-8CF1-4683-86F7-491D570DFCEA}" type="pres">
      <dgm:prSet presAssocID="{0F68C565-1C01-4AAA-AAF6-3FD0252BE22D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00C92B-F9C7-4C25-8D1C-DB1BBC58D7AB}" type="pres">
      <dgm:prSet presAssocID="{0F68C565-1C01-4AAA-AAF6-3FD0252BE22D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B6CB463-0B0D-44D2-86C6-A5B8C151F866}" type="presOf" srcId="{0F68C565-1C01-4AAA-AAF6-3FD0252BE22D}" destId="{0CEC2E02-8CF1-4683-86F7-491D570DFCEA}" srcOrd="0" destOrd="0" presId="urn:microsoft.com/office/officeart/2009/3/layout/IncreasingArrowsProcess"/>
    <dgm:cxn modelId="{C9F308E5-675E-441E-BEC1-7676697DA105}" type="presOf" srcId="{55968FCD-3C44-4403-9D09-0AAF422AD13E}" destId="{40DA5778-7733-4BC0-B771-721DEEBFAE75}" srcOrd="0" destOrd="1" presId="urn:microsoft.com/office/officeart/2009/3/layout/IncreasingArrowsProcess"/>
    <dgm:cxn modelId="{7674675E-2953-4D20-BEBA-882EEDE73257}" type="presOf" srcId="{3BCA339A-A172-4615-B86C-11C49EAE5207}" destId="{8C00C92B-F9C7-4C25-8D1C-DB1BBC58D7AB}" srcOrd="0" destOrd="1" presId="urn:microsoft.com/office/officeart/2009/3/layout/IncreasingArrowsProcess"/>
    <dgm:cxn modelId="{B29B8507-09EA-4D75-A813-EF5CB71E2352}" srcId="{3550D317-0032-4838-9302-2406269B0B91}" destId="{0F68C565-1C01-4AAA-AAF6-3FD0252BE22D}" srcOrd="1" destOrd="0" parTransId="{936C13BD-0CD9-44FE-BF83-04A6BED467B5}" sibTransId="{A781BDF6-51D7-4C4D-AF51-DBE6F7A04CD8}"/>
    <dgm:cxn modelId="{82ACC216-DB3E-4FF0-873C-FE66BDD48C1A}" type="presOf" srcId="{544A6046-DC11-4BE6-9A5B-8A07DDA1BB19}" destId="{8C00C92B-F9C7-4C25-8D1C-DB1BBC58D7AB}" srcOrd="0" destOrd="0" presId="urn:microsoft.com/office/officeart/2009/3/layout/IncreasingArrowsProcess"/>
    <dgm:cxn modelId="{75633EF9-E015-4FFD-AF19-546EE4B3C9FF}" srcId="{0F68C565-1C01-4AAA-AAF6-3FD0252BE22D}" destId="{2DB7E065-871B-4B46-98F3-0650C7C49C0C}" srcOrd="3" destOrd="0" parTransId="{5287ACE9-EF03-420F-B7C5-36579D829AFD}" sibTransId="{4E98898A-34E8-464B-BFAD-1675837E7DC3}"/>
    <dgm:cxn modelId="{7DC50194-9872-403A-9911-A3629A4FFC0E}" srcId="{0F68C565-1C01-4AAA-AAF6-3FD0252BE22D}" destId="{D7342C20-08A0-483C-91BD-0091EE54A4D4}" srcOrd="2" destOrd="0" parTransId="{3E497FD6-833A-4019-A64A-7860C355FC94}" sibTransId="{E82FF35E-2092-4DC9-BEC4-CCBCFBEEABDD}"/>
    <dgm:cxn modelId="{5AC2AB5C-713C-48F5-8B05-277894326E3D}" type="presOf" srcId="{D7342C20-08A0-483C-91BD-0091EE54A4D4}" destId="{8C00C92B-F9C7-4C25-8D1C-DB1BBC58D7AB}" srcOrd="0" destOrd="2" presId="urn:microsoft.com/office/officeart/2009/3/layout/IncreasingArrowsProcess"/>
    <dgm:cxn modelId="{28A1A61D-D4B6-41CF-B023-4D54BCE54F1F}" type="presOf" srcId="{3550D317-0032-4838-9302-2406269B0B91}" destId="{FC770F48-8F3B-4089-8F32-36A57AFE3699}" srcOrd="0" destOrd="0" presId="urn:microsoft.com/office/officeart/2009/3/layout/IncreasingArrowsProcess"/>
    <dgm:cxn modelId="{2A94D444-BC9C-4B2A-BD1A-80B9DC969353}" type="presOf" srcId="{2DB7E065-871B-4B46-98F3-0650C7C49C0C}" destId="{8C00C92B-F9C7-4C25-8D1C-DB1BBC58D7AB}" srcOrd="0" destOrd="3" presId="urn:microsoft.com/office/officeart/2009/3/layout/IncreasingArrowsProcess"/>
    <dgm:cxn modelId="{58A09BBF-7953-4A92-9F9F-F844AC56DACE}" srcId="{3550D317-0032-4838-9302-2406269B0B91}" destId="{EC80CA96-AFC5-4FF9-99FA-3A456460524D}" srcOrd="0" destOrd="0" parTransId="{8C50BAF1-DB1A-4B21-9CEB-791C221D252E}" sibTransId="{A3F6A322-6583-4E0C-938F-F27D227A7382}"/>
    <dgm:cxn modelId="{48200D4E-3BEA-4F56-B64A-38E33488FD0C}" srcId="{EC80CA96-AFC5-4FF9-99FA-3A456460524D}" destId="{A45912B3-D773-4779-9559-508190C31D8A}" srcOrd="0" destOrd="0" parTransId="{2FFE61CE-BB7B-4DB0-A51C-374EBC111E18}" sibTransId="{4F19A5A0-7CFA-403F-B05D-9ACFEA97E1A1}"/>
    <dgm:cxn modelId="{E48849AE-4619-4FD4-8014-90121093B90A}" srcId="{EC80CA96-AFC5-4FF9-99FA-3A456460524D}" destId="{55968FCD-3C44-4403-9D09-0AAF422AD13E}" srcOrd="1" destOrd="0" parTransId="{F07E645E-60E3-416F-84B3-107710AFA7C3}" sibTransId="{0E78E409-732B-4400-A3D6-EF524012A58D}"/>
    <dgm:cxn modelId="{CFE0EA14-A0F9-4852-B0A9-7DA077239215}" type="presOf" srcId="{A45912B3-D773-4779-9559-508190C31D8A}" destId="{40DA5778-7733-4BC0-B771-721DEEBFAE75}" srcOrd="0" destOrd="0" presId="urn:microsoft.com/office/officeart/2009/3/layout/IncreasingArrowsProcess"/>
    <dgm:cxn modelId="{65227FBF-5374-430A-BBD4-5378DD6F961C}" type="presOf" srcId="{EC80CA96-AFC5-4FF9-99FA-3A456460524D}" destId="{CF87C8E4-80ED-41B5-A6D3-E93B0B8CD68A}" srcOrd="0" destOrd="0" presId="urn:microsoft.com/office/officeart/2009/3/layout/IncreasingArrowsProcess"/>
    <dgm:cxn modelId="{7F92F612-2802-4918-A74D-91BA0D35BA21}" srcId="{0F68C565-1C01-4AAA-AAF6-3FD0252BE22D}" destId="{544A6046-DC11-4BE6-9A5B-8A07DDA1BB19}" srcOrd="0" destOrd="0" parTransId="{3B4EF99A-9DB0-4690-BF14-F2521986305D}" sibTransId="{14856A2D-AF0E-4459-AA5C-EEA8B03D5C09}"/>
    <dgm:cxn modelId="{B943B498-01C3-40FC-A659-D9D241EABE75}" srcId="{0F68C565-1C01-4AAA-AAF6-3FD0252BE22D}" destId="{3BCA339A-A172-4615-B86C-11C49EAE5207}" srcOrd="1" destOrd="0" parTransId="{D3121C7F-BAEA-4EEE-A9A9-484A5C91A681}" sibTransId="{3B3A607F-18F1-4F92-B922-8E9DAA87E816}"/>
    <dgm:cxn modelId="{B97763FF-10D1-4537-923A-B2A0DDD1C356}" type="presParOf" srcId="{FC770F48-8F3B-4089-8F32-36A57AFE3699}" destId="{CF87C8E4-80ED-41B5-A6D3-E93B0B8CD68A}" srcOrd="0" destOrd="0" presId="urn:microsoft.com/office/officeart/2009/3/layout/IncreasingArrowsProcess"/>
    <dgm:cxn modelId="{E900104B-43F6-4264-88F1-5C974836A4C2}" type="presParOf" srcId="{FC770F48-8F3B-4089-8F32-36A57AFE3699}" destId="{40DA5778-7733-4BC0-B771-721DEEBFAE75}" srcOrd="1" destOrd="0" presId="urn:microsoft.com/office/officeart/2009/3/layout/IncreasingArrowsProcess"/>
    <dgm:cxn modelId="{56CE2501-C65C-46BC-AC8E-FF1D3C396050}" type="presParOf" srcId="{FC770F48-8F3B-4089-8F32-36A57AFE3699}" destId="{0CEC2E02-8CF1-4683-86F7-491D570DFCEA}" srcOrd="2" destOrd="0" presId="urn:microsoft.com/office/officeart/2009/3/layout/IncreasingArrowsProcess"/>
    <dgm:cxn modelId="{C6C44F28-2CFB-435A-AEBA-9BD4CAC7360B}" type="presParOf" srcId="{FC770F48-8F3B-4089-8F32-36A57AFE3699}" destId="{8C00C92B-F9C7-4C25-8D1C-DB1BBC58D7AB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7C8E4-80ED-41B5-A6D3-E93B0B8CD68A}">
      <dsp:nvSpPr>
        <dsp:cNvPr id="0" name=""/>
        <dsp:cNvSpPr/>
      </dsp:nvSpPr>
      <dsp:spPr>
        <a:xfrm>
          <a:off x="0" y="311939"/>
          <a:ext cx="8229600" cy="11986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84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Inputs</a:t>
          </a:r>
          <a:endParaRPr lang="de-DE" sz="2300" kern="1200" dirty="0"/>
        </a:p>
      </dsp:txBody>
      <dsp:txXfrm>
        <a:off x="0" y="611599"/>
        <a:ext cx="7929940" cy="599320"/>
      </dsp:txXfrm>
    </dsp:sp>
    <dsp:sp modelId="{40DA5778-7733-4BC0-B771-721DEEBFAE75}">
      <dsp:nvSpPr>
        <dsp:cNvPr id="0" name=""/>
        <dsp:cNvSpPr/>
      </dsp:nvSpPr>
      <dsp:spPr>
        <a:xfrm>
          <a:off x="0" y="1239235"/>
          <a:ext cx="3802075" cy="2675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Customer demand and requirements</a:t>
          </a:r>
          <a:endParaRPr lang="de-DE" sz="2000" kern="1200" dirty="0"/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Understanding of the service provider’s resources and capabilities</a:t>
          </a:r>
          <a:endParaRPr lang="de-DE" sz="2000" kern="1200" dirty="0"/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Understanding of the service provider’s limitations and constraints</a:t>
          </a:r>
          <a:endParaRPr lang="de-DE" sz="2000" kern="1200" dirty="0"/>
        </a:p>
      </dsp:txBody>
      <dsp:txXfrm>
        <a:off x="0" y="1239235"/>
        <a:ext cx="3802075" cy="2675430"/>
      </dsp:txXfrm>
    </dsp:sp>
    <dsp:sp modelId="{0CEC2E02-8CF1-4683-86F7-491D570DFCEA}">
      <dsp:nvSpPr>
        <dsp:cNvPr id="0" name=""/>
        <dsp:cNvSpPr/>
      </dsp:nvSpPr>
      <dsp:spPr>
        <a:xfrm>
          <a:off x="3802075" y="711353"/>
          <a:ext cx="4427524" cy="11986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84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Outputs</a:t>
          </a:r>
          <a:endParaRPr lang="de-DE" sz="2300" kern="1200" dirty="0"/>
        </a:p>
      </dsp:txBody>
      <dsp:txXfrm>
        <a:off x="3802075" y="1011013"/>
        <a:ext cx="4127864" cy="599320"/>
      </dsp:txXfrm>
    </dsp:sp>
    <dsp:sp modelId="{8C00C92B-F9C7-4C25-8D1C-DB1BBC58D7AB}">
      <dsp:nvSpPr>
        <dsp:cNvPr id="0" name=""/>
        <dsp:cNvSpPr/>
      </dsp:nvSpPr>
      <dsp:spPr>
        <a:xfrm>
          <a:off x="3802075" y="1638648"/>
          <a:ext cx="3802075" cy="2675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A complete and up-to-date …(1)…</a:t>
          </a:r>
          <a:endParaRPr lang="de-DE" sz="2000" kern="1200" dirty="0"/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Valid and consistent service descriptions / specifications</a:t>
          </a:r>
          <a:endParaRPr lang="de-DE" sz="2000" kern="1200" dirty="0"/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…(2)… for new or changed services</a:t>
          </a:r>
          <a:endParaRPr lang="de-DE" sz="2000" kern="1200" dirty="0"/>
        </a:p>
      </dsp:txBody>
      <dsp:txXfrm>
        <a:off x="3802075" y="1638648"/>
        <a:ext cx="3802075" cy="26754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7C8E4-80ED-41B5-A6D3-E93B0B8CD68A}">
      <dsp:nvSpPr>
        <dsp:cNvPr id="0" name=""/>
        <dsp:cNvSpPr/>
      </dsp:nvSpPr>
      <dsp:spPr>
        <a:xfrm>
          <a:off x="0" y="311939"/>
          <a:ext cx="8229600" cy="11986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84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Inputs</a:t>
          </a:r>
          <a:endParaRPr lang="de-DE" sz="2300" kern="1200" dirty="0"/>
        </a:p>
      </dsp:txBody>
      <dsp:txXfrm>
        <a:off x="0" y="611599"/>
        <a:ext cx="7929940" cy="599320"/>
      </dsp:txXfrm>
    </dsp:sp>
    <dsp:sp modelId="{40DA5778-7733-4BC0-B771-721DEEBFAE75}">
      <dsp:nvSpPr>
        <dsp:cNvPr id="0" name=""/>
        <dsp:cNvSpPr/>
      </dsp:nvSpPr>
      <dsp:spPr>
        <a:xfrm>
          <a:off x="0" y="1239235"/>
          <a:ext cx="3802075" cy="2675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Defined service portfolio</a:t>
          </a:r>
          <a:endParaRPr lang="de-DE" sz="2300" kern="1200" dirty="0"/>
        </a:p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noProof="0" dirty="0" smtClean="0"/>
            <a:t>General and specific customer requirements</a:t>
          </a:r>
          <a:endParaRPr lang="en-GB" sz="2300" kern="1200" noProof="0" dirty="0"/>
        </a:p>
      </dsp:txBody>
      <dsp:txXfrm>
        <a:off x="0" y="1239235"/>
        <a:ext cx="3802075" cy="2675430"/>
      </dsp:txXfrm>
    </dsp:sp>
    <dsp:sp modelId="{0CEC2E02-8CF1-4683-86F7-491D570DFCEA}">
      <dsp:nvSpPr>
        <dsp:cNvPr id="0" name=""/>
        <dsp:cNvSpPr/>
      </dsp:nvSpPr>
      <dsp:spPr>
        <a:xfrm>
          <a:off x="3802075" y="711353"/>
          <a:ext cx="4427524" cy="11986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84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Outputs</a:t>
          </a:r>
          <a:endParaRPr lang="de-DE" sz="2300" kern="1200" dirty="0"/>
        </a:p>
      </dsp:txBody>
      <dsp:txXfrm>
        <a:off x="3802075" y="1011013"/>
        <a:ext cx="4127864" cy="599320"/>
      </dsp:txXfrm>
    </dsp:sp>
    <dsp:sp modelId="{8C00C92B-F9C7-4C25-8D1C-DB1BBC58D7AB}">
      <dsp:nvSpPr>
        <dsp:cNvPr id="0" name=""/>
        <dsp:cNvSpPr/>
      </dsp:nvSpPr>
      <dsp:spPr>
        <a:xfrm>
          <a:off x="3802075" y="1638648"/>
          <a:ext cx="3802075" cy="2675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noProof="0" dirty="0" smtClean="0"/>
            <a:t>Up-to-date …(1)…</a:t>
          </a:r>
          <a:endParaRPr lang="en-GB" sz="2300" kern="1200" noProof="0" dirty="0"/>
        </a:p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noProof="0" dirty="0" smtClean="0"/>
            <a:t>Default / corporate level SLA</a:t>
          </a:r>
          <a:endParaRPr lang="en-GB" sz="2300" kern="1200" noProof="0" dirty="0"/>
        </a:p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noProof="0" dirty="0" smtClean="0"/>
            <a:t>Individual SLAs with customers</a:t>
          </a:r>
          <a:endParaRPr lang="en-GB" sz="2300" kern="1200" noProof="0" dirty="0"/>
        </a:p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noProof="0" dirty="0" smtClean="0"/>
            <a:t>Supporting …(2)… and …(3)…</a:t>
          </a:r>
          <a:endParaRPr lang="en-GB" sz="2300" kern="1200" noProof="0" dirty="0"/>
        </a:p>
      </dsp:txBody>
      <dsp:txXfrm>
        <a:off x="3802075" y="1638648"/>
        <a:ext cx="3802075" cy="2675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0228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6B81D-960B-4D93-9835-507E5CE63345}" type="datetimeFigureOut">
              <a:rPr lang="de-DE" smtClean="0"/>
              <a:t>02.11.2016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6601-BCEE-4941-9E40-EA1C866064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57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tsm.eu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noProof="0" dirty="0" smtClean="0"/>
              <a:t>This workbook has been designed for self-study and preparation for the</a:t>
            </a:r>
            <a:r>
              <a:rPr lang="en-GB" b="1" baseline="0" noProof="0" dirty="0" smtClean="0"/>
              <a:t> following training: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noProof="0" dirty="0" smtClean="0"/>
              <a:t>Expert training in IT service management according to FitSM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aseline="0" noProof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baseline="0" noProof="0" dirty="0" smtClean="0"/>
              <a:t>Instructions: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noProof="0" dirty="0" smtClean="0"/>
              <a:t>Please print out your personal copy of this workbook.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noProof="0" dirty="0" smtClean="0"/>
              <a:t>To answer the questions in this workbook, you may also consult the FitSM-0, FitSM-1, FitSM-2</a:t>
            </a:r>
            <a:r>
              <a:rPr lang="en-US" b="0" noProof="0" dirty="0" smtClean="0"/>
              <a:t> </a:t>
            </a:r>
            <a:r>
              <a:rPr lang="en-US" b="0" baseline="0" noProof="0" dirty="0" smtClean="0"/>
              <a:t>and FitSM-3 standards as well as the FitSM Foundation and Advanced training materials (handouts).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noProof="0" dirty="0" smtClean="0"/>
              <a:t>Write your answers directly in this workbook. The time required to answer all questions in this workbook is approximately 150 minutes.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noProof="0" dirty="0" smtClean="0"/>
              <a:t>Having this workbook completed prior to the course is highly recommended for taking part in the FitSM Expert training.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noProof="0" dirty="0" smtClean="0"/>
              <a:t>Please bring your paper copy of the completed workbook to the training.</a:t>
            </a:r>
            <a:endParaRPr lang="en-GB" b="0" baseline="0" noProof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b="0" baseline="0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842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343399"/>
            <a:ext cx="5486400" cy="4341813"/>
          </a:xfrm>
        </p:spPr>
        <p:txBody>
          <a:bodyPr/>
          <a:lstStyle/>
          <a:p>
            <a:r>
              <a:rPr lang="en-GB" b="1" baseline="0" noProof="0" dirty="0" smtClean="0"/>
              <a:t>Please assign each of the following topics / requirements to the process (PR1 to PR14) it is connected to.</a:t>
            </a:r>
          </a:p>
          <a:p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Creation and approval of plans that cover measures to reduce the probability and impact of availability and continuity risks 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50" baseline="0" noProof="0" dirty="0" smtClean="0"/>
              <a:t>Management of customer satisfaction and conducting service reviews regularly: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Maintenance of the service catalogue: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Maintenance of the service portfolio: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Performance monitoring of services and service components: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50" baseline="0" noProof="0" dirty="0" smtClean="0"/>
              <a:t>Analysis of trends on incidents and maintenance of information on known errors 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Planning the design and transition of new or changed services: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Registration, classification, prioritization, escalation and closure of incidents: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Maintenance of a schedule of changes: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Verification of the information stored in the CMDB: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Definition and implementation of security policies and controls: PR ___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149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noProof="0" dirty="0" smtClean="0"/>
              <a:t>Please identify the ITSM process that requires the inputs and produces the outputs described above.</a:t>
            </a:r>
          </a:p>
          <a:p>
            <a:endParaRPr lang="en-GB" noProof="0" dirty="0" smtClean="0"/>
          </a:p>
          <a:p>
            <a:r>
              <a:rPr lang="en-GB" noProof="0" dirty="0" smtClean="0"/>
              <a:t>(?)</a:t>
            </a:r>
          </a:p>
          <a:p>
            <a:endParaRPr lang="en-GB" noProof="0" dirty="0" smtClean="0"/>
          </a:p>
          <a:p>
            <a:endParaRPr lang="de-DE" dirty="0" smtClean="0"/>
          </a:p>
          <a:p>
            <a:r>
              <a:rPr lang="en-GB" b="1" noProof="0" dirty="0" smtClean="0"/>
              <a:t>Please identify the missing terms</a:t>
            </a:r>
            <a:r>
              <a:rPr lang="en-GB" b="1" baseline="0" noProof="0" dirty="0" smtClean="0"/>
              <a:t>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5930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noProof="0" dirty="0" smtClean="0"/>
              <a:t>Please identify the ITSM process that requires the inputs and produces the outputs described above.</a:t>
            </a:r>
          </a:p>
          <a:p>
            <a:endParaRPr lang="en-GB" noProof="0" dirty="0" smtClean="0"/>
          </a:p>
          <a:p>
            <a:r>
              <a:rPr lang="en-GB" noProof="0" dirty="0" smtClean="0"/>
              <a:t>(?)</a:t>
            </a:r>
          </a:p>
          <a:p>
            <a:endParaRPr lang="en-GB" noProof="0" dirty="0" smtClean="0"/>
          </a:p>
          <a:p>
            <a:endParaRPr lang="de-DE" dirty="0" smtClean="0"/>
          </a:p>
          <a:p>
            <a:r>
              <a:rPr lang="en-GB" b="1" noProof="0" dirty="0" smtClean="0"/>
              <a:t>Please identify the missing terms</a:t>
            </a:r>
            <a:r>
              <a:rPr lang="en-GB" b="1" baseline="0" noProof="0" dirty="0" smtClean="0"/>
              <a:t>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de-DE" dirty="0" smtClean="0"/>
          </a:p>
          <a:p>
            <a:r>
              <a:rPr lang="de-DE" dirty="0" smtClean="0"/>
              <a:t>(3)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7984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noProof="0" dirty="0" smtClean="0"/>
              <a:t>These are the typical ongoing process activities of the service availability and continuity management (SACM) process according to the activity model in FitSM-2.</a:t>
            </a:r>
          </a:p>
          <a:p>
            <a:endParaRPr lang="en-GB" b="1" noProof="0" dirty="0" smtClean="0"/>
          </a:p>
          <a:p>
            <a:r>
              <a:rPr lang="en-GB" b="1" noProof="0" dirty="0" smtClean="0"/>
              <a:t>Please fill in the following terms correctly:</a:t>
            </a:r>
            <a:r>
              <a:rPr lang="en-GB" b="1" baseline="0" noProof="0" dirty="0" smtClean="0"/>
              <a:t> </a:t>
            </a:r>
            <a:r>
              <a:rPr lang="en-GB" b="1" noProof="0" dirty="0" smtClean="0"/>
              <a:t>“plans”, “risks”, “requirements”, “monitor”, “tests”</a:t>
            </a:r>
            <a:endParaRPr lang="en-GB" b="1" baseline="0" noProof="0" dirty="0" smtClean="0"/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de-DE" dirty="0" smtClean="0"/>
          </a:p>
          <a:p>
            <a:r>
              <a:rPr lang="de-DE" dirty="0" smtClean="0"/>
              <a:t>(3)</a:t>
            </a:r>
          </a:p>
          <a:p>
            <a:endParaRPr lang="de-DE" dirty="0" smtClean="0"/>
          </a:p>
          <a:p>
            <a:r>
              <a:rPr lang="de-DE" dirty="0" smtClean="0"/>
              <a:t>(4)</a:t>
            </a:r>
          </a:p>
          <a:p>
            <a:endParaRPr lang="de-DE" dirty="0" smtClean="0"/>
          </a:p>
          <a:p>
            <a:r>
              <a:rPr lang="de-DE" dirty="0" smtClean="0"/>
              <a:t>(5)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4037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noProof="0" dirty="0" smtClean="0"/>
              <a:t>These are some</a:t>
            </a:r>
            <a:r>
              <a:rPr lang="en-GB" b="0" baseline="0" noProof="0" dirty="0" smtClean="0"/>
              <a:t> of the </a:t>
            </a:r>
            <a:r>
              <a:rPr lang="en-GB" b="0" noProof="0" dirty="0" smtClean="0"/>
              <a:t>critical success factors of the information</a:t>
            </a:r>
            <a:r>
              <a:rPr lang="en-GB" b="0" baseline="0" noProof="0" dirty="0" smtClean="0"/>
              <a:t> security</a:t>
            </a:r>
            <a:r>
              <a:rPr lang="en-GB" b="0" noProof="0" dirty="0" smtClean="0"/>
              <a:t> management (ISM) process.</a:t>
            </a:r>
          </a:p>
          <a:p>
            <a:endParaRPr lang="en-GB" b="1" noProof="0" dirty="0" smtClean="0"/>
          </a:p>
          <a:p>
            <a:r>
              <a:rPr lang="en-GB" b="1" noProof="0" dirty="0" smtClean="0"/>
              <a:t>Please identify the missing terms.</a:t>
            </a:r>
            <a:endParaRPr lang="en-GB" b="1" baseline="0" noProof="0" dirty="0" smtClean="0"/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de-DE" dirty="0" smtClean="0"/>
          </a:p>
          <a:p>
            <a:r>
              <a:rPr lang="de-DE" dirty="0" smtClean="0"/>
              <a:t>(3)</a:t>
            </a:r>
          </a:p>
          <a:p>
            <a:endParaRPr lang="de-DE" dirty="0" smtClean="0"/>
          </a:p>
          <a:p>
            <a:r>
              <a:rPr lang="de-DE" dirty="0" smtClean="0"/>
              <a:t>(4)</a:t>
            </a:r>
          </a:p>
          <a:p>
            <a:endParaRPr lang="de-DE" dirty="0" smtClean="0"/>
          </a:p>
          <a:p>
            <a:r>
              <a:rPr lang="de-DE" dirty="0" smtClean="0"/>
              <a:t>(5)</a:t>
            </a:r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0220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89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3890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b="0" noProof="0" dirty="0" smtClean="0"/>
              <a:t>This is a typical incident management workflow as part of the incident and service request management (ISRM) process.</a:t>
            </a:r>
          </a:p>
          <a:p>
            <a:endParaRPr lang="en-GB" b="1" noProof="0" dirty="0" smtClean="0"/>
          </a:p>
          <a:p>
            <a:r>
              <a:rPr lang="en-GB" b="1" noProof="0" dirty="0" smtClean="0"/>
              <a:t>Please identify the numbered activities.</a:t>
            </a:r>
            <a:endParaRPr lang="en-GB" b="1" baseline="0" noProof="0" dirty="0" smtClean="0"/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de-DE" dirty="0" smtClean="0"/>
          </a:p>
          <a:p>
            <a:r>
              <a:rPr lang="de-DE" dirty="0" smtClean="0"/>
              <a:t>(3)</a:t>
            </a:r>
          </a:p>
          <a:p>
            <a:endParaRPr lang="de-DE" dirty="0" smtClean="0"/>
          </a:p>
          <a:p>
            <a:r>
              <a:rPr lang="de-DE" dirty="0" smtClean="0"/>
              <a:t>(4)</a:t>
            </a:r>
          </a:p>
          <a:p>
            <a:endParaRPr lang="de-DE" dirty="0" smtClean="0"/>
          </a:p>
          <a:p>
            <a:r>
              <a:rPr lang="de-DE" dirty="0" smtClean="0"/>
              <a:t>(5)</a:t>
            </a:r>
          </a:p>
          <a:p>
            <a:endParaRPr lang="de-DE" dirty="0" smtClean="0"/>
          </a:p>
        </p:txBody>
      </p:sp>
      <p:sp>
        <p:nvSpPr>
          <p:cNvPr id="29389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8050"/>
            <a:fld id="{14A9D3CF-14AF-4263-8847-C1B14663B905}" type="slidenum">
              <a:rPr lang="de-DE" smtClean="0">
                <a:ea typeface="ＭＳ Ｐゴシック"/>
                <a:cs typeface="ＭＳ Ｐゴシック"/>
              </a:rPr>
              <a:pPr defTabSz="908050"/>
              <a:t>15</a:t>
            </a:fld>
            <a:endParaRPr lang="de-DE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8640474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89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3890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b="0" noProof="0" dirty="0" smtClean="0"/>
              <a:t>This is a typical change management workflow as part of the change management (CHM) process.</a:t>
            </a:r>
          </a:p>
          <a:p>
            <a:endParaRPr lang="en-GB" b="1" noProof="0" dirty="0" smtClean="0"/>
          </a:p>
          <a:p>
            <a:r>
              <a:rPr lang="en-GB" b="1" noProof="0" dirty="0" smtClean="0"/>
              <a:t>Please identify the numbered activities.</a:t>
            </a:r>
            <a:endParaRPr lang="en-GB" b="1" baseline="0" noProof="0" dirty="0" smtClean="0"/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de-DE" dirty="0" smtClean="0"/>
          </a:p>
          <a:p>
            <a:r>
              <a:rPr lang="de-DE" dirty="0" smtClean="0"/>
              <a:t>(3)</a:t>
            </a:r>
          </a:p>
          <a:p>
            <a:endParaRPr lang="de-DE" dirty="0" smtClean="0"/>
          </a:p>
          <a:p>
            <a:r>
              <a:rPr lang="de-DE" dirty="0" smtClean="0"/>
              <a:t>(4)</a:t>
            </a:r>
          </a:p>
          <a:p>
            <a:endParaRPr lang="de-DE" dirty="0" smtClean="0"/>
          </a:p>
        </p:txBody>
      </p:sp>
      <p:sp>
        <p:nvSpPr>
          <p:cNvPr id="29389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8050"/>
            <a:fld id="{14A9D3CF-14AF-4263-8847-C1B14663B905}" type="slidenum">
              <a:rPr lang="de-DE" smtClean="0">
                <a:ea typeface="ＭＳ Ｐゴシック"/>
                <a:cs typeface="ＭＳ Ｐゴシック"/>
              </a:rPr>
              <a:pPr defTabSz="908050"/>
              <a:t>16</a:t>
            </a:fld>
            <a:endParaRPr lang="de-DE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8640474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noProof="0" dirty="0" smtClean="0"/>
              <a:t>This</a:t>
            </a:r>
            <a:r>
              <a:rPr lang="en-GB" b="0" baseline="0" noProof="0" dirty="0" smtClean="0"/>
              <a:t> figure shows some of the key interfaces between a subset of the ITSM processes that are part of the FitSM process model, including inputs and outputs.</a:t>
            </a:r>
            <a:endParaRPr lang="en-GB" b="0" noProof="0" dirty="0" smtClean="0"/>
          </a:p>
          <a:p>
            <a:endParaRPr lang="en-GB" b="1" noProof="0" dirty="0" smtClean="0"/>
          </a:p>
          <a:p>
            <a:r>
              <a:rPr lang="en-GB" b="1" noProof="0" dirty="0" smtClean="0"/>
              <a:t>Please identify the numbered objects / entities (artefacts).</a:t>
            </a:r>
            <a:endParaRPr lang="en-GB" b="1" baseline="0" noProof="0" dirty="0" smtClean="0"/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de-DE" dirty="0" smtClean="0"/>
          </a:p>
          <a:p>
            <a:r>
              <a:rPr lang="de-DE" dirty="0" smtClean="0"/>
              <a:t>(3)</a:t>
            </a:r>
          </a:p>
          <a:p>
            <a:endParaRPr lang="de-DE" dirty="0" smtClean="0"/>
          </a:p>
          <a:p>
            <a:r>
              <a:rPr lang="de-DE" dirty="0" smtClean="0"/>
              <a:t>(4)</a:t>
            </a:r>
          </a:p>
          <a:p>
            <a:endParaRPr lang="de-DE" dirty="0" smtClean="0"/>
          </a:p>
          <a:p>
            <a:r>
              <a:rPr lang="de-DE" dirty="0" smtClean="0"/>
              <a:t>(5)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162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baseline="0" noProof="0" dirty="0" smtClean="0"/>
              <a:t>Please assign the following tasks to the generic roles of the FitSM-3 role model listed above: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noProof="0" dirty="0" smtClean="0"/>
              <a:t>Act as the primary contact point for</a:t>
            </a:r>
            <a:r>
              <a:rPr lang="en-GB" sz="1200" baseline="0" noProof="0" dirty="0" smtClean="0"/>
              <a:t> concerns in the context of </a:t>
            </a:r>
            <a:r>
              <a:rPr lang="en-GB" sz="1200" u="sng" baseline="0" noProof="0" dirty="0" smtClean="0"/>
              <a:t>governing</a:t>
            </a:r>
            <a:r>
              <a:rPr lang="en-GB" sz="1200" baseline="0" noProof="0" dirty="0" smtClean="0"/>
              <a:t> the entire SMS: ___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aseline="0" noProof="0" dirty="0" smtClean="0"/>
              <a:t>Maintain the process definition / description and ensure it is available to relevant persons: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noProof="0" dirty="0" smtClean="0"/>
              <a:t>Act as the primary contact point for</a:t>
            </a:r>
            <a:r>
              <a:rPr lang="en-GB" sz="1200" baseline="0" noProof="0" dirty="0" smtClean="0"/>
              <a:t> all </a:t>
            </a:r>
            <a:r>
              <a:rPr lang="en-GB" sz="1200" u="sng" baseline="0" noProof="0" dirty="0" smtClean="0"/>
              <a:t>tactical concerns</a:t>
            </a:r>
            <a:r>
              <a:rPr lang="en-GB" sz="1200" baseline="0" noProof="0" dirty="0" smtClean="0"/>
              <a:t> (including planning and development) in the context of the entire SMS: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aseline="0" noProof="0" dirty="0" smtClean="0"/>
              <a:t>Maintain the service management plan and ensure it is available to relevant stakeholders: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aseline="0" noProof="0" dirty="0" smtClean="0"/>
              <a:t>Decide on the provision of resources dedicated to ITSM: ___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noProof="0" dirty="0" smtClean="0"/>
              <a:t>Overall responsibility for one specific case occurring in a process context (e.g. one specific incident to be resolved or one specific SLA to be maintained)</a:t>
            </a:r>
            <a:r>
              <a:rPr lang="en-GB" sz="1200" baseline="0" noProof="0" dirty="0" smtClean="0"/>
              <a:t> : ___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noProof="0" dirty="0" smtClean="0"/>
              <a:t>Maintain an adequate level of awareness and competence of the people involved in a process</a:t>
            </a:r>
            <a:r>
              <a:rPr lang="en-GB" sz="1200" baseline="0" noProof="0" dirty="0" smtClean="0"/>
              <a:t>: ___</a:t>
            </a:r>
            <a:endParaRPr lang="en-GB" sz="1200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7779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baseline="0" noProof="0" dirty="0" smtClean="0"/>
              <a:t>Please assign the following tasks to the generic roles of the FitSM-3 role model listed above: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noProof="0" dirty="0" smtClean="0"/>
              <a:t>Maintain the core</a:t>
            </a:r>
            <a:r>
              <a:rPr lang="en-US" sz="1200" baseline="0" noProof="0" dirty="0" smtClean="0"/>
              <a:t> documentation of a service, such as the service specification / description: ___</a:t>
            </a:r>
            <a:endParaRPr lang="en-GB" sz="120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aseline="0" noProof="0" dirty="0" smtClean="0"/>
              <a:t>Define and approve goals and policies in the context of a process according to the overall SMS goals and policies: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noProof="0" dirty="0" smtClean="0"/>
              <a:t>Monitor</a:t>
            </a:r>
            <a:r>
              <a:rPr lang="en-GB" sz="1200" baseline="0" noProof="0" dirty="0" smtClean="0"/>
              <a:t> and keep track of the process execution and results (incl. process reviews): ___</a:t>
            </a:r>
            <a:endParaRPr lang="en-GB" sz="120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aseline="0" noProof="0" dirty="0" smtClean="0"/>
              <a:t>Identify opportunities for improving the effectiveness and efficiency of a process: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noProof="0" dirty="0" smtClean="0"/>
              <a:t>Carry out defined activities according to a defined / established process and,</a:t>
            </a:r>
            <a:r>
              <a:rPr lang="en-US" sz="1200" baseline="0" noProof="0" dirty="0" smtClean="0"/>
              <a:t> as applicable,</a:t>
            </a:r>
            <a:r>
              <a:rPr lang="en-US" sz="1200" noProof="0" dirty="0" smtClean="0"/>
              <a:t> its</a:t>
            </a:r>
            <a:r>
              <a:rPr lang="en-US" sz="1200" baseline="0" noProof="0" dirty="0" smtClean="0"/>
              <a:t> </a:t>
            </a:r>
            <a:r>
              <a:rPr lang="en-US" sz="1200" noProof="0" dirty="0" smtClean="0"/>
              <a:t>procedures</a:t>
            </a:r>
            <a:r>
              <a:rPr lang="en-GB" sz="1200" baseline="0" noProof="0" dirty="0" smtClean="0"/>
              <a:t>: ___</a:t>
            </a:r>
            <a:endParaRPr lang="en-US" sz="120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noProof="0" dirty="0" smtClean="0"/>
              <a:t>Act</a:t>
            </a:r>
            <a:r>
              <a:rPr lang="en-US" sz="1200" baseline="0" noProof="0" dirty="0" smtClean="0"/>
              <a:t> as an “expert” for a service in technical and non-technical concerns</a:t>
            </a:r>
            <a:r>
              <a:rPr lang="en-GB" sz="1200" baseline="0" noProof="0" dirty="0" smtClean="0"/>
              <a:t>: ___</a:t>
            </a:r>
            <a:endParaRPr lang="en-US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noProof="0" dirty="0" smtClean="0"/>
              <a:t>Be kept informed of every event, situation or change connected to a service</a:t>
            </a:r>
            <a:r>
              <a:rPr lang="en-GB" sz="1200" baseline="0" noProof="0" dirty="0" smtClean="0"/>
              <a:t>: ___</a:t>
            </a:r>
            <a:endParaRPr lang="en-US" sz="1200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777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/>
              <a:t>Above figure shows the FitSM</a:t>
            </a:r>
            <a:r>
              <a:rPr lang="en-GB" b="0" baseline="0" dirty="0" smtClean="0"/>
              <a:t> q</a:t>
            </a:r>
            <a:r>
              <a:rPr lang="en-GB" b="0" dirty="0" smtClean="0"/>
              <a:t>ualification scheme. When dealing with this workbook,</a:t>
            </a:r>
            <a:r>
              <a:rPr lang="en-GB" b="0" baseline="0" dirty="0" smtClean="0"/>
              <a:t> you should already have participated in the FitSM Foundation and Advanced trainings and passed the FitSM Foundation exam and both FitSM Advanced exams (*).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 smtClean="0"/>
              <a:t>The goal of this workbook is to recapitulate some of the knowledge on FitSM and IT service management as covered by the FitSM Foundation and Advanced trainings.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1" noProof="0" dirty="0" smtClean="0"/>
              <a:t>(*)</a:t>
            </a:r>
            <a:r>
              <a:rPr lang="en-GB" sz="900" b="1" baseline="0" noProof="0" dirty="0" smtClean="0"/>
              <a:t> Note:</a:t>
            </a:r>
            <a:r>
              <a:rPr lang="en-GB" sz="900" baseline="0" noProof="0" dirty="0" smtClean="0"/>
              <a:t> According to current training and examination regulations, the FitSM expert exam may be taken, if the candidate holds at least the FitSM Foundation certificate and </a:t>
            </a:r>
            <a:r>
              <a:rPr lang="en-GB" sz="900" u="sng" baseline="0" noProof="0" dirty="0" smtClean="0"/>
              <a:t>one</a:t>
            </a:r>
            <a:r>
              <a:rPr lang="en-GB" sz="900" baseline="0" noProof="0" dirty="0" smtClean="0"/>
              <a:t> FitSM Advanced certificate in either the SPD or SOC module. In this case, the FitSM Expert certificate will be issued after the missing FitSM Advanced certificate has been achieved – given the FitSM expert exam has been passed.</a:t>
            </a:r>
            <a:endParaRPr lang="en-GB" sz="900" b="0" baseline="0" dirty="0" smtClean="0"/>
          </a:p>
        </p:txBody>
      </p:sp>
      <p:sp>
        <p:nvSpPr>
          <p:cNvPr id="5529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8050"/>
            <a:fld id="{26BDAA19-FF4F-4A54-8457-5C8E832186C8}" type="slidenum">
              <a:rPr lang="de-DE" smtClean="0">
                <a:ea typeface="ＭＳ Ｐゴシック"/>
                <a:cs typeface="ＭＳ Ｐゴシック"/>
              </a:rPr>
              <a:pPr defTabSz="908050"/>
              <a:t>2</a:t>
            </a:fld>
            <a:endParaRPr lang="de-DE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771861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baseline="0" noProof="0" dirty="0" smtClean="0"/>
              <a:t>Please assign the following characteristics / keywords to the frameworks depicted above. For some options, more than one framework may be correct.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noProof="0" dirty="0" smtClean="0">
                <a:latin typeface="+mn-lt"/>
                <a:cs typeface="Arial" pitchFamily="34" charset="0"/>
              </a:rPr>
              <a:t>Number</a:t>
            </a:r>
            <a:r>
              <a:rPr lang="en-US" sz="1200" baseline="0" noProof="0" dirty="0" smtClean="0">
                <a:latin typeface="+mn-lt"/>
                <a:cs typeface="Arial" pitchFamily="34" charset="0"/>
              </a:rPr>
              <a:t> of books with "g</a:t>
            </a:r>
            <a:r>
              <a:rPr lang="en-US" sz="1200" noProof="0" dirty="0" smtClean="0">
                <a:latin typeface="+mn-lt"/>
                <a:cs typeface="Arial" pitchFamily="34" charset="0"/>
              </a:rPr>
              <a:t>ood practice" in ITSM: _______________</a:t>
            </a:r>
            <a:endParaRPr lang="en-GB" sz="1200" baseline="0" noProof="0" dirty="0" smtClean="0">
              <a:latin typeface="+mn-lt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baseline="0" noProof="0" dirty="0" smtClean="0">
              <a:latin typeface="+mn-lt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noProof="0" dirty="0" smtClean="0">
                <a:latin typeface="+mn-lt"/>
                <a:cs typeface="Arial" pitchFamily="34" charset="0"/>
              </a:rPr>
              <a:t>International standard for quality management:</a:t>
            </a:r>
            <a:r>
              <a:rPr lang="en-US" sz="1200" baseline="0" noProof="0" dirty="0" smtClean="0">
                <a:latin typeface="+mn-lt"/>
                <a:cs typeface="Arial" pitchFamily="34" charset="0"/>
              </a:rPr>
              <a:t> </a:t>
            </a:r>
            <a:r>
              <a:rPr lang="en-US" sz="1200" noProof="0" dirty="0" smtClean="0">
                <a:latin typeface="+mn-lt"/>
                <a:cs typeface="Arial" pitchFamily="34" charset="0"/>
              </a:rPr>
              <a:t>_______________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noProof="0" dirty="0" smtClean="0">
              <a:latin typeface="+mn-lt"/>
              <a:cs typeface="Arial" pitchFamily="34" charset="0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aseline="0" noProof="0" dirty="0" smtClean="0">
                <a:latin typeface="+mn-lt"/>
                <a:cs typeface="Arial" pitchFamily="34" charset="0"/>
              </a:rPr>
              <a:t>Specifies more than 100 security controls: </a:t>
            </a:r>
            <a:r>
              <a:rPr lang="en-US" sz="1200" noProof="0" dirty="0" smtClean="0">
                <a:latin typeface="+mn-lt"/>
                <a:cs typeface="Arial" pitchFamily="34" charset="0"/>
              </a:rPr>
              <a:t>_______________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noProof="0" dirty="0" smtClean="0">
              <a:latin typeface="+mn-lt"/>
              <a:cs typeface="Arial" pitchFamily="34" charset="0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 noProof="0" dirty="0" smtClean="0">
                <a:latin typeface="+mn-lt"/>
                <a:cs typeface="Arial" pitchFamily="34" charset="0"/>
              </a:rPr>
              <a:t>Auditable</a:t>
            </a:r>
            <a:r>
              <a:rPr lang="en-US" sz="1200" b="0" baseline="0" noProof="0" dirty="0" smtClean="0">
                <a:latin typeface="+mn-lt"/>
                <a:cs typeface="Arial" pitchFamily="34" charset="0"/>
              </a:rPr>
              <a:t> and</a:t>
            </a:r>
            <a:r>
              <a:rPr lang="en-US" sz="1200" b="0" noProof="0" dirty="0" smtClean="0">
                <a:latin typeface="+mn-lt"/>
                <a:cs typeface="Arial" pitchFamily="34" charset="0"/>
              </a:rPr>
              <a:t> certifiable:</a:t>
            </a:r>
            <a:r>
              <a:rPr lang="en-US" sz="1200" b="0" baseline="0" noProof="0" dirty="0" smtClean="0">
                <a:latin typeface="+mn-lt"/>
                <a:cs typeface="Arial" pitchFamily="34" charset="0"/>
              </a:rPr>
              <a:t> </a:t>
            </a:r>
            <a:r>
              <a:rPr lang="en-US" sz="1200" noProof="0" dirty="0" smtClean="0">
                <a:latin typeface="+mn-lt"/>
                <a:cs typeface="Arial" pitchFamily="34" charset="0"/>
              </a:rPr>
              <a:t>_______________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noProof="0" dirty="0" smtClean="0">
              <a:latin typeface="+mn-lt"/>
              <a:cs typeface="Arial" pitchFamily="34" charset="0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noProof="0" dirty="0" smtClean="0">
                <a:latin typeface="+mn-lt"/>
                <a:cs typeface="Arial" pitchFamily="34" charset="0"/>
              </a:rPr>
              <a:t>Framework for governance and</a:t>
            </a:r>
            <a:r>
              <a:rPr lang="en-US" sz="1200" baseline="0" noProof="0" dirty="0" smtClean="0">
                <a:latin typeface="+mn-lt"/>
                <a:cs typeface="Arial" pitchFamily="34" charset="0"/>
              </a:rPr>
              <a:t> management of enterprise IT: </a:t>
            </a:r>
            <a:r>
              <a:rPr lang="en-US" sz="1200" noProof="0" dirty="0" smtClean="0">
                <a:latin typeface="+mn-lt"/>
                <a:cs typeface="Arial" pitchFamily="34" charset="0"/>
              </a:rPr>
              <a:t>_______________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noProof="0" dirty="0" smtClean="0">
              <a:latin typeface="+mn-lt"/>
              <a:cs typeface="Arial" pitchFamily="34" charset="0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noProof="0" dirty="0" smtClean="0">
                <a:latin typeface="+mn-lt"/>
                <a:cs typeface="Arial" pitchFamily="34" charset="0"/>
              </a:rPr>
              <a:t>Defines </a:t>
            </a:r>
            <a:r>
              <a:rPr lang="en-US" sz="1200" noProof="0" smtClean="0">
                <a:latin typeface="+mn-lt"/>
                <a:cs typeface="Arial" pitchFamily="34" charset="0"/>
              </a:rPr>
              <a:t>requirements for a </a:t>
            </a:r>
            <a:r>
              <a:rPr lang="en-US" sz="1200" noProof="0" dirty="0" smtClean="0">
                <a:latin typeface="+mn-lt"/>
                <a:cs typeface="Arial" pitchFamily="34" charset="0"/>
              </a:rPr>
              <a:t>service management system:</a:t>
            </a:r>
            <a:r>
              <a:rPr lang="en-US" sz="1200" baseline="0" noProof="0" dirty="0" smtClean="0">
                <a:latin typeface="+mn-lt"/>
                <a:cs typeface="Arial" pitchFamily="34" charset="0"/>
              </a:rPr>
              <a:t> </a:t>
            </a:r>
            <a:r>
              <a:rPr lang="en-US" sz="1200" noProof="0" dirty="0" smtClean="0">
                <a:latin typeface="+mn-lt"/>
                <a:cs typeface="Arial" pitchFamily="34" charset="0"/>
              </a:rPr>
              <a:t>_______________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noProof="0" dirty="0" smtClean="0">
              <a:latin typeface="+mn-lt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2494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336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smtClean="0"/>
              <a:t>FitSM</a:t>
            </a:r>
            <a:r>
              <a:rPr lang="en-US" baseline="0" noProof="0" dirty="0" smtClean="0"/>
              <a:t> </a:t>
            </a:r>
            <a:r>
              <a:rPr lang="en-US" dirty="0" err="1" smtClean="0"/>
              <a:t>i</a:t>
            </a:r>
            <a:r>
              <a:rPr lang="en-US" noProof="0" dirty="0" smtClean="0"/>
              <a:t>s a family of standards for lightweight IT service management</a:t>
            </a:r>
            <a:r>
              <a:rPr lang="en-US" baseline="0" noProof="0" dirty="0" smtClean="0"/>
              <a:t>, </a:t>
            </a:r>
            <a:r>
              <a:rPr lang="en-US" noProof="0" dirty="0" smtClean="0"/>
              <a:t>freely available under</a:t>
            </a:r>
            <a:r>
              <a:rPr lang="en-US" baseline="0" noProof="0" dirty="0" smtClean="0"/>
              <a:t> </a:t>
            </a:r>
            <a:r>
              <a:rPr lang="en-US" noProof="0" dirty="0" smtClean="0">
                <a:hlinkClick r:id="rId3"/>
              </a:rPr>
              <a:t>www.fitsm.eu</a:t>
            </a:r>
            <a:r>
              <a:rPr lang="en-US" noProof="0" dirty="0" smtClean="0"/>
              <a:t>.</a:t>
            </a:r>
            <a:r>
              <a:rPr lang="en-US" baseline="0" noProof="0" dirty="0"/>
              <a:t> </a:t>
            </a:r>
            <a:r>
              <a:rPr lang="en-US" baseline="0" noProof="0" dirty="0" smtClean="0"/>
              <a:t>It </a:t>
            </a:r>
            <a:r>
              <a:rPr lang="en-GB" noProof="0" dirty="0" smtClean="0"/>
              <a:t>consists of seven parts – from</a:t>
            </a:r>
            <a:r>
              <a:rPr lang="en-GB" baseline="0" noProof="0" dirty="0" smtClean="0"/>
              <a:t> FitSM-0 to FitSM-6. </a:t>
            </a:r>
            <a:r>
              <a:rPr lang="en-GB" b="1" noProof="0" dirty="0" smtClean="0"/>
              <a:t>Please complete the titles</a:t>
            </a:r>
            <a:r>
              <a:rPr lang="en-GB" b="1" baseline="0" noProof="0" dirty="0" smtClean="0"/>
              <a:t> of the different parts of the FitSM standards family.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(0)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(3)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(4)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(5)</a:t>
            </a:r>
          </a:p>
          <a:p>
            <a:endParaRPr lang="en-GB" noProof="0" dirty="0" smtClean="0"/>
          </a:p>
          <a:p>
            <a:r>
              <a:rPr lang="en-GB" noProof="0" dirty="0" smtClean="0"/>
              <a:t>(6)</a:t>
            </a:r>
          </a:p>
          <a:p>
            <a:endParaRPr lang="en-GB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491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The definitions given above are taken from FitSM-0</a:t>
            </a:r>
            <a:r>
              <a:rPr lang="en-GB" baseline="0" noProof="0" dirty="0" smtClean="0"/>
              <a:t> (overview and vocabulary).</a:t>
            </a:r>
          </a:p>
          <a:p>
            <a:endParaRPr lang="en-GB" b="1" baseline="0" noProof="0" dirty="0" smtClean="0"/>
          </a:p>
          <a:p>
            <a:r>
              <a:rPr lang="en-GB" b="1" noProof="0" dirty="0" smtClean="0"/>
              <a:t>Please identify the terms for</a:t>
            </a:r>
            <a:r>
              <a:rPr lang="en-GB" b="1" baseline="0" noProof="0" dirty="0" smtClean="0"/>
              <a:t> which the given definitions apply.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(3)</a:t>
            </a:r>
          </a:p>
          <a:p>
            <a:endParaRPr lang="en-GB" noProof="0" dirty="0" smtClean="0"/>
          </a:p>
          <a:p>
            <a:endParaRPr lang="en-GB" noProof="0" dirty="0" smtClean="0"/>
          </a:p>
          <a:p>
            <a:endParaRPr lang="en-GB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316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The definitions given above are taken from FitSM-0</a:t>
            </a:r>
            <a:r>
              <a:rPr lang="en-GB" baseline="0" noProof="0" dirty="0" smtClean="0"/>
              <a:t> (overview and vocabulary).</a:t>
            </a:r>
          </a:p>
          <a:p>
            <a:endParaRPr lang="en-GB" b="1" baseline="0" noProof="0" dirty="0" smtClean="0"/>
          </a:p>
          <a:p>
            <a:r>
              <a:rPr lang="en-GB" b="1" noProof="0" dirty="0" smtClean="0"/>
              <a:t>Please identify the terms for</a:t>
            </a:r>
            <a:r>
              <a:rPr lang="en-GB" b="1" baseline="0" noProof="0" dirty="0" smtClean="0"/>
              <a:t> which the given definitions apply.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(4)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(5)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(6)</a:t>
            </a:r>
          </a:p>
          <a:p>
            <a:endParaRPr lang="en-GB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279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The definitions given above are taken from FitSM-0</a:t>
            </a:r>
            <a:r>
              <a:rPr lang="en-GB" baseline="0" noProof="0" dirty="0" smtClean="0"/>
              <a:t> (overview and vocabulary).</a:t>
            </a:r>
          </a:p>
          <a:p>
            <a:endParaRPr lang="en-GB" b="1" baseline="0" noProof="0" dirty="0" smtClean="0"/>
          </a:p>
          <a:p>
            <a:r>
              <a:rPr lang="en-GB" b="1" noProof="0" dirty="0" smtClean="0"/>
              <a:t>Please identify the terms for</a:t>
            </a:r>
            <a:r>
              <a:rPr lang="en-GB" b="1" baseline="0" noProof="0" dirty="0" smtClean="0"/>
              <a:t> which the given definitions apply.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(7)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(8)</a:t>
            </a:r>
          </a:p>
          <a:p>
            <a:endParaRPr lang="en-GB" noProof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0373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This figure highlights the</a:t>
            </a:r>
            <a:r>
              <a:rPr lang="en-GB" baseline="0" noProof="0" dirty="0" smtClean="0"/>
              <a:t> key elements and interdependencies in a service management system (SMS).</a:t>
            </a:r>
          </a:p>
          <a:p>
            <a:endParaRPr lang="en-GB" b="1" baseline="0" noProof="0" dirty="0" smtClean="0"/>
          </a:p>
          <a:p>
            <a:r>
              <a:rPr lang="en-GB" b="1" noProof="0" dirty="0" smtClean="0"/>
              <a:t>Please identify the missing terms</a:t>
            </a:r>
            <a:r>
              <a:rPr lang="en-GB" b="1" baseline="0" noProof="0" dirty="0" smtClean="0"/>
              <a:t>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(3)</a:t>
            </a:r>
          </a:p>
          <a:p>
            <a:endParaRPr lang="en-GB" noProof="0" dirty="0" smtClean="0"/>
          </a:p>
          <a:p>
            <a:r>
              <a:rPr lang="en-GB" noProof="0" dirty="0" smtClean="0"/>
              <a:t>(4)</a:t>
            </a:r>
          </a:p>
          <a:p>
            <a:endParaRPr lang="en-GB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492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343399"/>
            <a:ext cx="5486400" cy="4341813"/>
          </a:xfrm>
        </p:spPr>
        <p:txBody>
          <a:bodyPr/>
          <a:lstStyle/>
          <a:p>
            <a:r>
              <a:rPr lang="en-GB" b="1" baseline="0" noProof="0" dirty="0" smtClean="0"/>
              <a:t>Please assign each of the following general topics / requirements to the topic area (GR1 to GR7) it is mostly related to.</a:t>
            </a:r>
          </a:p>
          <a:p>
            <a:endParaRPr lang="en-GB" sz="120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aseline="0" noProof="0" dirty="0" smtClean="0"/>
              <a:t>Definition of a general service management policy: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aseline="0" noProof="0" dirty="0" smtClean="0"/>
              <a:t>Definition of the goals and timing of implementing service management: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aseline="0" noProof="0" dirty="0" smtClean="0"/>
              <a:t>Ensuring that service management documentation is regularly reviewed: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aseline="0" noProof="0" dirty="0" smtClean="0"/>
              <a:t>Conducting audits and assessments of the service management processes: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aseline="0" noProof="0" dirty="0" smtClean="0"/>
              <a:t>Identification of corrective actions after detection of a nonconformity: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aseline="0" noProof="0" dirty="0" smtClean="0"/>
              <a:t>Definition of overall service management roles and responsibilities: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aseline="0" noProof="0" dirty="0" smtClean="0"/>
              <a:t>Planning the use of technology (tools) to support the SMS: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aseline="0" noProof="0" dirty="0" smtClean="0"/>
              <a:t>Identification of the sites or services, for which the SMS is valid: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aseline="0" noProof="0" dirty="0" smtClean="0"/>
              <a:t>Nomination of one individual to be accountable for the SMS (SMS owner):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aseline="0" noProof="0" dirty="0" smtClean="0"/>
              <a:t>Enforcement of the defined service management processes in practice: GR ___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149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tlePage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5B00442-95D7-48A1-93FF-30CFCE51BF05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507AEB-23B8-F142-83A3-458C56B10093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11" name="Picture 10" descr="ba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3674649"/>
            <a:ext cx="8064500" cy="114300"/>
          </a:xfrm>
          <a:prstGeom prst="rect">
            <a:avLst/>
          </a:prstGeom>
        </p:spPr>
      </p:pic>
      <p:pic>
        <p:nvPicPr>
          <p:cNvPr id="12" name="Picture 2" descr="http://www.fedsm.eu/sites/default/files/FitSM%20logo-name-1.2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595" y="433705"/>
            <a:ext cx="4826809" cy="126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295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6598"/>
            <a:ext cx="8229600" cy="4626019"/>
          </a:xfrm>
        </p:spPr>
        <p:txBody>
          <a:bodyPr/>
          <a:lstStyle/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7825-2AA7-4373-8684-F53091DBF984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4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drop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2716" cy="10478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5970"/>
            <a:ext cx="8229600" cy="4616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305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E16A8-609D-4A35-A196-3C2CBF5FBE39}" type="datetime1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3051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305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07AEB-23B8-F142-83A3-458C56B10093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 descr="ba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32" y="1447022"/>
            <a:ext cx="9160932" cy="129600"/>
          </a:xfrm>
          <a:prstGeom prst="rect">
            <a:avLst/>
          </a:prstGeom>
        </p:spPr>
      </p:pic>
      <p:pic>
        <p:nvPicPr>
          <p:cNvPr id="10" name="Picture 13" descr="Macintosh HD:Users:owen:Google Drive:ETL online:FedSM:Branding:FitSm logo:FitSM logo-woutname.png"/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959" y="227108"/>
            <a:ext cx="1080395" cy="1080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171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2055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noProof="0" dirty="0" err="1" smtClean="0"/>
              <a:t>FitSM</a:t>
            </a:r>
            <a:r>
              <a:rPr lang="en-US" b="1" noProof="0" dirty="0" smtClean="0"/>
              <a:t> Self-Study Workbook</a:t>
            </a:r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To prepare for the </a:t>
            </a:r>
            <a:r>
              <a:rPr lang="en-GB" b="1" dirty="0" smtClean="0"/>
              <a:t>Expert </a:t>
            </a:r>
            <a:r>
              <a:rPr lang="en-GB" dirty="0" smtClean="0"/>
              <a:t>training</a:t>
            </a:r>
            <a:r>
              <a:rPr lang="en-GB" b="1" dirty="0" smtClean="0"/>
              <a:t> </a:t>
            </a:r>
            <a:r>
              <a:rPr lang="en-GB" dirty="0" smtClean="0"/>
              <a:t>in IT service management according </a:t>
            </a:r>
            <a:r>
              <a:rPr lang="en-GB" dirty="0"/>
              <a:t>to </a:t>
            </a:r>
            <a:r>
              <a:rPr lang="en-GB" dirty="0" smtClean="0"/>
              <a:t>FitSM</a:t>
            </a:r>
          </a:p>
          <a:p>
            <a:r>
              <a:rPr lang="en-GB" sz="1000" dirty="0" smtClean="0"/>
              <a:t>Version </a:t>
            </a:r>
            <a:r>
              <a:rPr lang="en-GB" sz="1000" dirty="0" smtClean="0"/>
              <a:t>1.1</a:t>
            </a:r>
            <a:endParaRPr lang="en-GB" sz="1000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3021806" y="5133068"/>
            <a:ext cx="3938588" cy="577081"/>
            <a:chOff x="3509962" y="5191293"/>
            <a:chExt cx="3938588" cy="577081"/>
          </a:xfrm>
        </p:grpSpPr>
        <p:sp>
          <p:nvSpPr>
            <p:cNvPr id="11" name="Rechteck 10"/>
            <p:cNvSpPr/>
            <p:nvPr/>
          </p:nvSpPr>
          <p:spPr>
            <a:xfrm>
              <a:off x="3509962" y="5191293"/>
              <a:ext cx="3328987" cy="57708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/>
                <a:t>This </a:t>
              </a:r>
              <a:r>
                <a:rPr lang="en-US" sz="1050" dirty="0" smtClean="0"/>
                <a:t>work has </a:t>
              </a:r>
              <a:r>
                <a:rPr lang="en-US" sz="1050" dirty="0"/>
                <a:t>been funded by the European </a:t>
              </a:r>
              <a:r>
                <a:rPr lang="en-US" sz="1050" dirty="0" smtClean="0"/>
                <a:t>Commission. It is </a:t>
              </a:r>
              <a:r>
                <a:rPr lang="en-US" sz="1050" dirty="0"/>
                <a:t>licensed under a </a:t>
              </a:r>
              <a:r>
                <a:rPr lang="en-US" sz="1050" dirty="0">
                  <a:hlinkClick r:id="rId3"/>
                </a:rPr>
                <a:t>Creative Commons </a:t>
              </a:r>
              <a:r>
                <a:rPr lang="en-US" sz="1050" dirty="0" smtClean="0">
                  <a:hlinkClick r:id="rId3"/>
                </a:rPr>
                <a:t>Attribution </a:t>
              </a:r>
              <a:r>
                <a:rPr lang="en-US" sz="1050" dirty="0">
                  <a:hlinkClick r:id="rId3"/>
                </a:rPr>
                <a:t>4.0 International </a:t>
              </a:r>
              <a:r>
                <a:rPr lang="en-US" sz="1050" dirty="0" smtClean="0">
                  <a:hlinkClick r:id="rId3"/>
                </a:rPr>
                <a:t>License</a:t>
              </a:r>
              <a:r>
                <a:rPr lang="en-US" sz="1050" dirty="0" smtClean="0"/>
                <a:t>.</a:t>
              </a:r>
              <a:endParaRPr lang="de-DE" sz="1050" dirty="0"/>
            </a:p>
          </p:txBody>
        </p:sp>
        <p:pic>
          <p:nvPicPr>
            <p:cNvPr id="12" name="Picture 1" descr="Macintosh HD:Users:owen:Google Drive:ETL online:FedSM:Branding:Useful logos etc:EC_logo.jpe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2440" y="5255569"/>
              <a:ext cx="626110" cy="425872"/>
            </a:xfrm>
            <a:prstGeom prst="rect">
              <a:avLst/>
            </a:prstGeom>
            <a:noFill/>
            <a:ln>
              <a:noFill/>
            </a:ln>
            <a:extLst>
              <a:ext uri="{FAA26D3D-D897-4be2-8F04-BA451C77F1D7}">
                <ma14:placeholderFlag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lc="http://schemas.openxmlformats.org/drawingml/2006/lockedCanvas"/>
              </a:ext>
            </a:extLst>
          </p:spPr>
        </p:pic>
      </p:grpSp>
      <p:pic>
        <p:nvPicPr>
          <p:cNvPr id="13" name="Picture 2" descr="Creative Commons Licens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607" y="5262642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38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FitSM-1: </a:t>
            </a:r>
            <a:r>
              <a:rPr lang="en-US" dirty="0" smtClean="0"/>
              <a:t>Requirements (2/2)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Overall, FitSM-1 defines 85 requirements that should be fulfilled by an organisation (or federation) offering IT services to customers.</a:t>
            </a:r>
          </a:p>
          <a:p>
            <a:r>
              <a:rPr lang="en-GB" dirty="0"/>
              <a:t>Compliance with the 85 requirements can be regarded as a “proof of effectiveness”.</a:t>
            </a:r>
          </a:p>
          <a:p>
            <a:r>
              <a:rPr lang="en-GB" dirty="0"/>
              <a:t>The 85 requirements are structured as follows:</a:t>
            </a:r>
          </a:p>
          <a:p>
            <a:pPr lvl="1"/>
            <a:r>
              <a:rPr lang="en-GB" dirty="0"/>
              <a:t>16 general requirements grouped in seven topic areas (GR1 to GR7)</a:t>
            </a:r>
          </a:p>
          <a:p>
            <a:pPr lvl="1"/>
            <a:r>
              <a:rPr lang="en-GB" b="1" dirty="0"/>
              <a:t>69 process-specific requirements grouped in 14 processes (PR1 to PR14)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10</a:t>
            </a:fld>
            <a:endParaRPr lang="en-US"/>
          </a:p>
        </p:txBody>
      </p:sp>
      <p:sp>
        <p:nvSpPr>
          <p:cNvPr id="5" name="Pfeil nach unten 4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ITSM processes according to FitSM:</a:t>
            </a:r>
            <a:br>
              <a:rPr lang="en-US" dirty="0" smtClean="0"/>
            </a:br>
            <a:r>
              <a:rPr lang="en-US" dirty="0" smtClean="0"/>
              <a:t>… (?) …: Inputs &amp; outputs</a:t>
            </a:r>
            <a:endParaRPr lang="en-US" noProof="0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645884"/>
              </p:ext>
            </p:extLst>
          </p:nvPr>
        </p:nvGraphicFramePr>
        <p:xfrm>
          <a:off x="457200" y="1696598"/>
          <a:ext cx="8229600" cy="46260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11</a:t>
            </a:fld>
            <a:endParaRPr lang="en-US"/>
          </a:p>
        </p:txBody>
      </p:sp>
      <p:sp>
        <p:nvSpPr>
          <p:cNvPr id="7" name="Pfeil nach unten 6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65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ITSM processes according to FitSM: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… (?) …: Inputs &amp; outputs</a:t>
            </a:r>
            <a:endParaRPr lang="en-US" noProof="0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107526"/>
              </p:ext>
            </p:extLst>
          </p:nvPr>
        </p:nvGraphicFramePr>
        <p:xfrm>
          <a:off x="457200" y="1696598"/>
          <a:ext cx="8229600" cy="46260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12</a:t>
            </a:fld>
            <a:endParaRPr lang="en-US"/>
          </a:p>
        </p:txBody>
      </p:sp>
      <p:sp>
        <p:nvSpPr>
          <p:cNvPr id="5" name="Pfeil nach unten 4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ITSM processes according to FitSM:</a:t>
            </a:r>
            <a:br>
              <a:rPr lang="en-US" dirty="0"/>
            </a:br>
            <a:r>
              <a:rPr lang="en-US" dirty="0"/>
              <a:t>SACM</a:t>
            </a:r>
            <a:r>
              <a:rPr lang="en-US" dirty="0" smtClean="0"/>
              <a:t>: Ongoing process activities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</a:t>
            </a:r>
            <a:r>
              <a:rPr lang="en-US" dirty="0"/>
              <a:t>and record service availability and </a:t>
            </a:r>
            <a:r>
              <a:rPr lang="en-US" dirty="0" smtClean="0"/>
              <a:t>continuity …(1)…</a:t>
            </a:r>
          </a:p>
          <a:p>
            <a:r>
              <a:rPr lang="en-US" dirty="0" smtClean="0"/>
              <a:t>Assess …(2)… related to service availability and continuity</a:t>
            </a:r>
            <a:endParaRPr lang="en-US" dirty="0"/>
          </a:p>
          <a:p>
            <a:r>
              <a:rPr lang="en-US" dirty="0"/>
              <a:t>Maintain service </a:t>
            </a:r>
            <a:r>
              <a:rPr lang="en-US" dirty="0" smtClean="0"/>
              <a:t>availability and </a:t>
            </a:r>
            <a:r>
              <a:rPr lang="en-US" dirty="0"/>
              <a:t>continuity </a:t>
            </a:r>
            <a:r>
              <a:rPr lang="en-US" dirty="0" smtClean="0"/>
              <a:t>…(3)…</a:t>
            </a:r>
          </a:p>
          <a:p>
            <a:r>
              <a:rPr lang="en-US" dirty="0" smtClean="0"/>
              <a:t>Perform service continuity …(4)…</a:t>
            </a:r>
            <a:endParaRPr lang="en-US" dirty="0"/>
          </a:p>
          <a:p>
            <a:r>
              <a:rPr lang="en-US" dirty="0" smtClean="0"/>
              <a:t>…(5)… service availability and continuity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13</a:t>
            </a:fld>
            <a:endParaRPr lang="en-US"/>
          </a:p>
        </p:txBody>
      </p:sp>
      <p:sp>
        <p:nvSpPr>
          <p:cNvPr id="5" name="Pfeil nach unten 4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48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ITSM processes according to FitSM: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ISM: Critical success factors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 up-to-date </a:t>
            </a:r>
            <a:r>
              <a:rPr lang="en-US" dirty="0" smtClean="0"/>
              <a:t>…(1)… inventory </a:t>
            </a:r>
            <a:r>
              <a:rPr lang="en-US" dirty="0"/>
              <a:t>is available and reviewed regularly.</a:t>
            </a:r>
          </a:p>
          <a:p>
            <a:r>
              <a:rPr lang="en-US" dirty="0"/>
              <a:t>Information security </a:t>
            </a:r>
            <a:r>
              <a:rPr lang="en-US" dirty="0" smtClean="0"/>
              <a:t>…(2)… are </a:t>
            </a:r>
            <a:r>
              <a:rPr lang="en-US" dirty="0"/>
              <a:t>identified and assessed.</a:t>
            </a:r>
          </a:p>
          <a:p>
            <a:r>
              <a:rPr lang="en-US" dirty="0"/>
              <a:t>Technical, physical and </a:t>
            </a:r>
            <a:r>
              <a:rPr lang="en-US" dirty="0" err="1"/>
              <a:t>organisational</a:t>
            </a:r>
            <a:r>
              <a:rPr lang="en-US" dirty="0"/>
              <a:t> / administrative </a:t>
            </a:r>
            <a:r>
              <a:rPr lang="en-US" dirty="0" smtClean="0"/>
              <a:t>…(3)… </a:t>
            </a:r>
            <a:r>
              <a:rPr lang="en-US" dirty="0"/>
              <a:t>to mitigate information security risks are effectively implemented and continually </a:t>
            </a:r>
            <a:r>
              <a:rPr lang="en-US" dirty="0" smtClean="0"/>
              <a:t>…(4)… and </a:t>
            </a:r>
            <a:r>
              <a:rPr lang="en-US" dirty="0"/>
              <a:t>improved.</a:t>
            </a:r>
          </a:p>
          <a:p>
            <a:r>
              <a:rPr lang="en-US" dirty="0"/>
              <a:t>Information security </a:t>
            </a:r>
            <a:r>
              <a:rPr lang="en-US" dirty="0" smtClean="0"/>
              <a:t>…(5)… are </a:t>
            </a:r>
            <a:r>
              <a:rPr lang="en-US" dirty="0"/>
              <a:t>avoided effectively.</a:t>
            </a:r>
          </a:p>
          <a:p>
            <a:r>
              <a:rPr lang="en-US" dirty="0"/>
              <a:t>If an information security incident occurred, it is identified as such and handled in an effective way.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14</a:t>
            </a:fld>
            <a:endParaRPr lang="en-US"/>
          </a:p>
        </p:txBody>
      </p:sp>
      <p:sp>
        <p:nvSpPr>
          <p:cNvPr id="5" name="Pfeil nach unten 4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050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95" name="Titel 6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ITSM processes according to FitSM:</a:t>
            </a:r>
            <a:r>
              <a:rPr lang="en-US" noProof="0" dirty="0" smtClean="0">
                <a:ea typeface="ＭＳ Ｐゴシック"/>
                <a:cs typeface="ＭＳ Ｐゴシック"/>
              </a:rPr>
              <a:t/>
            </a:r>
            <a:br>
              <a:rPr lang="en-US" noProof="0" dirty="0" smtClean="0">
                <a:ea typeface="ＭＳ Ｐゴシック"/>
                <a:cs typeface="ＭＳ Ｐゴシック"/>
              </a:rPr>
            </a:br>
            <a:r>
              <a:rPr lang="en-US" noProof="0" dirty="0" smtClean="0">
                <a:ea typeface="ＭＳ Ｐゴシック"/>
                <a:cs typeface="ＭＳ Ｐゴシック"/>
              </a:rPr>
              <a:t>ISRM: Workflow of process activities</a:t>
            </a:r>
          </a:p>
        </p:txBody>
      </p:sp>
      <p:grpSp>
        <p:nvGrpSpPr>
          <p:cNvPr id="61" name="Group 17"/>
          <p:cNvGrpSpPr>
            <a:grpSpLocks/>
          </p:cNvGrpSpPr>
          <p:nvPr/>
        </p:nvGrpSpPr>
        <p:grpSpPr bwMode="auto">
          <a:xfrm>
            <a:off x="2346148" y="2554058"/>
            <a:ext cx="2526506" cy="427901"/>
            <a:chOff x="0" y="0"/>
            <a:chExt cx="2193" cy="384"/>
          </a:xfrm>
        </p:grpSpPr>
        <p:sp>
          <p:nvSpPr>
            <p:cNvPr id="110" name="Rectangle 18"/>
            <p:cNvSpPr>
              <a:spLocks/>
            </p:cNvSpPr>
            <p:nvPr/>
          </p:nvSpPr>
          <p:spPr bwMode="auto">
            <a:xfrm>
              <a:off x="0" y="0"/>
              <a:ext cx="2193" cy="3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/>
              <a:endParaRPr lang="de-DE">
                <a:latin typeface="+mn-lt"/>
                <a:cs typeface="Arial" pitchFamily="34" charset="0"/>
              </a:endParaRPr>
            </a:p>
          </p:txBody>
        </p:sp>
        <p:sp>
          <p:nvSpPr>
            <p:cNvPr id="111" name="Rectangle 19"/>
            <p:cNvSpPr>
              <a:spLocks/>
            </p:cNvSpPr>
            <p:nvPr/>
          </p:nvSpPr>
          <p:spPr bwMode="auto">
            <a:xfrm>
              <a:off x="867" y="77"/>
              <a:ext cx="500" cy="2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n-lt"/>
                  <a:cs typeface="Arial" pitchFamily="34" charset="0"/>
                  <a:sym typeface="Helvetica" pitchFamily="34" charset="0"/>
                </a:rPr>
                <a:t>…(2)…</a:t>
              </a:r>
              <a:endParaRPr lang="en-US" dirty="0">
                <a:solidFill>
                  <a:schemeClr val="bg1"/>
                </a:solidFill>
                <a:latin typeface="+mn-lt"/>
                <a:cs typeface="Arial" pitchFamily="34" charset="0"/>
                <a:sym typeface="Helvetica" pitchFamily="34" charset="0"/>
              </a:endParaRPr>
            </a:p>
          </p:txBody>
        </p:sp>
      </p:grpSp>
      <p:sp>
        <p:nvSpPr>
          <p:cNvPr id="63" name="Line 21"/>
          <p:cNvSpPr>
            <a:spLocks noChangeShapeType="1"/>
          </p:cNvSpPr>
          <p:nvPr/>
        </p:nvSpPr>
        <p:spPr bwMode="auto">
          <a:xfrm>
            <a:off x="3609402" y="3792073"/>
            <a:ext cx="2303" cy="33986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>
              <a:latin typeface="+mn-lt"/>
            </a:endParaRPr>
          </a:p>
        </p:txBody>
      </p:sp>
      <p:grpSp>
        <p:nvGrpSpPr>
          <p:cNvPr id="64" name="Group 22"/>
          <p:cNvGrpSpPr>
            <a:grpSpLocks/>
          </p:cNvGrpSpPr>
          <p:nvPr/>
        </p:nvGrpSpPr>
        <p:grpSpPr bwMode="auto">
          <a:xfrm>
            <a:off x="2347300" y="1766230"/>
            <a:ext cx="2525354" cy="427901"/>
            <a:chOff x="0" y="0"/>
            <a:chExt cx="2193" cy="384"/>
          </a:xfrm>
        </p:grpSpPr>
        <p:sp>
          <p:nvSpPr>
            <p:cNvPr id="108" name="Rectangle 23"/>
            <p:cNvSpPr>
              <a:spLocks/>
            </p:cNvSpPr>
            <p:nvPr/>
          </p:nvSpPr>
          <p:spPr bwMode="auto">
            <a:xfrm>
              <a:off x="0" y="0"/>
              <a:ext cx="2193" cy="3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/>
              <a:endParaRPr lang="en-US">
                <a:latin typeface="+mn-lt"/>
                <a:cs typeface="Arial" pitchFamily="34" charset="0"/>
              </a:endParaRPr>
            </a:p>
          </p:txBody>
        </p:sp>
        <p:sp>
          <p:nvSpPr>
            <p:cNvPr id="109" name="Rectangle 24"/>
            <p:cNvSpPr>
              <a:spLocks/>
            </p:cNvSpPr>
            <p:nvPr/>
          </p:nvSpPr>
          <p:spPr bwMode="auto">
            <a:xfrm>
              <a:off x="857" y="77"/>
              <a:ext cx="512" cy="2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n-lt"/>
                  <a:cs typeface="Arial" pitchFamily="34" charset="0"/>
                  <a:sym typeface="Helvetica" pitchFamily="34" charset="0"/>
                </a:rPr>
                <a:t>…(1)…</a:t>
              </a:r>
              <a:endParaRPr lang="en-US" dirty="0">
                <a:solidFill>
                  <a:schemeClr val="bg1"/>
                </a:solidFill>
                <a:latin typeface="+mn-lt"/>
                <a:cs typeface="Arial" pitchFamily="34" charset="0"/>
                <a:sym typeface="Helvetica" pitchFamily="34" charset="0"/>
              </a:endParaRPr>
            </a:p>
          </p:txBody>
        </p:sp>
      </p:grpSp>
      <p:grpSp>
        <p:nvGrpSpPr>
          <p:cNvPr id="65" name="Group 25"/>
          <p:cNvGrpSpPr>
            <a:grpSpLocks/>
          </p:cNvGrpSpPr>
          <p:nvPr/>
        </p:nvGrpSpPr>
        <p:grpSpPr bwMode="auto">
          <a:xfrm>
            <a:off x="2347300" y="4139743"/>
            <a:ext cx="2526506" cy="427901"/>
            <a:chOff x="0" y="0"/>
            <a:chExt cx="2194" cy="384"/>
          </a:xfrm>
        </p:grpSpPr>
        <p:sp>
          <p:nvSpPr>
            <p:cNvPr id="106" name="Rectangle 26"/>
            <p:cNvSpPr>
              <a:spLocks/>
            </p:cNvSpPr>
            <p:nvPr/>
          </p:nvSpPr>
          <p:spPr bwMode="auto">
            <a:xfrm>
              <a:off x="0" y="0"/>
              <a:ext cx="2194" cy="3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/>
              <a:endParaRPr lang="de-DE">
                <a:latin typeface="+mn-lt"/>
                <a:cs typeface="Arial" pitchFamily="34" charset="0"/>
              </a:endParaRPr>
            </a:p>
          </p:txBody>
        </p:sp>
        <p:sp>
          <p:nvSpPr>
            <p:cNvPr id="107" name="Rectangle 27"/>
            <p:cNvSpPr>
              <a:spLocks/>
            </p:cNvSpPr>
            <p:nvPr/>
          </p:nvSpPr>
          <p:spPr bwMode="auto">
            <a:xfrm>
              <a:off x="801" y="77"/>
              <a:ext cx="627" cy="2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n-lt"/>
                  <a:cs typeface="Arial" pitchFamily="34" charset="0"/>
                  <a:sym typeface="Helvetica" pitchFamily="34" charset="0"/>
                </a:rPr>
                <a:t>Analyze</a:t>
              </a:r>
              <a:endParaRPr lang="en-US" dirty="0">
                <a:solidFill>
                  <a:schemeClr val="bg1"/>
                </a:solidFill>
                <a:latin typeface="+mn-lt"/>
                <a:cs typeface="Arial" pitchFamily="34" charset="0"/>
                <a:sym typeface="Helvetica" pitchFamily="34" charset="0"/>
              </a:endParaRPr>
            </a:p>
          </p:txBody>
        </p:sp>
      </p:grpSp>
      <p:sp>
        <p:nvSpPr>
          <p:cNvPr id="66" name="Line 28"/>
          <p:cNvSpPr>
            <a:spLocks noChangeShapeType="1"/>
          </p:cNvSpPr>
          <p:nvPr/>
        </p:nvSpPr>
        <p:spPr bwMode="auto">
          <a:xfrm flipH="1">
            <a:off x="3608250" y="2207503"/>
            <a:ext cx="1152" cy="33764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>
              <a:latin typeface="+mn-lt"/>
            </a:endParaRPr>
          </a:p>
        </p:txBody>
      </p:sp>
      <p:grpSp>
        <p:nvGrpSpPr>
          <p:cNvPr id="67" name="Group 29"/>
          <p:cNvGrpSpPr>
            <a:grpSpLocks/>
          </p:cNvGrpSpPr>
          <p:nvPr/>
        </p:nvGrpSpPr>
        <p:grpSpPr bwMode="auto">
          <a:xfrm>
            <a:off x="2347300" y="3348572"/>
            <a:ext cx="2525354" cy="427901"/>
            <a:chOff x="0" y="0"/>
            <a:chExt cx="2193" cy="384"/>
          </a:xfrm>
        </p:grpSpPr>
        <p:sp>
          <p:nvSpPr>
            <p:cNvPr id="104" name="Rectangle 30"/>
            <p:cNvSpPr>
              <a:spLocks/>
            </p:cNvSpPr>
            <p:nvPr/>
          </p:nvSpPr>
          <p:spPr bwMode="auto">
            <a:xfrm>
              <a:off x="0" y="0"/>
              <a:ext cx="2193" cy="3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/>
              <a:endParaRPr lang="de-DE">
                <a:latin typeface="+mn-lt"/>
                <a:cs typeface="Arial" pitchFamily="34" charset="0"/>
              </a:endParaRPr>
            </a:p>
          </p:txBody>
        </p:sp>
        <p:sp>
          <p:nvSpPr>
            <p:cNvPr id="105" name="Rectangle 31"/>
            <p:cNvSpPr>
              <a:spLocks/>
            </p:cNvSpPr>
            <p:nvPr/>
          </p:nvSpPr>
          <p:spPr bwMode="auto">
            <a:xfrm>
              <a:off x="870" y="77"/>
              <a:ext cx="500" cy="2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n-lt"/>
                  <a:cs typeface="Arial" pitchFamily="34" charset="0"/>
                  <a:sym typeface="Helvetica" pitchFamily="34" charset="0"/>
                </a:rPr>
                <a:t>…(3)…</a:t>
              </a:r>
              <a:endParaRPr lang="en-US" dirty="0">
                <a:solidFill>
                  <a:schemeClr val="bg1"/>
                </a:solidFill>
                <a:latin typeface="+mn-lt"/>
                <a:cs typeface="Arial" pitchFamily="34" charset="0"/>
                <a:sym typeface="Helvetica" pitchFamily="34" charset="0"/>
              </a:endParaRPr>
            </a:p>
          </p:txBody>
        </p:sp>
      </p:grpSp>
      <p:grpSp>
        <p:nvGrpSpPr>
          <p:cNvPr id="68" name="Group 32"/>
          <p:cNvGrpSpPr>
            <a:grpSpLocks/>
          </p:cNvGrpSpPr>
          <p:nvPr/>
        </p:nvGrpSpPr>
        <p:grpSpPr bwMode="auto">
          <a:xfrm>
            <a:off x="2347300" y="5074661"/>
            <a:ext cx="2526506" cy="427901"/>
            <a:chOff x="0" y="0"/>
            <a:chExt cx="2194" cy="384"/>
          </a:xfrm>
        </p:grpSpPr>
        <p:sp>
          <p:nvSpPr>
            <p:cNvPr id="102" name="Rectangle 33"/>
            <p:cNvSpPr>
              <a:spLocks/>
            </p:cNvSpPr>
            <p:nvPr/>
          </p:nvSpPr>
          <p:spPr bwMode="auto">
            <a:xfrm>
              <a:off x="0" y="0"/>
              <a:ext cx="2194" cy="3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/>
              <a:endParaRPr lang="de-DE">
                <a:latin typeface="+mn-lt"/>
                <a:cs typeface="Arial" pitchFamily="34" charset="0"/>
              </a:endParaRPr>
            </a:p>
          </p:txBody>
        </p:sp>
        <p:sp>
          <p:nvSpPr>
            <p:cNvPr id="103" name="Rectangle 34"/>
            <p:cNvSpPr>
              <a:spLocks/>
            </p:cNvSpPr>
            <p:nvPr/>
          </p:nvSpPr>
          <p:spPr bwMode="auto">
            <a:xfrm>
              <a:off x="863" y="77"/>
              <a:ext cx="512" cy="2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cs typeface="Arial" pitchFamily="34" charset="0"/>
                  <a:sym typeface="Helvetica" pitchFamily="34" charset="0"/>
                </a:rPr>
                <a:t>…(5)…</a:t>
              </a:r>
              <a:endParaRPr lang="en-US" dirty="0">
                <a:solidFill>
                  <a:schemeClr val="bg1"/>
                </a:solidFill>
                <a:latin typeface="+mn-lt"/>
                <a:cs typeface="Arial" pitchFamily="34" charset="0"/>
                <a:sym typeface="Helvetica" pitchFamily="34" charset="0"/>
              </a:endParaRPr>
            </a:p>
          </p:txBody>
        </p:sp>
      </p:grpSp>
      <p:grpSp>
        <p:nvGrpSpPr>
          <p:cNvPr id="69" name="Group 35"/>
          <p:cNvGrpSpPr>
            <a:grpSpLocks/>
          </p:cNvGrpSpPr>
          <p:nvPr/>
        </p:nvGrpSpPr>
        <p:grpSpPr bwMode="auto">
          <a:xfrm>
            <a:off x="2347300" y="6011809"/>
            <a:ext cx="2525354" cy="427901"/>
            <a:chOff x="0" y="0"/>
            <a:chExt cx="2193" cy="384"/>
          </a:xfrm>
        </p:grpSpPr>
        <p:sp>
          <p:nvSpPr>
            <p:cNvPr id="100" name="Rectangle 36"/>
            <p:cNvSpPr>
              <a:spLocks/>
            </p:cNvSpPr>
            <p:nvPr/>
          </p:nvSpPr>
          <p:spPr bwMode="auto">
            <a:xfrm>
              <a:off x="0" y="0"/>
              <a:ext cx="2193" cy="3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/>
              <a:endParaRPr lang="de-DE">
                <a:latin typeface="+mn-lt"/>
                <a:cs typeface="Arial" pitchFamily="34" charset="0"/>
              </a:endParaRPr>
            </a:p>
          </p:txBody>
        </p:sp>
        <p:sp>
          <p:nvSpPr>
            <p:cNvPr id="101" name="Rectangle 37"/>
            <p:cNvSpPr>
              <a:spLocks/>
            </p:cNvSpPr>
            <p:nvPr/>
          </p:nvSpPr>
          <p:spPr bwMode="auto">
            <a:xfrm>
              <a:off x="905" y="73"/>
              <a:ext cx="437" cy="2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n-lt"/>
                  <a:cs typeface="Arial" pitchFamily="34" charset="0"/>
                  <a:sym typeface="Helvetica" pitchFamily="34" charset="0"/>
                </a:rPr>
                <a:t>Close</a:t>
              </a:r>
              <a:endParaRPr lang="en-US" dirty="0">
                <a:solidFill>
                  <a:schemeClr val="bg1"/>
                </a:solidFill>
                <a:latin typeface="+mn-lt"/>
                <a:cs typeface="Arial" pitchFamily="34" charset="0"/>
                <a:sym typeface="Helvetica" pitchFamily="34" charset="0"/>
              </a:endParaRPr>
            </a:p>
          </p:txBody>
        </p:sp>
      </p:grpSp>
      <p:sp>
        <p:nvSpPr>
          <p:cNvPr id="70" name="Line 38"/>
          <p:cNvSpPr>
            <a:spLocks noChangeShapeType="1"/>
          </p:cNvSpPr>
          <p:nvPr/>
        </p:nvSpPr>
        <p:spPr bwMode="auto">
          <a:xfrm>
            <a:off x="3609402" y="5514820"/>
            <a:ext cx="2303" cy="48361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>
              <a:latin typeface="+mn-lt"/>
            </a:endParaRPr>
          </a:p>
        </p:txBody>
      </p:sp>
      <p:grpSp>
        <p:nvGrpSpPr>
          <p:cNvPr id="71" name="Group 39"/>
          <p:cNvGrpSpPr>
            <a:grpSpLocks/>
          </p:cNvGrpSpPr>
          <p:nvPr/>
        </p:nvGrpSpPr>
        <p:grpSpPr bwMode="auto">
          <a:xfrm>
            <a:off x="709793" y="1766230"/>
            <a:ext cx="1188402" cy="430129"/>
            <a:chOff x="0" y="0"/>
            <a:chExt cx="1032" cy="385"/>
          </a:xfrm>
        </p:grpSpPr>
        <p:sp>
          <p:nvSpPr>
            <p:cNvPr id="98" name="AutoShape 40"/>
            <p:cNvSpPr>
              <a:spLocks/>
            </p:cNvSpPr>
            <p:nvPr/>
          </p:nvSpPr>
          <p:spPr bwMode="auto">
            <a:xfrm>
              <a:off x="0" y="0"/>
              <a:ext cx="1032" cy="385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/>
              <a:rect l="T0" t="T1" r="T2" b="T3"/>
              <a:pathLst>
                <a:path w="21600" h="21600">
                  <a:moveTo>
                    <a:pt x="0" y="20175"/>
                  </a:moveTo>
                  <a:cubicBezTo>
                    <a:pt x="945" y="20575"/>
                    <a:pt x="1887" y="20803"/>
                    <a:pt x="2795" y="21088"/>
                  </a:cubicBezTo>
                  <a:cubicBezTo>
                    <a:pt x="3587" y="21315"/>
                    <a:pt x="4343" y="21373"/>
                    <a:pt x="5061" y="21600"/>
                  </a:cubicBezTo>
                  <a:cubicBezTo>
                    <a:pt x="7098" y="21600"/>
                    <a:pt x="7628" y="21373"/>
                    <a:pt x="8156" y="21315"/>
                  </a:cubicBezTo>
                  <a:cubicBezTo>
                    <a:pt x="8723" y="21200"/>
                    <a:pt x="9326" y="20973"/>
                    <a:pt x="9856" y="20803"/>
                  </a:cubicBezTo>
                  <a:cubicBezTo>
                    <a:pt x="10346" y="20575"/>
                    <a:pt x="10802" y="20403"/>
                    <a:pt x="11329" y="20063"/>
                  </a:cubicBezTo>
                  <a:cubicBezTo>
                    <a:pt x="11819" y="19890"/>
                    <a:pt x="12349" y="19663"/>
                    <a:pt x="12877" y="19378"/>
                  </a:cubicBezTo>
                  <a:cubicBezTo>
                    <a:pt x="13444" y="19150"/>
                    <a:pt x="13972" y="18865"/>
                    <a:pt x="14577" y="18638"/>
                  </a:cubicBezTo>
                  <a:cubicBezTo>
                    <a:pt x="15179" y="18465"/>
                    <a:pt x="15784" y="18125"/>
                    <a:pt x="16539" y="17952"/>
                  </a:cubicBezTo>
                  <a:cubicBezTo>
                    <a:pt x="17257" y="17839"/>
                    <a:pt x="17937" y="17554"/>
                    <a:pt x="18768" y="17439"/>
                  </a:cubicBezTo>
                  <a:cubicBezTo>
                    <a:pt x="19638" y="17439"/>
                    <a:pt x="20580" y="17324"/>
                    <a:pt x="21600" y="17324"/>
                  </a:cubicBezTo>
                  <a:lnTo>
                    <a:pt x="21600" y="0"/>
                  </a:lnTo>
                  <a:lnTo>
                    <a:pt x="0" y="0"/>
                  </a:lnTo>
                  <a:close/>
                  <a:moveTo>
                    <a:pt x="0" y="20175"/>
                  </a:move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de-DE">
                <a:latin typeface="+mn-lt"/>
                <a:cs typeface="Arial" pitchFamily="34" charset="0"/>
              </a:endParaRPr>
            </a:p>
          </p:txBody>
        </p:sp>
        <p:sp>
          <p:nvSpPr>
            <p:cNvPr id="99" name="Rectangle 41"/>
            <p:cNvSpPr>
              <a:spLocks/>
            </p:cNvSpPr>
            <p:nvPr/>
          </p:nvSpPr>
          <p:spPr bwMode="auto">
            <a:xfrm>
              <a:off x="194" y="38"/>
              <a:ext cx="664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dirty="0" smtClean="0">
                  <a:latin typeface="+mn-lt"/>
                  <a:cs typeface="Arial" pitchFamily="34" charset="0"/>
                  <a:sym typeface="Helvetica" pitchFamily="34" charset="0"/>
                </a:rPr>
                <a:t>Incident</a:t>
              </a:r>
              <a:endParaRPr lang="en-US" dirty="0">
                <a:latin typeface="+mn-lt"/>
                <a:cs typeface="Arial" pitchFamily="34" charset="0"/>
                <a:sym typeface="Helvetica" pitchFamily="34" charset="0"/>
              </a:endParaRPr>
            </a:p>
          </p:txBody>
        </p:sp>
      </p:grpSp>
      <p:sp>
        <p:nvSpPr>
          <p:cNvPr id="72" name="Line 42"/>
          <p:cNvSpPr>
            <a:spLocks noChangeShapeType="1"/>
          </p:cNvSpPr>
          <p:nvPr/>
        </p:nvSpPr>
        <p:spPr bwMode="auto">
          <a:xfrm>
            <a:off x="1908558" y="1982409"/>
            <a:ext cx="428378" cy="111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92" name="AutoShape 53"/>
          <p:cNvSpPr>
            <a:spLocks/>
          </p:cNvSpPr>
          <p:nvPr/>
        </p:nvSpPr>
        <p:spPr bwMode="auto">
          <a:xfrm>
            <a:off x="6000174" y="3837643"/>
            <a:ext cx="1931153" cy="100623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10800" y="0"/>
                </a:moveTo>
                <a:lnTo>
                  <a:pt x="0" y="10800"/>
                </a:lnTo>
                <a:lnTo>
                  <a:pt x="10800" y="21600"/>
                </a:lnTo>
                <a:lnTo>
                  <a:pt x="21600" y="10800"/>
                </a:lnTo>
                <a:close/>
                <a:moveTo>
                  <a:pt x="10800" y="0"/>
                </a:move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en-US">
              <a:latin typeface="+mn-lt"/>
              <a:cs typeface="Arial" pitchFamily="34" charset="0"/>
            </a:endParaRPr>
          </a:p>
        </p:txBody>
      </p:sp>
      <p:sp>
        <p:nvSpPr>
          <p:cNvPr id="93" name="Rectangle 54"/>
          <p:cNvSpPr>
            <a:spLocks/>
          </p:cNvSpPr>
          <p:nvPr/>
        </p:nvSpPr>
        <p:spPr bwMode="auto">
          <a:xfrm>
            <a:off x="6320497" y="4177386"/>
            <a:ext cx="1321618" cy="3688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 smtClean="0">
                <a:latin typeface="+mn-lt"/>
                <a:cs typeface="Arial" pitchFamily="34" charset="0"/>
                <a:sym typeface="Helvetica" pitchFamily="34" charset="0"/>
              </a:rPr>
              <a:t>Functional escalation</a:t>
            </a:r>
          </a:p>
          <a:p>
            <a:pPr algn="ctr"/>
            <a:r>
              <a:rPr lang="en-US" sz="1200" dirty="0" smtClean="0">
                <a:latin typeface="+mn-lt"/>
                <a:cs typeface="Arial" pitchFamily="34" charset="0"/>
                <a:sym typeface="Helvetica" pitchFamily="34" charset="0"/>
              </a:rPr>
              <a:t>required?</a:t>
            </a:r>
            <a:endParaRPr lang="en-US" sz="1200" dirty="0">
              <a:latin typeface="+mn-lt"/>
              <a:cs typeface="Arial" pitchFamily="34" charset="0"/>
              <a:sym typeface="Helvetica" pitchFamily="34" charset="0"/>
            </a:endParaRPr>
          </a:p>
        </p:txBody>
      </p:sp>
      <p:sp>
        <p:nvSpPr>
          <p:cNvPr id="82" name="Rectangle 60"/>
          <p:cNvSpPr>
            <a:spLocks/>
          </p:cNvSpPr>
          <p:nvPr/>
        </p:nvSpPr>
        <p:spPr bwMode="auto">
          <a:xfrm>
            <a:off x="6976767" y="4966670"/>
            <a:ext cx="294954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 smtClean="0">
                <a:latin typeface="+mn-lt"/>
                <a:cs typeface="Arial" pitchFamily="34" charset="0"/>
                <a:sym typeface="Helvetica" pitchFamily="34" charset="0"/>
              </a:rPr>
              <a:t>No</a:t>
            </a:r>
            <a:endParaRPr lang="en-US" dirty="0">
              <a:latin typeface="+mn-lt"/>
              <a:cs typeface="Arial" pitchFamily="34" charset="0"/>
              <a:sym typeface="Helvetica" pitchFamily="34" charset="0"/>
            </a:endParaRPr>
          </a:p>
        </p:txBody>
      </p:sp>
      <p:sp>
        <p:nvSpPr>
          <p:cNvPr id="84" name="Rectangle 62"/>
          <p:cNvSpPr>
            <a:spLocks/>
          </p:cNvSpPr>
          <p:nvPr/>
        </p:nvSpPr>
        <p:spPr bwMode="auto">
          <a:xfrm>
            <a:off x="6965753" y="3515074"/>
            <a:ext cx="376386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 smtClean="0">
                <a:latin typeface="+mn-lt"/>
                <a:cs typeface="Arial" pitchFamily="34" charset="0"/>
                <a:sym typeface="Helvetica" pitchFamily="34" charset="0"/>
              </a:rPr>
              <a:t>Yes</a:t>
            </a:r>
            <a:endParaRPr lang="en-US" dirty="0">
              <a:latin typeface="+mn-lt"/>
              <a:cs typeface="Arial" pitchFamily="34" charset="0"/>
              <a:sym typeface="Helvetica" pitchFamily="34" charset="0"/>
            </a:endParaRPr>
          </a:p>
        </p:txBody>
      </p:sp>
      <p:sp>
        <p:nvSpPr>
          <p:cNvPr id="89" name="Rectangle 66"/>
          <p:cNvSpPr>
            <a:spLocks/>
          </p:cNvSpPr>
          <p:nvPr/>
        </p:nvSpPr>
        <p:spPr bwMode="auto">
          <a:xfrm>
            <a:off x="2196184" y="6282563"/>
            <a:ext cx="0" cy="27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ctr"/>
            <a:endParaRPr lang="de-DE">
              <a:latin typeface="+mn-lt"/>
              <a:cs typeface="Arial" pitchFamily="34" charset="0"/>
              <a:sym typeface="Lucida Grande"/>
            </a:endParaRPr>
          </a:p>
        </p:txBody>
      </p:sp>
      <p:cxnSp>
        <p:nvCxnSpPr>
          <p:cNvPr id="3" name="Gewinkelte Verbindung 2"/>
          <p:cNvCxnSpPr>
            <a:endCxn id="114" idx="2"/>
          </p:cNvCxnSpPr>
          <p:nvPr/>
        </p:nvCxnSpPr>
        <p:spPr>
          <a:xfrm rot="16200000" flipV="1">
            <a:off x="6727308" y="3599199"/>
            <a:ext cx="476887" cy="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Gewinkelte Verbindung 85"/>
          <p:cNvCxnSpPr>
            <a:endCxn id="102" idx="3"/>
          </p:cNvCxnSpPr>
          <p:nvPr/>
        </p:nvCxnSpPr>
        <p:spPr>
          <a:xfrm rot="10800000" flipV="1">
            <a:off x="4873806" y="4854894"/>
            <a:ext cx="2091944" cy="433717"/>
          </a:xfrm>
          <a:prstGeom prst="bentConnector3">
            <a:avLst>
              <a:gd name="adj1" fmla="val -30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Gewinkelte Verbindung 86"/>
          <p:cNvCxnSpPr>
            <a:stCxn id="106" idx="3"/>
          </p:cNvCxnSpPr>
          <p:nvPr/>
        </p:nvCxnSpPr>
        <p:spPr>
          <a:xfrm flipV="1">
            <a:off x="4873806" y="4353693"/>
            <a:ext cx="1045972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8" name="Group 25"/>
          <p:cNvGrpSpPr>
            <a:grpSpLocks/>
          </p:cNvGrpSpPr>
          <p:nvPr/>
        </p:nvGrpSpPr>
        <p:grpSpPr bwMode="auto">
          <a:xfrm>
            <a:off x="5702497" y="2932855"/>
            <a:ext cx="2526506" cy="427901"/>
            <a:chOff x="0" y="0"/>
            <a:chExt cx="2194" cy="384"/>
          </a:xfrm>
        </p:grpSpPr>
        <p:sp>
          <p:nvSpPr>
            <p:cNvPr id="114" name="Rectangle 26"/>
            <p:cNvSpPr>
              <a:spLocks/>
            </p:cNvSpPr>
            <p:nvPr/>
          </p:nvSpPr>
          <p:spPr bwMode="auto">
            <a:xfrm>
              <a:off x="0" y="0"/>
              <a:ext cx="2194" cy="3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/>
              <a:endParaRPr lang="de-DE">
                <a:latin typeface="+mn-lt"/>
                <a:cs typeface="Arial" pitchFamily="34" charset="0"/>
              </a:endParaRPr>
            </a:p>
          </p:txBody>
        </p:sp>
        <p:sp>
          <p:nvSpPr>
            <p:cNvPr id="115" name="Rectangle 27"/>
            <p:cNvSpPr>
              <a:spLocks/>
            </p:cNvSpPr>
            <p:nvPr/>
          </p:nvSpPr>
          <p:spPr bwMode="auto">
            <a:xfrm>
              <a:off x="859" y="77"/>
              <a:ext cx="512" cy="2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n-lt"/>
                  <a:cs typeface="Arial" pitchFamily="34" charset="0"/>
                  <a:sym typeface="Helvetica" pitchFamily="34" charset="0"/>
                </a:rPr>
                <a:t>…(4)…</a:t>
              </a:r>
              <a:endParaRPr lang="en-US" dirty="0">
                <a:solidFill>
                  <a:schemeClr val="bg1"/>
                </a:solidFill>
                <a:latin typeface="+mn-lt"/>
                <a:cs typeface="Arial" pitchFamily="34" charset="0"/>
                <a:sym typeface="Helvetica" pitchFamily="34" charset="0"/>
              </a:endParaRPr>
            </a:p>
          </p:txBody>
        </p:sp>
      </p:grpSp>
      <p:cxnSp>
        <p:nvCxnSpPr>
          <p:cNvPr id="116" name="Gewinkelte Verbindung 115"/>
          <p:cNvCxnSpPr>
            <a:stCxn id="114" idx="0"/>
          </p:cNvCxnSpPr>
          <p:nvPr/>
        </p:nvCxnSpPr>
        <p:spPr>
          <a:xfrm rot="16200000" flipH="1" flipV="1">
            <a:off x="5287603" y="2519058"/>
            <a:ext cx="1264350" cy="2091944"/>
          </a:xfrm>
          <a:prstGeom prst="bentConnector4">
            <a:avLst>
              <a:gd name="adj1" fmla="val -18080"/>
              <a:gd name="adj2" fmla="val 80193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15</a:t>
            </a:fld>
            <a:endParaRPr lang="en-US"/>
          </a:p>
        </p:txBody>
      </p:sp>
      <p:sp>
        <p:nvSpPr>
          <p:cNvPr id="41" name="Line 28"/>
          <p:cNvSpPr>
            <a:spLocks noChangeShapeType="1"/>
          </p:cNvSpPr>
          <p:nvPr/>
        </p:nvSpPr>
        <p:spPr bwMode="auto">
          <a:xfrm flipH="1">
            <a:off x="3608247" y="2981959"/>
            <a:ext cx="0" cy="37879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42" name="Pfeil nach unten 41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40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uppieren 58"/>
          <p:cNvGrpSpPr/>
          <p:nvPr/>
        </p:nvGrpSpPr>
        <p:grpSpPr>
          <a:xfrm>
            <a:off x="263466" y="2118178"/>
            <a:ext cx="8603249" cy="3991175"/>
            <a:chOff x="525463" y="3468728"/>
            <a:chExt cx="11860212" cy="5685931"/>
          </a:xfrm>
        </p:grpSpPr>
        <p:grpSp>
          <p:nvGrpSpPr>
            <p:cNvPr id="60" name="Group 14"/>
            <p:cNvGrpSpPr>
              <a:grpSpLocks/>
            </p:cNvGrpSpPr>
            <p:nvPr/>
          </p:nvGrpSpPr>
          <p:grpSpPr bwMode="auto">
            <a:xfrm>
              <a:off x="2163763" y="6731000"/>
              <a:ext cx="9115425" cy="1231900"/>
              <a:chOff x="0" y="0"/>
              <a:chExt cx="5741" cy="776"/>
            </a:xfrm>
          </p:grpSpPr>
          <p:sp>
            <p:nvSpPr>
              <p:cNvPr id="112" name="Rectangle 15"/>
              <p:cNvSpPr>
                <a:spLocks/>
              </p:cNvSpPr>
              <p:nvPr/>
            </p:nvSpPr>
            <p:spPr bwMode="auto">
              <a:xfrm>
                <a:off x="0" y="0"/>
                <a:ext cx="5741" cy="776"/>
              </a:xfrm>
              <a:prstGeom prst="rect">
                <a:avLst/>
              </a:prstGeom>
              <a:noFill/>
              <a:ln>
                <a:headEnd/>
                <a:tailEnd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lIns="0" tIns="0" rIns="0" bIns="0"/>
              <a:lstStyle/>
              <a:p>
                <a:endParaRPr lang="de-DE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3" name="Rectangle 16"/>
              <p:cNvSpPr>
                <a:spLocks/>
              </p:cNvSpPr>
              <p:nvPr/>
            </p:nvSpPr>
            <p:spPr bwMode="auto">
              <a:xfrm>
                <a:off x="3777" y="148"/>
                <a:ext cx="1856" cy="4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US" dirty="0" smtClean="0">
                    <a:ln w="0"/>
                    <a:latin typeface="+mn-lt"/>
                    <a:cs typeface="Arial" pitchFamily="34" charset="0"/>
                    <a:sym typeface="Lucida Grande"/>
                  </a:rPr>
                  <a:t>Release &amp; Deployment</a:t>
                </a:r>
              </a:p>
              <a:p>
                <a:pPr algn="r"/>
                <a:r>
                  <a:rPr lang="en-US" dirty="0" smtClean="0">
                    <a:ln w="0"/>
                    <a:latin typeface="+mn-lt"/>
                    <a:cs typeface="Arial" pitchFamily="34" charset="0"/>
                    <a:sym typeface="Lucida Grande"/>
                  </a:rPr>
                  <a:t>Management</a:t>
                </a:r>
                <a:endParaRPr lang="en-US" dirty="0">
                  <a:ln w="0"/>
                  <a:latin typeface="+mn-lt"/>
                  <a:cs typeface="Arial" pitchFamily="34" charset="0"/>
                  <a:sym typeface="Lucida Grande"/>
                </a:endParaRPr>
              </a:p>
            </p:txBody>
          </p:sp>
        </p:grpSp>
        <p:sp>
          <p:nvSpPr>
            <p:cNvPr id="111" name="Rectangle 19"/>
            <p:cNvSpPr>
              <a:spLocks/>
            </p:cNvSpPr>
            <p:nvPr/>
          </p:nvSpPr>
          <p:spPr bwMode="auto">
            <a:xfrm>
              <a:off x="4226586" y="3570288"/>
              <a:ext cx="663878" cy="395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+mn-lt"/>
                  <a:cs typeface="Arial" pitchFamily="34" charset="0"/>
                  <a:sym typeface="Helvetica" pitchFamily="34" charset="0"/>
                </a:rPr>
                <a:t>Filter</a:t>
              </a:r>
              <a:endParaRPr lang="en-US" dirty="0">
                <a:solidFill>
                  <a:schemeClr val="bg1"/>
                </a:solidFill>
                <a:latin typeface="+mn-lt"/>
                <a:cs typeface="Arial" pitchFamily="34" charset="0"/>
                <a:sym typeface="Helvetica" pitchFamily="34" charset="0"/>
              </a:endParaRPr>
            </a:p>
          </p:txBody>
        </p:sp>
        <p:sp>
          <p:nvSpPr>
            <p:cNvPr id="63" name="Line 21"/>
            <p:cNvSpPr>
              <a:spLocks noChangeShapeType="1"/>
            </p:cNvSpPr>
            <p:nvPr/>
          </p:nvSpPr>
          <p:spPr bwMode="auto">
            <a:xfrm>
              <a:off x="4522788" y="5211763"/>
              <a:ext cx="3175" cy="4841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>
                <a:latin typeface="+mn-lt"/>
              </a:endParaRPr>
            </a:p>
          </p:txBody>
        </p:sp>
        <p:grpSp>
          <p:nvGrpSpPr>
            <p:cNvPr id="64" name="Group 22"/>
            <p:cNvGrpSpPr>
              <a:grpSpLocks/>
            </p:cNvGrpSpPr>
            <p:nvPr/>
          </p:nvGrpSpPr>
          <p:grpSpPr bwMode="auto">
            <a:xfrm>
              <a:off x="2782888" y="3468728"/>
              <a:ext cx="3481387" cy="609600"/>
              <a:chOff x="0" y="720"/>
              <a:chExt cx="2193" cy="384"/>
            </a:xfrm>
          </p:grpSpPr>
          <p:sp>
            <p:nvSpPr>
              <p:cNvPr id="108" name="Rectangle 23"/>
              <p:cNvSpPr>
                <a:spLocks/>
              </p:cNvSpPr>
              <p:nvPr/>
            </p:nvSpPr>
            <p:spPr bwMode="auto">
              <a:xfrm>
                <a:off x="0" y="720"/>
                <a:ext cx="2193" cy="38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algn="ctr"/>
                <a:endParaRPr lang="en-US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9" name="Rectangle 24"/>
              <p:cNvSpPr>
                <a:spLocks/>
              </p:cNvSpPr>
              <p:nvPr/>
            </p:nvSpPr>
            <p:spPr bwMode="auto">
              <a:xfrm>
                <a:off x="785" y="797"/>
                <a:ext cx="656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  <a:latin typeface="+mn-lt"/>
                    <a:cs typeface="Arial" pitchFamily="34" charset="0"/>
                    <a:sym typeface="Helvetica" pitchFamily="34" charset="0"/>
                  </a:rPr>
                  <a:t>Register</a:t>
                </a:r>
                <a:endParaRPr lang="en-US" dirty="0">
                  <a:solidFill>
                    <a:schemeClr val="bg1"/>
                  </a:solidFill>
                  <a:latin typeface="+mn-lt"/>
                  <a:cs typeface="Arial" pitchFamily="34" charset="0"/>
                  <a:sym typeface="Helvetica" pitchFamily="34" charset="0"/>
                </a:endParaRPr>
              </a:p>
            </p:txBody>
          </p:sp>
        </p:grpSp>
        <p:grpSp>
          <p:nvGrpSpPr>
            <p:cNvPr id="65" name="Group 25"/>
            <p:cNvGrpSpPr>
              <a:grpSpLocks/>
            </p:cNvGrpSpPr>
            <p:nvPr/>
          </p:nvGrpSpPr>
          <p:grpSpPr bwMode="auto">
            <a:xfrm>
              <a:off x="2782888" y="5707063"/>
              <a:ext cx="3482975" cy="609600"/>
              <a:chOff x="0" y="0"/>
              <a:chExt cx="2194" cy="384"/>
            </a:xfrm>
          </p:grpSpPr>
          <p:sp>
            <p:nvSpPr>
              <p:cNvPr id="106" name="Rectangle 26"/>
              <p:cNvSpPr>
                <a:spLocks/>
              </p:cNvSpPr>
              <p:nvPr/>
            </p:nvSpPr>
            <p:spPr bwMode="auto">
              <a:xfrm>
                <a:off x="0" y="0"/>
                <a:ext cx="2194" cy="38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algn="ctr"/>
                <a:endParaRPr lang="de-DE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7" name="Rectangle 27"/>
              <p:cNvSpPr>
                <a:spLocks/>
              </p:cNvSpPr>
              <p:nvPr/>
            </p:nvSpPr>
            <p:spPr bwMode="auto">
              <a:xfrm>
                <a:off x="407" y="77"/>
                <a:ext cx="1415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  <a:latin typeface="+mn-lt"/>
                    <a:cs typeface="Arial" pitchFamily="34" charset="0"/>
                    <a:sym typeface="Helvetica" pitchFamily="34" charset="0"/>
                  </a:rPr>
                  <a:t>…(2)… &amp; Approve</a:t>
                </a:r>
                <a:endParaRPr lang="en-US" dirty="0">
                  <a:solidFill>
                    <a:schemeClr val="bg1"/>
                  </a:solidFill>
                  <a:latin typeface="+mn-lt"/>
                  <a:cs typeface="Arial" pitchFamily="34" charset="0"/>
                  <a:sym typeface="Helvetica" pitchFamily="34" charset="0"/>
                </a:endParaRPr>
              </a:p>
            </p:txBody>
          </p:sp>
        </p:grpSp>
        <p:sp>
          <p:nvSpPr>
            <p:cNvPr id="66" name="Line 28"/>
            <p:cNvSpPr>
              <a:spLocks noChangeShapeType="1"/>
            </p:cNvSpPr>
            <p:nvPr/>
          </p:nvSpPr>
          <p:spPr bwMode="auto">
            <a:xfrm flipH="1">
              <a:off x="4521199" y="4105710"/>
              <a:ext cx="1588" cy="4810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>
                <a:latin typeface="+mn-lt"/>
              </a:endParaRPr>
            </a:p>
          </p:txBody>
        </p:sp>
        <p:grpSp>
          <p:nvGrpSpPr>
            <p:cNvPr id="67" name="Group 29"/>
            <p:cNvGrpSpPr>
              <a:grpSpLocks/>
            </p:cNvGrpSpPr>
            <p:nvPr/>
          </p:nvGrpSpPr>
          <p:grpSpPr bwMode="auto">
            <a:xfrm>
              <a:off x="2782888" y="4579938"/>
              <a:ext cx="3481387" cy="609600"/>
              <a:chOff x="0" y="0"/>
              <a:chExt cx="2193" cy="384"/>
            </a:xfrm>
          </p:grpSpPr>
          <p:sp>
            <p:nvSpPr>
              <p:cNvPr id="104" name="Rectangle 30"/>
              <p:cNvSpPr>
                <a:spLocks/>
              </p:cNvSpPr>
              <p:nvPr/>
            </p:nvSpPr>
            <p:spPr bwMode="auto">
              <a:xfrm>
                <a:off x="0" y="0"/>
                <a:ext cx="2193" cy="38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algn="ctr"/>
                <a:endParaRPr lang="de-DE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5" name="Rectangle 31"/>
              <p:cNvSpPr>
                <a:spLocks/>
              </p:cNvSpPr>
              <p:nvPr/>
            </p:nvSpPr>
            <p:spPr bwMode="auto">
              <a:xfrm>
                <a:off x="818" y="77"/>
                <a:ext cx="60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  <a:latin typeface="+mn-lt"/>
                    <a:cs typeface="Arial" pitchFamily="34" charset="0"/>
                    <a:sym typeface="Helvetica" pitchFamily="34" charset="0"/>
                  </a:rPr>
                  <a:t>Classify</a:t>
                </a:r>
                <a:endParaRPr lang="en-US" dirty="0">
                  <a:solidFill>
                    <a:schemeClr val="bg1"/>
                  </a:solidFill>
                  <a:latin typeface="+mn-lt"/>
                  <a:cs typeface="Arial" pitchFamily="34" charset="0"/>
                  <a:sym typeface="Helvetica" pitchFamily="34" charset="0"/>
                </a:endParaRPr>
              </a:p>
            </p:txBody>
          </p:sp>
        </p:grpSp>
        <p:grpSp>
          <p:nvGrpSpPr>
            <p:cNvPr id="68" name="Group 32"/>
            <p:cNvGrpSpPr>
              <a:grpSpLocks/>
            </p:cNvGrpSpPr>
            <p:nvPr/>
          </p:nvGrpSpPr>
          <p:grpSpPr bwMode="auto">
            <a:xfrm>
              <a:off x="2782888" y="7038975"/>
              <a:ext cx="3482975" cy="609600"/>
              <a:chOff x="0" y="0"/>
              <a:chExt cx="2194" cy="384"/>
            </a:xfrm>
          </p:grpSpPr>
          <p:sp>
            <p:nvSpPr>
              <p:cNvPr id="102" name="Rectangle 33"/>
              <p:cNvSpPr>
                <a:spLocks/>
              </p:cNvSpPr>
              <p:nvPr/>
            </p:nvSpPr>
            <p:spPr bwMode="auto">
              <a:xfrm>
                <a:off x="0" y="0"/>
                <a:ext cx="2194" cy="38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algn="ctr"/>
                <a:endParaRPr lang="de-DE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3" name="Rectangle 34"/>
              <p:cNvSpPr>
                <a:spLocks/>
              </p:cNvSpPr>
              <p:nvPr/>
            </p:nvSpPr>
            <p:spPr bwMode="auto">
              <a:xfrm>
                <a:off x="868" y="77"/>
                <a:ext cx="500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  <a:latin typeface="+mn-lt"/>
                    <a:cs typeface="Arial" pitchFamily="34" charset="0"/>
                    <a:sym typeface="Helvetica" pitchFamily="34" charset="0"/>
                  </a:rPr>
                  <a:t>…(3)…</a:t>
                </a:r>
                <a:endParaRPr lang="en-US" dirty="0">
                  <a:solidFill>
                    <a:schemeClr val="bg1"/>
                  </a:solidFill>
                  <a:latin typeface="+mn-lt"/>
                  <a:cs typeface="Arial" pitchFamily="34" charset="0"/>
                  <a:sym typeface="Helvetica" pitchFamily="34" charset="0"/>
                </a:endParaRPr>
              </a:p>
            </p:txBody>
          </p:sp>
        </p:grpSp>
        <p:grpSp>
          <p:nvGrpSpPr>
            <p:cNvPr id="69" name="Group 35"/>
            <p:cNvGrpSpPr>
              <a:grpSpLocks/>
            </p:cNvGrpSpPr>
            <p:nvPr/>
          </p:nvGrpSpPr>
          <p:grpSpPr bwMode="auto">
            <a:xfrm>
              <a:off x="2782888" y="8374063"/>
              <a:ext cx="3481387" cy="609600"/>
              <a:chOff x="0" y="0"/>
              <a:chExt cx="2193" cy="384"/>
            </a:xfrm>
          </p:grpSpPr>
          <p:sp>
            <p:nvSpPr>
              <p:cNvPr id="100" name="Rectangle 36"/>
              <p:cNvSpPr>
                <a:spLocks/>
              </p:cNvSpPr>
              <p:nvPr/>
            </p:nvSpPr>
            <p:spPr bwMode="auto">
              <a:xfrm>
                <a:off x="0" y="0"/>
                <a:ext cx="2193" cy="38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algn="ctr"/>
                <a:endParaRPr lang="de-DE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1" name="Rectangle 37"/>
              <p:cNvSpPr>
                <a:spLocks/>
              </p:cNvSpPr>
              <p:nvPr/>
            </p:nvSpPr>
            <p:spPr bwMode="auto">
              <a:xfrm>
                <a:off x="867" y="73"/>
                <a:ext cx="512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  <a:latin typeface="+mn-lt"/>
                    <a:cs typeface="Arial" pitchFamily="34" charset="0"/>
                    <a:sym typeface="Helvetica" pitchFamily="34" charset="0"/>
                  </a:rPr>
                  <a:t>…(4)…</a:t>
                </a:r>
                <a:endParaRPr lang="en-US" dirty="0">
                  <a:solidFill>
                    <a:schemeClr val="bg1"/>
                  </a:solidFill>
                  <a:latin typeface="+mn-lt"/>
                  <a:cs typeface="Arial" pitchFamily="34" charset="0"/>
                  <a:sym typeface="Helvetica" pitchFamily="34" charset="0"/>
                </a:endParaRPr>
              </a:p>
            </p:txBody>
          </p:sp>
        </p:grpSp>
        <p:sp>
          <p:nvSpPr>
            <p:cNvPr id="70" name="Line 38"/>
            <p:cNvSpPr>
              <a:spLocks noChangeShapeType="1"/>
            </p:cNvSpPr>
            <p:nvPr/>
          </p:nvSpPr>
          <p:spPr bwMode="auto">
            <a:xfrm>
              <a:off x="4522788" y="7666038"/>
              <a:ext cx="3175" cy="688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>
                <a:latin typeface="+mn-lt"/>
              </a:endParaRPr>
            </a:p>
          </p:txBody>
        </p:sp>
        <p:grpSp>
          <p:nvGrpSpPr>
            <p:cNvPr id="71" name="Group 39"/>
            <p:cNvGrpSpPr>
              <a:grpSpLocks/>
            </p:cNvGrpSpPr>
            <p:nvPr/>
          </p:nvGrpSpPr>
          <p:grpSpPr bwMode="auto">
            <a:xfrm>
              <a:off x="525463" y="3471688"/>
              <a:ext cx="1638300" cy="612775"/>
              <a:chOff x="0" y="720"/>
              <a:chExt cx="1032" cy="385"/>
            </a:xfrm>
          </p:grpSpPr>
          <p:sp>
            <p:nvSpPr>
              <p:cNvPr id="98" name="AutoShape 40"/>
              <p:cNvSpPr>
                <a:spLocks/>
              </p:cNvSpPr>
              <p:nvPr/>
            </p:nvSpPr>
            <p:spPr bwMode="auto">
              <a:xfrm>
                <a:off x="0" y="720"/>
                <a:ext cx="1032" cy="385"/>
              </a:xfrm>
              <a:custGeom>
                <a:avLst/>
                <a:gdLst>
                  <a:gd name="T0" fmla="*/ 0 w 21600"/>
                  <a:gd name="T1" fmla="*/ 0 h 21600"/>
                  <a:gd name="T2" fmla="*/ 21600 w 21600"/>
                  <a:gd name="T3" fmla="*/ 21600 h 21600"/>
                </a:gdLst>
                <a:ahLst/>
                <a:cxnLst/>
                <a:rect l="T0" t="T1" r="T2" b="T3"/>
                <a:pathLst>
                  <a:path w="21600" h="21600">
                    <a:moveTo>
                      <a:pt x="0" y="20175"/>
                    </a:moveTo>
                    <a:cubicBezTo>
                      <a:pt x="945" y="20575"/>
                      <a:pt x="1887" y="20803"/>
                      <a:pt x="2795" y="21088"/>
                    </a:cubicBezTo>
                    <a:cubicBezTo>
                      <a:pt x="3587" y="21315"/>
                      <a:pt x="4343" y="21373"/>
                      <a:pt x="5061" y="21600"/>
                    </a:cubicBezTo>
                    <a:cubicBezTo>
                      <a:pt x="7098" y="21600"/>
                      <a:pt x="7628" y="21373"/>
                      <a:pt x="8156" y="21315"/>
                    </a:cubicBezTo>
                    <a:cubicBezTo>
                      <a:pt x="8723" y="21200"/>
                      <a:pt x="9326" y="20973"/>
                      <a:pt x="9856" y="20803"/>
                    </a:cubicBezTo>
                    <a:cubicBezTo>
                      <a:pt x="10346" y="20575"/>
                      <a:pt x="10802" y="20403"/>
                      <a:pt x="11329" y="20063"/>
                    </a:cubicBezTo>
                    <a:cubicBezTo>
                      <a:pt x="11819" y="19890"/>
                      <a:pt x="12349" y="19663"/>
                      <a:pt x="12877" y="19378"/>
                    </a:cubicBezTo>
                    <a:cubicBezTo>
                      <a:pt x="13444" y="19150"/>
                      <a:pt x="13972" y="18865"/>
                      <a:pt x="14577" y="18638"/>
                    </a:cubicBezTo>
                    <a:cubicBezTo>
                      <a:pt x="15179" y="18465"/>
                      <a:pt x="15784" y="18125"/>
                      <a:pt x="16539" y="17952"/>
                    </a:cubicBezTo>
                    <a:cubicBezTo>
                      <a:pt x="17257" y="17839"/>
                      <a:pt x="17937" y="17554"/>
                      <a:pt x="18768" y="17439"/>
                    </a:cubicBezTo>
                    <a:cubicBezTo>
                      <a:pt x="19638" y="17439"/>
                      <a:pt x="20580" y="17324"/>
                      <a:pt x="21600" y="1732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  <a:moveTo>
                      <a:pt x="0" y="20175"/>
                    </a:moveTo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endParaRPr lang="de-DE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9" name="Rectangle 41"/>
              <p:cNvSpPr>
                <a:spLocks/>
              </p:cNvSpPr>
              <p:nvPr/>
            </p:nvSpPr>
            <p:spPr bwMode="auto">
              <a:xfrm>
                <a:off x="267" y="758"/>
                <a:ext cx="512" cy="24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/>
                <a:r>
                  <a:rPr lang="en-US" dirty="0" smtClean="0">
                    <a:latin typeface="+mn-lt"/>
                    <a:cs typeface="Arial" pitchFamily="34" charset="0"/>
                    <a:sym typeface="Helvetica" pitchFamily="34" charset="0"/>
                  </a:rPr>
                  <a:t>…(1)…</a:t>
                </a:r>
                <a:endParaRPr lang="en-US" dirty="0">
                  <a:latin typeface="+mn-lt"/>
                  <a:cs typeface="Arial" pitchFamily="34" charset="0"/>
                  <a:sym typeface="Helvetica" pitchFamily="34" charset="0"/>
                </a:endParaRPr>
              </a:p>
            </p:txBody>
          </p:sp>
        </p:grpSp>
        <p:sp>
          <p:nvSpPr>
            <p:cNvPr id="72" name="Line 42"/>
            <p:cNvSpPr>
              <a:spLocks noChangeShapeType="1"/>
            </p:cNvSpPr>
            <p:nvPr/>
          </p:nvSpPr>
          <p:spPr bwMode="auto">
            <a:xfrm>
              <a:off x="2178050" y="3725230"/>
              <a:ext cx="590551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>
                <a:latin typeface="+mn-lt"/>
              </a:endParaRPr>
            </a:p>
          </p:txBody>
        </p:sp>
        <p:grpSp>
          <p:nvGrpSpPr>
            <p:cNvPr id="78" name="Group 52"/>
            <p:cNvGrpSpPr>
              <a:grpSpLocks/>
            </p:cNvGrpSpPr>
            <p:nvPr/>
          </p:nvGrpSpPr>
          <p:grpSpPr bwMode="auto">
            <a:xfrm>
              <a:off x="6977063" y="4579938"/>
              <a:ext cx="2662237" cy="1433512"/>
              <a:chOff x="0" y="0"/>
              <a:chExt cx="1676" cy="903"/>
            </a:xfrm>
          </p:grpSpPr>
          <p:sp>
            <p:nvSpPr>
              <p:cNvPr id="92" name="AutoShape 53"/>
              <p:cNvSpPr>
                <a:spLocks/>
              </p:cNvSpPr>
              <p:nvPr/>
            </p:nvSpPr>
            <p:spPr bwMode="auto">
              <a:xfrm>
                <a:off x="0" y="0"/>
                <a:ext cx="1676" cy="903"/>
              </a:xfrm>
              <a:custGeom>
                <a:avLst/>
                <a:gdLst>
                  <a:gd name="T0" fmla="*/ 0 w 21600"/>
                  <a:gd name="T1" fmla="*/ 0 h 21600"/>
                  <a:gd name="T2" fmla="*/ 21600 w 21600"/>
                  <a:gd name="T3" fmla="*/ 21600 h 21600"/>
                </a:gdLst>
                <a:ahLst/>
                <a:cxnLst/>
                <a:rect l="T0" t="T1" r="T2" b="T3"/>
                <a:pathLst>
                  <a:path w="21600" h="21600">
                    <a:moveTo>
                      <a:pt x="10800" y="0"/>
                    </a:moveTo>
                    <a:lnTo>
                      <a:pt x="0" y="10800"/>
                    </a:lnTo>
                    <a:lnTo>
                      <a:pt x="10800" y="21600"/>
                    </a:lnTo>
                    <a:lnTo>
                      <a:pt x="21600" y="10800"/>
                    </a:lnTo>
                    <a:close/>
                    <a:moveTo>
                      <a:pt x="10800" y="0"/>
                    </a:moveTo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endParaRPr lang="en-US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3" name="Rectangle 54"/>
              <p:cNvSpPr>
                <a:spLocks/>
              </p:cNvSpPr>
              <p:nvPr/>
            </p:nvSpPr>
            <p:spPr bwMode="auto">
              <a:xfrm>
                <a:off x="373" y="335"/>
                <a:ext cx="96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/>
                <a:r>
                  <a:rPr lang="en-US" dirty="0" smtClean="0">
                    <a:latin typeface="+mn-lt"/>
                    <a:cs typeface="Arial" pitchFamily="34" charset="0"/>
                    <a:sym typeface="Helvetica" pitchFamily="34" charset="0"/>
                  </a:rPr>
                  <a:t>Approved?</a:t>
                </a:r>
                <a:endParaRPr lang="en-US" dirty="0">
                  <a:latin typeface="+mn-lt"/>
                  <a:cs typeface="Arial" pitchFamily="34" charset="0"/>
                  <a:sym typeface="Helvetica" pitchFamily="34" charset="0"/>
                </a:endParaRPr>
              </a:p>
            </p:txBody>
          </p:sp>
        </p:grpSp>
        <p:sp>
          <p:nvSpPr>
            <p:cNvPr id="79" name="AutoShape 55"/>
            <p:cNvSpPr>
              <a:spLocks/>
            </p:cNvSpPr>
            <p:nvPr/>
          </p:nvSpPr>
          <p:spPr bwMode="auto">
            <a:xfrm rot="10800000" flipH="1">
              <a:off x="6276975" y="5300663"/>
              <a:ext cx="685800" cy="714375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/>
              <a:rect l="T0" t="T1" r="T2" b="T3"/>
              <a:pathLst>
                <a:path w="21600" h="21600">
                  <a:moveTo>
                    <a:pt x="0" y="0"/>
                  </a:moveTo>
                  <a:lnTo>
                    <a:pt x="10729" y="0"/>
                  </a:lnTo>
                  <a:lnTo>
                    <a:pt x="10729" y="21600"/>
                  </a:ln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rot="10800000" lIns="0" tIns="0" rIns="0" bIns="0"/>
            <a:lstStyle/>
            <a:p>
              <a:endParaRPr lang="de-DE">
                <a:latin typeface="+mn-lt"/>
                <a:cs typeface="Arial" pitchFamily="34" charset="0"/>
              </a:endParaRPr>
            </a:p>
          </p:txBody>
        </p:sp>
        <p:grpSp>
          <p:nvGrpSpPr>
            <p:cNvPr id="80" name="Group 56"/>
            <p:cNvGrpSpPr>
              <a:grpSpLocks/>
            </p:cNvGrpSpPr>
            <p:nvPr/>
          </p:nvGrpSpPr>
          <p:grpSpPr bwMode="auto">
            <a:xfrm>
              <a:off x="10542588" y="4889500"/>
              <a:ext cx="1843087" cy="815975"/>
              <a:chOff x="0" y="0"/>
              <a:chExt cx="1161" cy="514"/>
            </a:xfrm>
          </p:grpSpPr>
          <p:sp>
            <p:nvSpPr>
              <p:cNvPr id="90" name="Rectangle 57"/>
              <p:cNvSpPr>
                <a:spLocks/>
              </p:cNvSpPr>
              <p:nvPr/>
            </p:nvSpPr>
            <p:spPr bwMode="auto">
              <a:xfrm>
                <a:off x="0" y="0"/>
                <a:ext cx="1161" cy="51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endParaRPr lang="de-DE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1" name="Rectangle 58"/>
              <p:cNvSpPr>
                <a:spLocks/>
              </p:cNvSpPr>
              <p:nvPr/>
            </p:nvSpPr>
            <p:spPr bwMode="auto">
              <a:xfrm>
                <a:off x="250" y="8"/>
                <a:ext cx="702" cy="4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/>
                <a:r>
                  <a:rPr lang="en-US" dirty="0" smtClean="0">
                    <a:latin typeface="+mn-lt"/>
                    <a:cs typeface="Arial" pitchFamily="34" charset="0"/>
                    <a:sym typeface="Helvetica" pitchFamily="34" charset="0"/>
                  </a:rPr>
                  <a:t>Change</a:t>
                </a:r>
              </a:p>
              <a:p>
                <a:pPr algn="ctr"/>
                <a:r>
                  <a:rPr lang="en-US" dirty="0" smtClean="0">
                    <a:latin typeface="+mn-lt"/>
                    <a:cs typeface="Arial" pitchFamily="34" charset="0"/>
                    <a:sym typeface="Helvetica" pitchFamily="34" charset="0"/>
                  </a:rPr>
                  <a:t>refused</a:t>
                </a:r>
                <a:endParaRPr lang="en-US" dirty="0">
                  <a:latin typeface="+mn-lt"/>
                  <a:cs typeface="Arial" pitchFamily="34" charset="0"/>
                  <a:sym typeface="Helvetica" pitchFamily="34" charset="0"/>
                </a:endParaRPr>
              </a:p>
            </p:txBody>
          </p:sp>
        </p:grpSp>
        <p:sp>
          <p:nvSpPr>
            <p:cNvPr id="81" name="Line 59"/>
            <p:cNvSpPr>
              <a:spLocks noChangeShapeType="1"/>
            </p:cNvSpPr>
            <p:nvPr/>
          </p:nvSpPr>
          <p:spPr bwMode="auto">
            <a:xfrm>
              <a:off x="9653588" y="5300663"/>
              <a:ext cx="87947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82" name="Rectangle 60"/>
            <p:cNvSpPr>
              <a:spLocks/>
            </p:cNvSpPr>
            <p:nvPr/>
          </p:nvSpPr>
          <p:spPr bwMode="auto">
            <a:xfrm>
              <a:off x="9818613" y="4905374"/>
              <a:ext cx="406616" cy="3946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dirty="0" smtClean="0">
                  <a:latin typeface="+mn-lt"/>
                  <a:cs typeface="Arial" pitchFamily="34" charset="0"/>
                  <a:sym typeface="Helvetica" pitchFamily="34" charset="0"/>
                </a:rPr>
                <a:t>No</a:t>
              </a:r>
              <a:endParaRPr lang="en-US" dirty="0">
                <a:latin typeface="+mn-lt"/>
                <a:cs typeface="Arial" pitchFamily="34" charset="0"/>
                <a:sym typeface="Helvetica" pitchFamily="34" charset="0"/>
              </a:endParaRPr>
            </a:p>
          </p:txBody>
        </p:sp>
        <p:sp>
          <p:nvSpPr>
            <p:cNvPr id="83" name="AutoShape 61"/>
            <p:cNvSpPr>
              <a:spLocks/>
            </p:cNvSpPr>
            <p:nvPr/>
          </p:nvSpPr>
          <p:spPr bwMode="auto">
            <a:xfrm rot="5400000">
              <a:off x="5917407" y="4631531"/>
              <a:ext cx="996950" cy="378618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/>
              <a:rect l="T0" t="T1" r="T2" b="T3"/>
              <a:pathLst>
                <a:path w="21600" h="21600">
                  <a:moveTo>
                    <a:pt x="0" y="0"/>
                  </a:moveTo>
                  <a:lnTo>
                    <a:pt x="10751" y="0"/>
                  </a:lnTo>
                  <a:lnTo>
                    <a:pt x="10751" y="21600"/>
                  </a:ln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rot="10800000" vert="eaVert" lIns="0" tIns="0" rIns="0" bIns="0"/>
            <a:lstStyle/>
            <a:p>
              <a:endParaRPr lang="de-DE">
                <a:latin typeface="+mn-lt"/>
                <a:cs typeface="Arial" pitchFamily="34" charset="0"/>
              </a:endParaRPr>
            </a:p>
          </p:txBody>
        </p:sp>
        <p:sp>
          <p:nvSpPr>
            <p:cNvPr id="84" name="Rectangle 62"/>
            <p:cNvSpPr>
              <a:spLocks/>
            </p:cNvSpPr>
            <p:nvPr/>
          </p:nvSpPr>
          <p:spPr bwMode="auto">
            <a:xfrm>
              <a:off x="8330199" y="6030913"/>
              <a:ext cx="518876" cy="3946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dirty="0" smtClean="0">
                  <a:latin typeface="+mn-lt"/>
                  <a:cs typeface="Arial" pitchFamily="34" charset="0"/>
                  <a:sym typeface="Helvetica" pitchFamily="34" charset="0"/>
                </a:rPr>
                <a:t>Yes</a:t>
              </a:r>
              <a:endParaRPr lang="en-US" dirty="0">
                <a:latin typeface="+mn-lt"/>
                <a:cs typeface="Arial" pitchFamily="34" charset="0"/>
                <a:sym typeface="Helvetica" pitchFamily="34" charset="0"/>
              </a:endParaRPr>
            </a:p>
          </p:txBody>
        </p:sp>
        <p:sp>
          <p:nvSpPr>
            <p:cNvPr id="89" name="Rectangle 66"/>
            <p:cNvSpPr>
              <a:spLocks/>
            </p:cNvSpPr>
            <p:nvPr/>
          </p:nvSpPr>
          <p:spPr bwMode="auto">
            <a:xfrm>
              <a:off x="2574564" y="8759787"/>
              <a:ext cx="0" cy="3948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b">
              <a:spAutoFit/>
            </a:bodyPr>
            <a:lstStyle/>
            <a:p>
              <a:pPr algn="ctr"/>
              <a:endParaRPr lang="de-DE">
                <a:latin typeface="+mn-lt"/>
                <a:cs typeface="Arial" pitchFamily="34" charset="0"/>
                <a:sym typeface="Lucida Grande"/>
              </a:endParaRPr>
            </a:p>
          </p:txBody>
        </p:sp>
      </p:grpSp>
      <p:sp>
        <p:nvSpPr>
          <p:cNvPr id="292895" name="Titel 6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ITSM processes according to FitSM:</a:t>
            </a:r>
            <a:r>
              <a:rPr lang="en-US" noProof="0" dirty="0" smtClean="0">
                <a:ea typeface="ＭＳ Ｐゴシック"/>
                <a:cs typeface="ＭＳ Ｐゴシック"/>
              </a:rPr>
              <a:t/>
            </a:r>
            <a:br>
              <a:rPr lang="en-US" noProof="0" dirty="0" smtClean="0">
                <a:ea typeface="ＭＳ Ｐゴシック"/>
                <a:cs typeface="ＭＳ Ｐゴシック"/>
              </a:rPr>
            </a:br>
            <a:r>
              <a:rPr lang="en-US" noProof="0" dirty="0" smtClean="0">
                <a:ea typeface="ＭＳ Ｐゴシック"/>
                <a:cs typeface="ＭＳ Ｐゴシック"/>
              </a:rPr>
              <a:t>CHM: Workflow of process activities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16</a:t>
            </a:fld>
            <a:endParaRPr lang="en-US"/>
          </a:p>
        </p:txBody>
      </p:sp>
      <p:sp>
        <p:nvSpPr>
          <p:cNvPr id="43" name="Pfeil nach unten 42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36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ITSM processes according to FitSM: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Overview of key process interfaces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17</a:t>
            </a:fld>
            <a:endParaRPr lang="en-US"/>
          </a:p>
        </p:txBody>
      </p:sp>
      <p:sp>
        <p:nvSpPr>
          <p:cNvPr id="5" name="Ellipse 4"/>
          <p:cNvSpPr/>
          <p:nvPr/>
        </p:nvSpPr>
        <p:spPr>
          <a:xfrm>
            <a:off x="1840704" y="2819402"/>
            <a:ext cx="1228727" cy="533400"/>
          </a:xfrm>
          <a:prstGeom prst="ellipse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ISRM</a:t>
            </a:r>
          </a:p>
        </p:txBody>
      </p:sp>
      <p:sp>
        <p:nvSpPr>
          <p:cNvPr id="6" name="Ellipse 5"/>
          <p:cNvSpPr/>
          <p:nvPr/>
        </p:nvSpPr>
        <p:spPr>
          <a:xfrm>
            <a:off x="1840703" y="4800612"/>
            <a:ext cx="1228727" cy="533400"/>
          </a:xfrm>
          <a:prstGeom prst="ellipse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PM</a:t>
            </a:r>
          </a:p>
        </p:txBody>
      </p:sp>
      <p:sp>
        <p:nvSpPr>
          <p:cNvPr id="7" name="Ellipse 6"/>
          <p:cNvSpPr/>
          <p:nvPr/>
        </p:nvSpPr>
        <p:spPr>
          <a:xfrm>
            <a:off x="6388309" y="1860581"/>
            <a:ext cx="1228727" cy="533400"/>
          </a:xfrm>
          <a:prstGeom prst="ellipse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CONFM</a:t>
            </a:r>
          </a:p>
        </p:txBody>
      </p:sp>
      <p:sp>
        <p:nvSpPr>
          <p:cNvPr id="8" name="Ellipse 7"/>
          <p:cNvSpPr/>
          <p:nvPr/>
        </p:nvSpPr>
        <p:spPr>
          <a:xfrm>
            <a:off x="4914898" y="3824294"/>
            <a:ext cx="1228727" cy="533400"/>
          </a:xfrm>
          <a:prstGeom prst="ellipse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CHM</a:t>
            </a:r>
          </a:p>
        </p:txBody>
      </p:sp>
      <p:sp>
        <p:nvSpPr>
          <p:cNvPr id="9" name="Ellipse 8"/>
          <p:cNvSpPr/>
          <p:nvPr/>
        </p:nvSpPr>
        <p:spPr>
          <a:xfrm>
            <a:off x="7050144" y="4767274"/>
            <a:ext cx="1228727" cy="533400"/>
          </a:xfrm>
          <a:prstGeom prst="ellipse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RDM</a:t>
            </a:r>
          </a:p>
        </p:txBody>
      </p:sp>
      <p:sp>
        <p:nvSpPr>
          <p:cNvPr id="10" name="Flussdiagramm: Dokument 9"/>
          <p:cNvSpPr/>
          <p:nvPr/>
        </p:nvSpPr>
        <p:spPr>
          <a:xfrm>
            <a:off x="1966911" y="3790956"/>
            <a:ext cx="976314" cy="600076"/>
          </a:xfrm>
          <a:prstGeom prst="flowChartDocumen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Incident records</a:t>
            </a:r>
          </a:p>
        </p:txBody>
      </p:sp>
      <p:sp>
        <p:nvSpPr>
          <p:cNvPr id="11" name="Flussdiagramm: Dokument 10"/>
          <p:cNvSpPr/>
          <p:nvPr/>
        </p:nvSpPr>
        <p:spPr>
          <a:xfrm>
            <a:off x="800094" y="3790956"/>
            <a:ext cx="976314" cy="600076"/>
          </a:xfrm>
          <a:prstGeom prst="flowChartDocumen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Service request records</a:t>
            </a:r>
          </a:p>
        </p:txBody>
      </p:sp>
      <p:sp>
        <p:nvSpPr>
          <p:cNvPr id="13" name="Flussdiagramm: Dokument 12"/>
          <p:cNvSpPr/>
          <p:nvPr/>
        </p:nvSpPr>
        <p:spPr>
          <a:xfrm>
            <a:off x="3561151" y="3790956"/>
            <a:ext cx="976314" cy="600076"/>
          </a:xfrm>
          <a:prstGeom prst="flowChartDocumen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…(2)…</a:t>
            </a:r>
          </a:p>
        </p:txBody>
      </p:sp>
      <p:sp>
        <p:nvSpPr>
          <p:cNvPr id="14" name="Flussdiagramm: Dokument 13"/>
          <p:cNvSpPr/>
          <p:nvPr/>
        </p:nvSpPr>
        <p:spPr>
          <a:xfrm>
            <a:off x="6513904" y="3790962"/>
            <a:ext cx="976314" cy="600076"/>
          </a:xfrm>
          <a:prstGeom prst="flowChartDocumen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Change records</a:t>
            </a:r>
          </a:p>
        </p:txBody>
      </p:sp>
      <p:sp>
        <p:nvSpPr>
          <p:cNvPr id="15" name="Flussdiagramm: Dokument 14"/>
          <p:cNvSpPr/>
          <p:nvPr/>
        </p:nvSpPr>
        <p:spPr>
          <a:xfrm>
            <a:off x="7885349" y="3790962"/>
            <a:ext cx="976314" cy="600076"/>
          </a:xfrm>
          <a:prstGeom prst="flowChartDocumen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Change schedule</a:t>
            </a:r>
          </a:p>
        </p:txBody>
      </p:sp>
      <p:sp>
        <p:nvSpPr>
          <p:cNvPr id="3" name="Flussdiagramm: Magnetplattenspeicher 2"/>
          <p:cNvSpPr/>
          <p:nvPr/>
        </p:nvSpPr>
        <p:spPr>
          <a:xfrm>
            <a:off x="1903810" y="5744724"/>
            <a:ext cx="1102515" cy="581025"/>
          </a:xfrm>
          <a:prstGeom prst="flowChartMagneticDisk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…(3)…</a:t>
            </a:r>
          </a:p>
        </p:txBody>
      </p:sp>
      <p:sp>
        <p:nvSpPr>
          <p:cNvPr id="17" name="Flussdiagramm: Dokument 16"/>
          <p:cNvSpPr/>
          <p:nvPr/>
        </p:nvSpPr>
        <p:spPr>
          <a:xfrm>
            <a:off x="7176350" y="5725673"/>
            <a:ext cx="976314" cy="600076"/>
          </a:xfrm>
          <a:prstGeom prst="flowChartDocumen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…(5)…</a:t>
            </a:r>
          </a:p>
        </p:txBody>
      </p:sp>
      <p:sp>
        <p:nvSpPr>
          <p:cNvPr id="18" name="Flussdiagramm: Dokument 17"/>
          <p:cNvSpPr/>
          <p:nvPr/>
        </p:nvSpPr>
        <p:spPr>
          <a:xfrm>
            <a:off x="5764407" y="5725673"/>
            <a:ext cx="976314" cy="600076"/>
          </a:xfrm>
          <a:prstGeom prst="flowChartDocumen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Release records</a:t>
            </a:r>
          </a:p>
        </p:txBody>
      </p:sp>
      <p:sp>
        <p:nvSpPr>
          <p:cNvPr id="19" name="Flussdiagramm: Dokument 18"/>
          <p:cNvSpPr/>
          <p:nvPr/>
        </p:nvSpPr>
        <p:spPr>
          <a:xfrm>
            <a:off x="3561151" y="4767274"/>
            <a:ext cx="976314" cy="600076"/>
          </a:xfrm>
          <a:prstGeom prst="flowChartDocumen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Problem records</a:t>
            </a:r>
          </a:p>
        </p:txBody>
      </p:sp>
      <p:sp>
        <p:nvSpPr>
          <p:cNvPr id="20" name="Flussdiagramm: Magnetplattenspeicher 19"/>
          <p:cNvSpPr/>
          <p:nvPr/>
        </p:nvSpPr>
        <p:spPr>
          <a:xfrm>
            <a:off x="4978003" y="1836768"/>
            <a:ext cx="1102515" cy="581025"/>
          </a:xfrm>
          <a:prstGeom prst="flowChartMagneticDisk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…(4)…</a:t>
            </a:r>
          </a:p>
        </p:txBody>
      </p:sp>
      <p:sp>
        <p:nvSpPr>
          <p:cNvPr id="21" name="Ellipse 20"/>
          <p:cNvSpPr/>
          <p:nvPr/>
        </p:nvSpPr>
        <p:spPr>
          <a:xfrm>
            <a:off x="304796" y="1857383"/>
            <a:ext cx="1228727" cy="533400"/>
          </a:xfrm>
          <a:prstGeom prst="ellipse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…(1)…</a:t>
            </a:r>
          </a:p>
        </p:txBody>
      </p:sp>
      <p:sp>
        <p:nvSpPr>
          <p:cNvPr id="22" name="Flussdiagramm: Dokument 21"/>
          <p:cNvSpPr/>
          <p:nvPr/>
        </p:nvSpPr>
        <p:spPr>
          <a:xfrm>
            <a:off x="1966911" y="1824045"/>
            <a:ext cx="976314" cy="600076"/>
          </a:xfrm>
          <a:prstGeom prst="flowChartDocumen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SLAs</a:t>
            </a:r>
          </a:p>
        </p:txBody>
      </p:sp>
      <p:cxnSp>
        <p:nvCxnSpPr>
          <p:cNvPr id="23" name="Gerade Verbindung mit Pfeil 22"/>
          <p:cNvCxnSpPr>
            <a:stCxn id="21" idx="6"/>
            <a:endCxn id="22" idx="1"/>
          </p:cNvCxnSpPr>
          <p:nvPr/>
        </p:nvCxnSpPr>
        <p:spPr>
          <a:xfrm>
            <a:off x="1533523" y="2124083"/>
            <a:ext cx="433388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22" idx="2"/>
            <a:endCxn id="5" idx="0"/>
          </p:cNvCxnSpPr>
          <p:nvPr/>
        </p:nvCxnSpPr>
        <p:spPr>
          <a:xfrm>
            <a:off x="2455068" y="2384449"/>
            <a:ext cx="0" cy="43495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5" idx="4"/>
            <a:endCxn id="10" idx="0"/>
          </p:cNvCxnSpPr>
          <p:nvPr/>
        </p:nvCxnSpPr>
        <p:spPr>
          <a:xfrm>
            <a:off x="2455068" y="3352802"/>
            <a:ext cx="0" cy="43815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5" idx="3"/>
            <a:endCxn id="11" idx="0"/>
          </p:cNvCxnSpPr>
          <p:nvPr/>
        </p:nvCxnSpPr>
        <p:spPr>
          <a:xfrm flipH="1">
            <a:off x="1288251" y="3274687"/>
            <a:ext cx="732396" cy="51626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0" idx="2"/>
            <a:endCxn id="6" idx="0"/>
          </p:cNvCxnSpPr>
          <p:nvPr/>
        </p:nvCxnSpPr>
        <p:spPr>
          <a:xfrm flipH="1">
            <a:off x="2455067" y="4351360"/>
            <a:ext cx="1" cy="44925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11" idx="2"/>
            <a:endCxn id="6" idx="1"/>
          </p:cNvCxnSpPr>
          <p:nvPr/>
        </p:nvCxnSpPr>
        <p:spPr>
          <a:xfrm>
            <a:off x="1288251" y="4351360"/>
            <a:ext cx="732395" cy="52736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>
            <a:stCxn id="6" idx="6"/>
            <a:endCxn id="19" idx="1"/>
          </p:cNvCxnSpPr>
          <p:nvPr/>
        </p:nvCxnSpPr>
        <p:spPr>
          <a:xfrm>
            <a:off x="3069430" y="5067312"/>
            <a:ext cx="491721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stCxn id="6" idx="4"/>
            <a:endCxn id="3" idx="1"/>
          </p:cNvCxnSpPr>
          <p:nvPr/>
        </p:nvCxnSpPr>
        <p:spPr>
          <a:xfrm>
            <a:off x="2455067" y="5334012"/>
            <a:ext cx="1" cy="410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 flipH="1">
            <a:off x="3006325" y="5334012"/>
            <a:ext cx="554826" cy="528637"/>
          </a:xfrm>
          <a:prstGeom prst="straightConnector1">
            <a:avLst/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>
            <a:stCxn id="19" idx="0"/>
            <a:endCxn id="13" idx="2"/>
          </p:cNvCxnSpPr>
          <p:nvPr/>
        </p:nvCxnSpPr>
        <p:spPr>
          <a:xfrm flipV="1">
            <a:off x="4049308" y="4351360"/>
            <a:ext cx="0" cy="415914"/>
          </a:xfrm>
          <a:prstGeom prst="straightConnector1">
            <a:avLst/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>
            <a:stCxn id="6" idx="7"/>
          </p:cNvCxnSpPr>
          <p:nvPr/>
        </p:nvCxnSpPr>
        <p:spPr>
          <a:xfrm flipV="1">
            <a:off x="2889487" y="4324356"/>
            <a:ext cx="671664" cy="55437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mit Pfeil 57"/>
          <p:cNvCxnSpPr>
            <a:stCxn id="3" idx="2"/>
            <a:endCxn id="5" idx="2"/>
          </p:cNvCxnSpPr>
          <p:nvPr/>
        </p:nvCxnSpPr>
        <p:spPr>
          <a:xfrm rot="10800000">
            <a:off x="1840704" y="3086103"/>
            <a:ext cx="63106" cy="2949135"/>
          </a:xfrm>
          <a:prstGeom prst="curvedConnector3">
            <a:avLst>
              <a:gd name="adj1" fmla="val 2620640"/>
            </a:avLst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mit Pfeil 102"/>
          <p:cNvCxnSpPr>
            <a:stCxn id="5" idx="5"/>
          </p:cNvCxnSpPr>
          <p:nvPr/>
        </p:nvCxnSpPr>
        <p:spPr>
          <a:xfrm>
            <a:off x="2889488" y="3274687"/>
            <a:ext cx="671663" cy="49836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mit Pfeil 112"/>
          <p:cNvCxnSpPr>
            <a:stCxn id="10" idx="3"/>
            <a:endCxn id="13" idx="1"/>
          </p:cNvCxnSpPr>
          <p:nvPr/>
        </p:nvCxnSpPr>
        <p:spPr>
          <a:xfrm>
            <a:off x="2943225" y="4090994"/>
            <a:ext cx="617926" cy="0"/>
          </a:xfrm>
          <a:prstGeom prst="straightConnector1">
            <a:avLst/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mit Pfeil 116"/>
          <p:cNvCxnSpPr>
            <a:stCxn id="13" idx="3"/>
            <a:endCxn id="8" idx="2"/>
          </p:cNvCxnSpPr>
          <p:nvPr/>
        </p:nvCxnSpPr>
        <p:spPr>
          <a:xfrm>
            <a:off x="4537465" y="4090994"/>
            <a:ext cx="377433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mit Pfeil 122"/>
          <p:cNvCxnSpPr>
            <a:stCxn id="8" idx="6"/>
            <a:endCxn id="14" idx="1"/>
          </p:cNvCxnSpPr>
          <p:nvPr/>
        </p:nvCxnSpPr>
        <p:spPr>
          <a:xfrm>
            <a:off x="6143625" y="4090994"/>
            <a:ext cx="370279" cy="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Gerade Verbindung mit Pfeil 126"/>
          <p:cNvCxnSpPr>
            <a:stCxn id="14" idx="3"/>
            <a:endCxn id="15" idx="1"/>
          </p:cNvCxnSpPr>
          <p:nvPr/>
        </p:nvCxnSpPr>
        <p:spPr>
          <a:xfrm>
            <a:off x="7490218" y="4091000"/>
            <a:ext cx="395131" cy="0"/>
          </a:xfrm>
          <a:prstGeom prst="straightConnector1">
            <a:avLst/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mit Pfeil 144"/>
          <p:cNvCxnSpPr>
            <a:stCxn id="9" idx="3"/>
          </p:cNvCxnSpPr>
          <p:nvPr/>
        </p:nvCxnSpPr>
        <p:spPr>
          <a:xfrm flipH="1">
            <a:off x="6740721" y="5222559"/>
            <a:ext cx="489366" cy="50311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Gerade Verbindung mit Pfeil 147"/>
          <p:cNvCxnSpPr>
            <a:stCxn id="15" idx="2"/>
            <a:endCxn id="9" idx="7"/>
          </p:cNvCxnSpPr>
          <p:nvPr/>
        </p:nvCxnSpPr>
        <p:spPr>
          <a:xfrm flipH="1">
            <a:off x="8098928" y="4351366"/>
            <a:ext cx="274578" cy="4940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Gerade Verbindung mit Pfeil 183"/>
          <p:cNvCxnSpPr>
            <a:stCxn id="14" idx="2"/>
            <a:endCxn id="9" idx="1"/>
          </p:cNvCxnSpPr>
          <p:nvPr/>
        </p:nvCxnSpPr>
        <p:spPr>
          <a:xfrm>
            <a:off x="7002061" y="4351366"/>
            <a:ext cx="228026" cy="4940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Gerade Verbindung mit Pfeil 188"/>
          <p:cNvCxnSpPr>
            <a:stCxn id="9" idx="4"/>
            <a:endCxn id="17" idx="0"/>
          </p:cNvCxnSpPr>
          <p:nvPr/>
        </p:nvCxnSpPr>
        <p:spPr>
          <a:xfrm flipH="1">
            <a:off x="7664507" y="5300674"/>
            <a:ext cx="1" cy="42499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Gerade Verbindung mit Pfeil 195"/>
          <p:cNvCxnSpPr>
            <a:stCxn id="17" idx="1"/>
            <a:endCxn id="18" idx="3"/>
          </p:cNvCxnSpPr>
          <p:nvPr/>
        </p:nvCxnSpPr>
        <p:spPr>
          <a:xfrm flipH="1">
            <a:off x="6740721" y="6025711"/>
            <a:ext cx="435629" cy="0"/>
          </a:xfrm>
          <a:prstGeom prst="straightConnector1">
            <a:avLst/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9" name="Flussdiagramm: Dokument 198"/>
          <p:cNvSpPr/>
          <p:nvPr/>
        </p:nvSpPr>
        <p:spPr>
          <a:xfrm>
            <a:off x="6514516" y="2819402"/>
            <a:ext cx="976314" cy="600076"/>
          </a:xfrm>
          <a:prstGeom prst="flowChartDocumen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Configuration information</a:t>
            </a:r>
          </a:p>
        </p:txBody>
      </p:sp>
      <p:cxnSp>
        <p:nvCxnSpPr>
          <p:cNvPr id="200" name="Gerade Verbindung mit Pfeil 199"/>
          <p:cNvCxnSpPr>
            <a:stCxn id="14" idx="0"/>
            <a:endCxn id="199" idx="2"/>
          </p:cNvCxnSpPr>
          <p:nvPr/>
        </p:nvCxnSpPr>
        <p:spPr>
          <a:xfrm flipV="1">
            <a:off x="7002061" y="3379806"/>
            <a:ext cx="612" cy="411156"/>
          </a:xfrm>
          <a:prstGeom prst="straightConnector1">
            <a:avLst/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Gerade Verbindung mit Pfeil 202"/>
          <p:cNvCxnSpPr>
            <a:stCxn id="7" idx="2"/>
            <a:endCxn id="20" idx="4"/>
          </p:cNvCxnSpPr>
          <p:nvPr/>
        </p:nvCxnSpPr>
        <p:spPr>
          <a:xfrm flipH="1">
            <a:off x="6080518" y="2127281"/>
            <a:ext cx="307791" cy="0"/>
          </a:xfrm>
          <a:prstGeom prst="straightConnector1">
            <a:avLst/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Gerade Verbindung mit Pfeil 205"/>
          <p:cNvCxnSpPr>
            <a:stCxn id="199" idx="0"/>
            <a:endCxn id="7" idx="4"/>
          </p:cNvCxnSpPr>
          <p:nvPr/>
        </p:nvCxnSpPr>
        <p:spPr>
          <a:xfrm flipV="1">
            <a:off x="7002673" y="2393981"/>
            <a:ext cx="0" cy="4254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Gerade Verbindung mit Pfeil 212"/>
          <p:cNvCxnSpPr>
            <a:stCxn id="20" idx="3"/>
            <a:endCxn id="8" idx="0"/>
          </p:cNvCxnSpPr>
          <p:nvPr/>
        </p:nvCxnSpPr>
        <p:spPr>
          <a:xfrm>
            <a:off x="5529261" y="2417793"/>
            <a:ext cx="1" cy="140650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6" name="Gerade Verbindung mit Pfeil 215"/>
          <p:cNvCxnSpPr/>
          <p:nvPr/>
        </p:nvCxnSpPr>
        <p:spPr>
          <a:xfrm flipH="1" flipV="1">
            <a:off x="6080519" y="2384450"/>
            <a:ext cx="433997" cy="434952"/>
          </a:xfrm>
          <a:prstGeom prst="straightConnector1">
            <a:avLst/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Gerade Verbindung mit Pfeil 57"/>
          <p:cNvCxnSpPr>
            <a:stCxn id="20" idx="2"/>
            <a:endCxn id="5" idx="6"/>
          </p:cNvCxnSpPr>
          <p:nvPr/>
        </p:nvCxnSpPr>
        <p:spPr>
          <a:xfrm rot="10800000" flipV="1">
            <a:off x="3069431" y="2127280"/>
            <a:ext cx="1908572" cy="958821"/>
          </a:xfrm>
          <a:prstGeom prst="curvedConnector3">
            <a:avLst>
              <a:gd name="adj1" fmla="val 50000"/>
            </a:avLst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Gekrümmte Verbindung 250"/>
          <p:cNvCxnSpPr/>
          <p:nvPr/>
        </p:nvCxnSpPr>
        <p:spPr>
          <a:xfrm rot="5400000">
            <a:off x="2717643" y="2429057"/>
            <a:ext cx="2460940" cy="2371725"/>
          </a:xfrm>
          <a:prstGeom prst="curvedConnector3">
            <a:avLst>
              <a:gd name="adj1" fmla="val 53096"/>
            </a:avLst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Gekrümmte Verbindung 64"/>
          <p:cNvCxnSpPr/>
          <p:nvPr/>
        </p:nvCxnSpPr>
        <p:spPr>
          <a:xfrm>
            <a:off x="6087078" y="1998773"/>
            <a:ext cx="603939" cy="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4" name="Gekrümmte Verbindung 64"/>
          <p:cNvCxnSpPr/>
          <p:nvPr/>
        </p:nvCxnSpPr>
        <p:spPr>
          <a:xfrm flipH="1" flipV="1">
            <a:off x="2333626" y="5143500"/>
            <a:ext cx="2" cy="582175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7" name="Gekrümmte Verbindung 64"/>
          <p:cNvCxnSpPr/>
          <p:nvPr/>
        </p:nvCxnSpPr>
        <p:spPr>
          <a:xfrm flipV="1">
            <a:off x="7546477" y="5143500"/>
            <a:ext cx="0" cy="56970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9" name="Gerade Verbindung mit Pfeil 268"/>
          <p:cNvCxnSpPr>
            <a:stCxn id="18" idx="0"/>
            <a:endCxn id="8" idx="4"/>
          </p:cNvCxnSpPr>
          <p:nvPr/>
        </p:nvCxnSpPr>
        <p:spPr>
          <a:xfrm flipH="1" flipV="1">
            <a:off x="5529262" y="4357694"/>
            <a:ext cx="723302" cy="13679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Pfeil nach unten 54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30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FitSM-3: Generic roles in ITSM (1/2)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SMS owner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SMS manager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Process </a:t>
            </a:r>
            <a:r>
              <a:rPr lang="en-GB" dirty="0" smtClean="0"/>
              <a:t>owner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Process manager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Case owner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Member of process staff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Service </a:t>
            </a:r>
            <a:r>
              <a:rPr lang="en-GB" dirty="0" smtClean="0"/>
              <a:t>owner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18</a:t>
            </a:fld>
            <a:endParaRPr lang="en-US"/>
          </a:p>
        </p:txBody>
      </p:sp>
      <p:sp>
        <p:nvSpPr>
          <p:cNvPr id="5" name="Pfeil nach unten 4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95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FitSM-3: Generic roles in ITSM (2/2)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SMS owner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SMS manager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Process </a:t>
            </a:r>
            <a:r>
              <a:rPr lang="en-GB" dirty="0" smtClean="0"/>
              <a:t>owner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Process manager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Case owner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Member of process staff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Service </a:t>
            </a:r>
            <a:r>
              <a:rPr lang="en-GB" dirty="0" smtClean="0"/>
              <a:t>owner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19</a:t>
            </a:fld>
            <a:endParaRPr lang="en-US"/>
          </a:p>
        </p:txBody>
      </p:sp>
      <p:sp>
        <p:nvSpPr>
          <p:cNvPr id="5" name="Pfeil nach unten 4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69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FitSM</a:t>
            </a:r>
            <a:r>
              <a:rPr lang="en-US" noProof="0" dirty="0" smtClean="0"/>
              <a:t> qualification program</a:t>
            </a:r>
            <a:endParaRPr 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9" name="Tabel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451495"/>
              </p:ext>
            </p:extLst>
          </p:nvPr>
        </p:nvGraphicFramePr>
        <p:xfrm>
          <a:off x="457200" y="5067720"/>
          <a:ext cx="8229600" cy="13194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29600"/>
              </a:tblGrid>
              <a:tr h="278912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Foundation Level</a:t>
                      </a:r>
                      <a:endParaRPr lang="en-GB" sz="1400" noProof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05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0" name="Rechteck 19"/>
          <p:cNvSpPr/>
          <p:nvPr/>
        </p:nvSpPr>
        <p:spPr>
          <a:xfrm>
            <a:off x="2190466" y="5513696"/>
            <a:ext cx="4763069" cy="682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Foundation training in IT service management</a:t>
            </a:r>
          </a:p>
        </p:txBody>
      </p:sp>
      <p:graphicFrame>
        <p:nvGraphicFramePr>
          <p:cNvPr id="21" name="Tabel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22885"/>
              </p:ext>
            </p:extLst>
          </p:nvPr>
        </p:nvGraphicFramePr>
        <p:xfrm>
          <a:off x="457200" y="3404968"/>
          <a:ext cx="8229600" cy="13194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29600"/>
              </a:tblGrid>
              <a:tr h="278912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Advanced Level</a:t>
                      </a:r>
                      <a:endParaRPr lang="en-GB" sz="1400" noProof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05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6102"/>
              </p:ext>
            </p:extLst>
          </p:nvPr>
        </p:nvGraphicFramePr>
        <p:xfrm>
          <a:off x="457200" y="1742216"/>
          <a:ext cx="8229600" cy="131943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278912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Expert</a:t>
                      </a:r>
                      <a:r>
                        <a:rPr lang="en-GB" sz="1400" baseline="0" noProof="0" dirty="0" smtClean="0">
                          <a:effectLst/>
                        </a:rPr>
                        <a:t> </a:t>
                      </a:r>
                      <a:r>
                        <a:rPr lang="en-GB" sz="1400" noProof="0" dirty="0" smtClean="0">
                          <a:effectLst/>
                        </a:rPr>
                        <a:t>Level</a:t>
                      </a:r>
                      <a:endParaRPr lang="en-GB" sz="1400" noProof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05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" name="Rechteck 22"/>
          <p:cNvSpPr/>
          <p:nvPr/>
        </p:nvSpPr>
        <p:spPr>
          <a:xfrm>
            <a:off x="2190466" y="2199565"/>
            <a:ext cx="4763069" cy="6823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Expert training in IT service management</a:t>
            </a:r>
            <a:endParaRPr lang="en-GB" b="1" dirty="0"/>
          </a:p>
        </p:txBody>
      </p:sp>
      <p:sp>
        <p:nvSpPr>
          <p:cNvPr id="24" name="Rechteck 23"/>
          <p:cNvSpPr/>
          <p:nvPr/>
        </p:nvSpPr>
        <p:spPr>
          <a:xfrm>
            <a:off x="634621" y="3866867"/>
            <a:ext cx="3841845" cy="682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Advanced training in</a:t>
            </a:r>
          </a:p>
          <a:p>
            <a:pPr algn="ctr"/>
            <a:r>
              <a:rPr lang="en-GB" b="1" dirty="0"/>
              <a:t>service planning and delivery</a:t>
            </a:r>
          </a:p>
        </p:txBody>
      </p:sp>
      <p:sp>
        <p:nvSpPr>
          <p:cNvPr id="25" name="Rechteck 24"/>
          <p:cNvSpPr/>
          <p:nvPr/>
        </p:nvSpPr>
        <p:spPr>
          <a:xfrm>
            <a:off x="4659573" y="3866867"/>
            <a:ext cx="3841845" cy="682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Advanced training in</a:t>
            </a:r>
          </a:p>
          <a:p>
            <a:pPr algn="ctr"/>
            <a:r>
              <a:rPr lang="en-GB" b="1" dirty="0"/>
              <a:t>service operation and control</a:t>
            </a:r>
          </a:p>
        </p:txBody>
      </p:sp>
      <p:sp>
        <p:nvSpPr>
          <p:cNvPr id="26" name="Pfeil nach unten 25"/>
          <p:cNvSpPr/>
          <p:nvPr/>
        </p:nvSpPr>
        <p:spPr>
          <a:xfrm rot="10800000">
            <a:off x="4384912" y="4765352"/>
            <a:ext cx="374176" cy="216083"/>
          </a:xfrm>
          <a:prstGeom prst="downArrow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/>
            <a:endParaRPr lang="de-DE" sz="14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27" name="Pfeil nach unten 26"/>
          <p:cNvSpPr/>
          <p:nvPr/>
        </p:nvSpPr>
        <p:spPr>
          <a:xfrm rot="10800000">
            <a:off x="4369557" y="3119665"/>
            <a:ext cx="374176" cy="216083"/>
          </a:xfrm>
          <a:prstGeom prst="downArrow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/>
            <a:endParaRPr lang="de-DE" sz="14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6844840" y="5901993"/>
            <a:ext cx="701539" cy="38829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/>
            <a:r>
              <a:rPr lang="en-US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1 day</a:t>
            </a:r>
          </a:p>
        </p:txBody>
      </p:sp>
      <p:sp>
        <p:nvSpPr>
          <p:cNvPr id="29" name="Rechteck 28"/>
          <p:cNvSpPr/>
          <p:nvPr/>
        </p:nvSpPr>
        <p:spPr>
          <a:xfrm>
            <a:off x="4582705" y="3801066"/>
            <a:ext cx="701539" cy="38829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/>
            <a:r>
              <a:rPr lang="en-US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2 days</a:t>
            </a:r>
          </a:p>
        </p:txBody>
      </p:sp>
      <p:sp>
        <p:nvSpPr>
          <p:cNvPr id="30" name="Rechteck 29"/>
          <p:cNvSpPr/>
          <p:nvPr/>
        </p:nvSpPr>
        <p:spPr>
          <a:xfrm>
            <a:off x="580027" y="3801066"/>
            <a:ext cx="701539" cy="38829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/>
            <a:r>
              <a:rPr lang="en-US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2 days</a:t>
            </a:r>
          </a:p>
        </p:txBody>
      </p:sp>
      <p:sp>
        <p:nvSpPr>
          <p:cNvPr id="31" name="Rechteck 30"/>
          <p:cNvSpPr/>
          <p:nvPr/>
        </p:nvSpPr>
        <p:spPr>
          <a:xfrm>
            <a:off x="6840045" y="2596561"/>
            <a:ext cx="701539" cy="3882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sz="1400" b="1" dirty="0" smtClean="0">
                <a:solidFill>
                  <a:schemeClr val="tx1"/>
                </a:solidFill>
                <a:latin typeface="+mj-lt"/>
              </a:rPr>
              <a:t> days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5285387" y="3057820"/>
            <a:ext cx="1221331" cy="49018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Self-study workbook</a:t>
            </a:r>
            <a:endParaRPr lang="en-GB" b="1" dirty="0"/>
          </a:p>
        </p:txBody>
      </p:sp>
      <p:sp>
        <p:nvSpPr>
          <p:cNvPr id="33" name="Pfeil nach unten 32"/>
          <p:cNvSpPr/>
          <p:nvPr/>
        </p:nvSpPr>
        <p:spPr>
          <a:xfrm rot="10800000">
            <a:off x="4366624" y="3125528"/>
            <a:ext cx="374176" cy="216083"/>
          </a:xfrm>
          <a:prstGeom prst="downArrow">
            <a:avLst/>
          </a:prstGeom>
          <a:noFill/>
          <a:ln w="381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endParaRPr lang="de-DE" sz="1400" dirty="0" smtClean="0">
              <a:solidFill>
                <a:schemeClr val="tx1"/>
              </a:solidFill>
            </a:endParaRPr>
          </a:p>
        </p:txBody>
      </p:sp>
      <p:cxnSp>
        <p:nvCxnSpPr>
          <p:cNvPr id="41" name="Gerade Verbindung 40"/>
          <p:cNvCxnSpPr>
            <a:endCxn id="32" idx="1"/>
          </p:cNvCxnSpPr>
          <p:nvPr/>
        </p:nvCxnSpPr>
        <p:spPr>
          <a:xfrm>
            <a:off x="4673744" y="3302911"/>
            <a:ext cx="611643" cy="0"/>
          </a:xfrm>
          <a:prstGeom prst="line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55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Related standards and frameworks</a:t>
            </a:r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20</a:t>
            </a:fld>
            <a:endParaRPr lang="en-US" dirty="0"/>
          </a:p>
        </p:txBody>
      </p:sp>
      <p:grpSp>
        <p:nvGrpSpPr>
          <p:cNvPr id="29" name="Gruppieren 28"/>
          <p:cNvGrpSpPr/>
          <p:nvPr/>
        </p:nvGrpSpPr>
        <p:grpSpPr>
          <a:xfrm>
            <a:off x="1335391" y="1894830"/>
            <a:ext cx="6473219" cy="4281544"/>
            <a:chOff x="1174882" y="1717406"/>
            <a:chExt cx="6473219" cy="4281544"/>
          </a:xfrm>
        </p:grpSpPr>
        <p:sp>
          <p:nvSpPr>
            <p:cNvPr id="32" name="Rectangle 2"/>
            <p:cNvSpPr>
              <a:spLocks/>
            </p:cNvSpPr>
            <p:nvPr/>
          </p:nvSpPr>
          <p:spPr bwMode="auto">
            <a:xfrm>
              <a:off x="5573064" y="3181268"/>
              <a:ext cx="1994669" cy="2817409"/>
            </a:xfrm>
            <a:prstGeom prst="rect">
              <a:avLst/>
            </a:prstGeom>
            <a:solidFill>
              <a:srgbClr val="EAEAEA"/>
            </a:solidFill>
            <a:ln w="12700">
              <a:noFill/>
              <a:prstDash val="sysDot"/>
              <a:miter lim="800000"/>
              <a:headEnd/>
              <a:tailEnd type="none" w="lg" len="sm"/>
            </a:ln>
          </p:spPr>
          <p:txBody>
            <a:bodyPr wrap="none" lIns="64291" tIns="32146" rIns="64291" bIns="32146" anchor="ctr"/>
            <a:lstStyle/>
            <a:p>
              <a:endParaRPr lang="de-DE" sz="1400"/>
            </a:p>
          </p:txBody>
        </p:sp>
        <p:sp>
          <p:nvSpPr>
            <p:cNvPr id="35" name="Rectangle 4"/>
            <p:cNvSpPr>
              <a:spLocks/>
            </p:cNvSpPr>
            <p:nvPr/>
          </p:nvSpPr>
          <p:spPr bwMode="auto">
            <a:xfrm>
              <a:off x="1197939" y="3643308"/>
              <a:ext cx="1818909" cy="42974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dirty="0" smtClean="0"/>
                <a:t>ITIL</a:t>
              </a:r>
              <a:endParaRPr lang="de-DE" sz="1400" dirty="0"/>
            </a:p>
          </p:txBody>
        </p:sp>
        <p:sp>
          <p:nvSpPr>
            <p:cNvPr id="36" name="Rectangle 6"/>
            <p:cNvSpPr>
              <a:spLocks/>
            </p:cNvSpPr>
            <p:nvPr/>
          </p:nvSpPr>
          <p:spPr bwMode="auto">
            <a:xfrm>
              <a:off x="1204290" y="4606258"/>
              <a:ext cx="1818910" cy="42974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/>
                <a:t>COBIT</a:t>
              </a:r>
            </a:p>
          </p:txBody>
        </p:sp>
        <p:sp>
          <p:nvSpPr>
            <p:cNvPr id="40" name="Rectangle 9"/>
            <p:cNvSpPr>
              <a:spLocks/>
            </p:cNvSpPr>
            <p:nvPr/>
          </p:nvSpPr>
          <p:spPr bwMode="auto">
            <a:xfrm>
              <a:off x="2391461" y="1717406"/>
              <a:ext cx="1645295" cy="4297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dirty="0"/>
                <a:t>ISO 9000</a:t>
              </a:r>
            </a:p>
          </p:txBody>
        </p:sp>
        <p:sp>
          <p:nvSpPr>
            <p:cNvPr id="42" name="Rectangle 10"/>
            <p:cNvSpPr>
              <a:spLocks/>
            </p:cNvSpPr>
            <p:nvPr/>
          </p:nvSpPr>
          <p:spPr bwMode="auto">
            <a:xfrm>
              <a:off x="3434424" y="5568935"/>
              <a:ext cx="1818911" cy="4297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dirty="0" smtClean="0"/>
                <a:t>CMMI</a:t>
              </a:r>
              <a:endParaRPr lang="de-DE" sz="1400" dirty="0"/>
            </a:p>
          </p:txBody>
        </p:sp>
        <p:sp>
          <p:nvSpPr>
            <p:cNvPr id="44" name="Rectangle 13"/>
            <p:cNvSpPr>
              <a:spLocks/>
            </p:cNvSpPr>
            <p:nvPr/>
          </p:nvSpPr>
          <p:spPr bwMode="auto">
            <a:xfrm>
              <a:off x="5743464" y="5146250"/>
              <a:ext cx="1645295" cy="42974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en-US" sz="1100" i="1" dirty="0" smtClean="0">
                  <a:latin typeface="Arial" charset="0"/>
                </a:rPr>
                <a:t>Software engineering</a:t>
              </a:r>
              <a:br>
                <a:rPr lang="en-US" sz="1100" i="1" dirty="0" smtClean="0">
                  <a:latin typeface="Arial" charset="0"/>
                </a:rPr>
              </a:br>
              <a:r>
                <a:rPr lang="en-US" sz="1100" i="1" dirty="0" smtClean="0">
                  <a:latin typeface="Arial" charset="0"/>
                </a:rPr>
                <a:t>maturity model</a:t>
              </a:r>
              <a:endParaRPr lang="en-US" sz="1100" i="1" dirty="0">
                <a:latin typeface="Arial" charset="0"/>
              </a:endParaRPr>
            </a:p>
          </p:txBody>
        </p:sp>
        <p:sp>
          <p:nvSpPr>
            <p:cNvPr id="45" name="Rectangle 14"/>
            <p:cNvSpPr>
              <a:spLocks/>
            </p:cNvSpPr>
            <p:nvPr/>
          </p:nvSpPr>
          <p:spPr bwMode="auto">
            <a:xfrm>
              <a:off x="5756123" y="3579945"/>
              <a:ext cx="1645295" cy="42974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en-US" sz="1100" i="1" dirty="0" smtClean="0">
                  <a:latin typeface="Arial" charset="0"/>
                </a:rPr>
                <a:t>IT service management </a:t>
              </a:r>
              <a:br>
                <a:rPr lang="en-US" sz="1100" i="1" dirty="0" smtClean="0">
                  <a:latin typeface="Arial" charset="0"/>
                </a:rPr>
              </a:br>
              <a:r>
                <a:rPr lang="en-US" sz="1100" i="1" dirty="0" smtClean="0">
                  <a:latin typeface="Arial" charset="0"/>
                </a:rPr>
                <a:t>standard / framework</a:t>
              </a:r>
              <a:endParaRPr lang="en-US" sz="1100" i="1" dirty="0">
                <a:latin typeface="Arial" charset="0"/>
              </a:endParaRPr>
            </a:p>
          </p:txBody>
        </p:sp>
        <p:sp>
          <p:nvSpPr>
            <p:cNvPr id="46" name="Rectangle 15"/>
            <p:cNvSpPr>
              <a:spLocks/>
            </p:cNvSpPr>
            <p:nvPr/>
          </p:nvSpPr>
          <p:spPr bwMode="auto">
            <a:xfrm>
              <a:off x="5743464" y="4102046"/>
              <a:ext cx="1645295" cy="4297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en-US" sz="1100" i="1" dirty="0" smtClean="0">
                  <a:latin typeface="Arial" charset="0"/>
                </a:rPr>
                <a:t>Quality management</a:t>
              </a:r>
            </a:p>
            <a:p>
              <a:pPr algn="ctr"/>
              <a:r>
                <a:rPr lang="en-US" sz="1100" i="1" dirty="0" smtClean="0">
                  <a:latin typeface="Arial" charset="0"/>
                </a:rPr>
                <a:t>standard</a:t>
              </a:r>
              <a:endParaRPr lang="en-US" sz="1100" i="1" dirty="0">
                <a:latin typeface="Arial" charset="0"/>
              </a:endParaRPr>
            </a:p>
          </p:txBody>
        </p:sp>
        <p:sp>
          <p:nvSpPr>
            <p:cNvPr id="47" name="Line 27"/>
            <p:cNvSpPr>
              <a:spLocks noChangeShapeType="1"/>
            </p:cNvSpPr>
            <p:nvPr/>
          </p:nvSpPr>
          <p:spPr bwMode="auto">
            <a:xfrm>
              <a:off x="5825328" y="5708054"/>
              <a:ext cx="1518047" cy="0"/>
            </a:xfrm>
            <a:prstGeom prst="line">
              <a:avLst/>
            </a:prstGeom>
            <a:noFill/>
            <a:ln w="2540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48" name="Text Box 28"/>
            <p:cNvSpPr txBox="1">
              <a:spLocks/>
            </p:cNvSpPr>
            <p:nvPr/>
          </p:nvSpPr>
          <p:spPr bwMode="auto">
            <a:xfrm>
              <a:off x="5573065" y="5723681"/>
              <a:ext cx="2075036" cy="226503"/>
            </a:xfrm>
            <a:prstGeom prst="rect">
              <a:avLst/>
            </a:prstGeom>
            <a:noFill/>
            <a:ln w="50800">
              <a:noFill/>
              <a:prstDash val="dash"/>
              <a:miter lim="800000"/>
              <a:headEnd/>
              <a:tailEnd type="none" w="lg" len="sm"/>
            </a:ln>
          </p:spPr>
          <p:txBody>
            <a:bodyPr lIns="64291" tIns="32146" rIns="64291" bIns="3214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i="1" dirty="0" smtClean="0">
                  <a:latin typeface="Arial" charset="0"/>
                </a:rPr>
                <a:t>adoption of concepts</a:t>
              </a:r>
              <a:endParaRPr lang="en-US" sz="1000" b="1" i="1" dirty="0">
                <a:latin typeface="Arial" charset="0"/>
              </a:endParaRPr>
            </a:p>
          </p:txBody>
        </p:sp>
        <p:sp>
          <p:nvSpPr>
            <p:cNvPr id="49" name="Text Box 30"/>
            <p:cNvSpPr txBox="1">
              <a:spLocks/>
            </p:cNvSpPr>
            <p:nvPr/>
          </p:nvSpPr>
          <p:spPr bwMode="auto">
            <a:xfrm>
              <a:off x="5659012" y="3228149"/>
              <a:ext cx="1808262" cy="226503"/>
            </a:xfrm>
            <a:prstGeom prst="rect">
              <a:avLst/>
            </a:prstGeom>
            <a:noFill/>
            <a:ln w="50800">
              <a:noFill/>
              <a:prstDash val="dash"/>
              <a:miter lim="800000"/>
              <a:headEnd/>
              <a:tailEnd type="none" w="lg" len="sm"/>
            </a:ln>
          </p:spPr>
          <p:txBody>
            <a:bodyPr lIns="64291" tIns="32146" rIns="64291" bIns="3214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000" b="1" i="1" dirty="0" smtClean="0">
                  <a:latin typeface="Arial" charset="0"/>
                </a:rPr>
                <a:t>Legend</a:t>
              </a:r>
              <a:endParaRPr lang="de-DE" sz="1000" b="1" i="1" dirty="0">
                <a:latin typeface="Arial" charset="0"/>
              </a:endParaRPr>
            </a:p>
          </p:txBody>
        </p:sp>
        <p:sp>
          <p:nvSpPr>
            <p:cNvPr id="50" name="Rectangle 32"/>
            <p:cNvSpPr>
              <a:spLocks/>
            </p:cNvSpPr>
            <p:nvPr/>
          </p:nvSpPr>
          <p:spPr bwMode="auto">
            <a:xfrm>
              <a:off x="1174882" y="2680357"/>
              <a:ext cx="1818910" cy="4297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dirty="0"/>
                <a:t>ISO/IEC 27000</a:t>
              </a:r>
            </a:p>
          </p:txBody>
        </p:sp>
        <p:sp>
          <p:nvSpPr>
            <p:cNvPr id="51" name="Rectangle 8"/>
            <p:cNvSpPr>
              <a:spLocks/>
            </p:cNvSpPr>
            <p:nvPr/>
          </p:nvSpPr>
          <p:spPr bwMode="auto">
            <a:xfrm>
              <a:off x="3434425" y="2666466"/>
              <a:ext cx="1818910" cy="4297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dirty="0"/>
                <a:t>ISO/IEC </a:t>
              </a:r>
              <a:r>
                <a:rPr lang="de-DE" sz="1400" dirty="0" smtClean="0"/>
                <a:t>20000</a:t>
              </a:r>
              <a:endParaRPr lang="de-DE" sz="1400" dirty="0"/>
            </a:p>
          </p:txBody>
        </p:sp>
        <p:sp>
          <p:nvSpPr>
            <p:cNvPr id="52" name="Rectangle 5"/>
            <p:cNvSpPr>
              <a:spLocks/>
            </p:cNvSpPr>
            <p:nvPr/>
          </p:nvSpPr>
          <p:spPr bwMode="auto">
            <a:xfrm>
              <a:off x="3434425" y="3601292"/>
              <a:ext cx="1818910" cy="42974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b="1" dirty="0" err="1" smtClean="0"/>
                <a:t>FitSM</a:t>
              </a:r>
              <a:endParaRPr lang="de-DE" sz="1400" b="1" dirty="0"/>
            </a:p>
          </p:txBody>
        </p:sp>
        <p:cxnSp>
          <p:nvCxnSpPr>
            <p:cNvPr id="53" name="AutoShape 42"/>
            <p:cNvCxnSpPr>
              <a:cxnSpLocks noChangeShapeType="1"/>
              <a:stCxn id="36" idx="3"/>
              <a:endCxn id="52" idx="2"/>
            </p:cNvCxnSpPr>
            <p:nvPr/>
          </p:nvCxnSpPr>
          <p:spPr bwMode="auto">
            <a:xfrm flipV="1">
              <a:off x="3023200" y="4031033"/>
              <a:ext cx="1320680" cy="790096"/>
            </a:xfrm>
            <a:prstGeom prst="bentConnector2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 type="arrow" w="lg" len="lg"/>
            </a:ln>
          </p:spPr>
        </p:cxnSp>
        <p:sp>
          <p:nvSpPr>
            <p:cNvPr id="54" name="Line 27"/>
            <p:cNvSpPr>
              <a:spLocks noChangeShapeType="1"/>
            </p:cNvSpPr>
            <p:nvPr/>
          </p:nvSpPr>
          <p:spPr bwMode="auto">
            <a:xfrm flipH="1">
              <a:off x="4343879" y="3096208"/>
              <a:ext cx="0" cy="505084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55" name="Rectangle 10"/>
            <p:cNvSpPr>
              <a:spLocks/>
            </p:cNvSpPr>
            <p:nvPr/>
          </p:nvSpPr>
          <p:spPr bwMode="auto">
            <a:xfrm>
              <a:off x="1204290" y="5569208"/>
              <a:ext cx="1818911" cy="4297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de-DE" sz="1400" dirty="0" smtClean="0"/>
                <a:t>ISO 15504</a:t>
              </a:r>
              <a:endParaRPr lang="de-DE" sz="1400" dirty="0"/>
            </a:p>
          </p:txBody>
        </p:sp>
        <p:sp>
          <p:nvSpPr>
            <p:cNvPr id="56" name="Line 27"/>
            <p:cNvSpPr>
              <a:spLocks noChangeShapeType="1"/>
            </p:cNvSpPr>
            <p:nvPr/>
          </p:nvSpPr>
          <p:spPr bwMode="auto">
            <a:xfrm flipH="1">
              <a:off x="2107393" y="4073048"/>
              <a:ext cx="1" cy="533209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58" name="Line 27"/>
            <p:cNvSpPr>
              <a:spLocks noChangeShapeType="1"/>
            </p:cNvSpPr>
            <p:nvPr/>
          </p:nvSpPr>
          <p:spPr bwMode="auto">
            <a:xfrm flipV="1">
              <a:off x="2107394" y="5035999"/>
              <a:ext cx="0" cy="533208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59" name="Line 27"/>
            <p:cNvSpPr>
              <a:spLocks noChangeShapeType="1"/>
            </p:cNvSpPr>
            <p:nvPr/>
          </p:nvSpPr>
          <p:spPr bwMode="auto">
            <a:xfrm flipV="1">
              <a:off x="3023201" y="3110097"/>
              <a:ext cx="411224" cy="533210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arrow" w="lg" len="lg"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0" name="Line 27"/>
            <p:cNvSpPr>
              <a:spLocks noChangeShapeType="1"/>
            </p:cNvSpPr>
            <p:nvPr/>
          </p:nvSpPr>
          <p:spPr bwMode="auto">
            <a:xfrm flipH="1">
              <a:off x="3016847" y="5806923"/>
              <a:ext cx="417577" cy="0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1" name="Line 27"/>
            <p:cNvSpPr>
              <a:spLocks noChangeShapeType="1"/>
            </p:cNvSpPr>
            <p:nvPr/>
          </p:nvSpPr>
          <p:spPr bwMode="auto">
            <a:xfrm flipH="1" flipV="1">
              <a:off x="2993792" y="5035997"/>
              <a:ext cx="1373144" cy="533209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2" name="Line 27"/>
            <p:cNvSpPr>
              <a:spLocks noChangeShapeType="1"/>
            </p:cNvSpPr>
            <p:nvPr/>
          </p:nvSpPr>
          <p:spPr bwMode="auto">
            <a:xfrm flipV="1">
              <a:off x="3016847" y="3816408"/>
              <a:ext cx="417578" cy="0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3" name="Line 27"/>
            <p:cNvSpPr>
              <a:spLocks noChangeShapeType="1"/>
            </p:cNvSpPr>
            <p:nvPr/>
          </p:nvSpPr>
          <p:spPr bwMode="auto">
            <a:xfrm>
              <a:off x="2993792" y="2877262"/>
              <a:ext cx="440633" cy="0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arrow" w="lg" len="lg"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4" name="Line 27"/>
            <p:cNvSpPr>
              <a:spLocks noChangeShapeType="1"/>
            </p:cNvSpPr>
            <p:nvPr/>
          </p:nvSpPr>
          <p:spPr bwMode="auto">
            <a:xfrm>
              <a:off x="3242673" y="2147148"/>
              <a:ext cx="1124264" cy="519318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 flipH="1">
              <a:off x="2107395" y="2147148"/>
              <a:ext cx="1135278" cy="533208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 type="arrow" w="lg" len="lg"/>
            </a:ln>
          </p:spPr>
          <p:txBody>
            <a:bodyPr lIns="64291" tIns="32146" rIns="64291" bIns="32146"/>
            <a:lstStyle/>
            <a:p>
              <a:endParaRPr lang="en-US" sz="1400"/>
            </a:p>
          </p:txBody>
        </p:sp>
        <p:sp>
          <p:nvSpPr>
            <p:cNvPr id="66" name="Rectangle 14"/>
            <p:cNvSpPr>
              <a:spLocks/>
            </p:cNvSpPr>
            <p:nvPr/>
          </p:nvSpPr>
          <p:spPr bwMode="auto">
            <a:xfrm>
              <a:off x="5756123" y="4624148"/>
              <a:ext cx="1645295" cy="42974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lIns="64291" tIns="32146" rIns="64291" bIns="32146" anchor="ctr"/>
            <a:lstStyle/>
            <a:p>
              <a:pPr algn="ctr"/>
              <a:r>
                <a:rPr lang="en-US" sz="1100" i="1" dirty="0" smtClean="0">
                  <a:latin typeface="Arial" charset="0"/>
                </a:rPr>
                <a:t>Information security </a:t>
              </a:r>
              <a:br>
                <a:rPr lang="en-US" sz="1100" i="1" dirty="0" smtClean="0">
                  <a:latin typeface="Arial" charset="0"/>
                </a:rPr>
              </a:br>
              <a:r>
                <a:rPr lang="en-US" sz="1100" i="1" dirty="0" smtClean="0">
                  <a:latin typeface="Arial" charset="0"/>
                </a:rPr>
                <a:t>management standard</a:t>
              </a:r>
              <a:endParaRPr lang="en-US" sz="1100" i="1" dirty="0">
                <a:latin typeface="Arial" charset="0"/>
              </a:endParaRPr>
            </a:p>
          </p:txBody>
        </p:sp>
      </p:grpSp>
      <p:sp>
        <p:nvSpPr>
          <p:cNvPr id="33" name="Pfeil nach unten 32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59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this workbook is structured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FitSM parts</a:t>
            </a:r>
          </a:p>
          <a:p>
            <a:r>
              <a:rPr lang="en-GB" dirty="0" smtClean="0"/>
              <a:t>Key terms and definitions</a:t>
            </a:r>
          </a:p>
          <a:p>
            <a:r>
              <a:rPr lang="en-US" dirty="0" smtClean="0"/>
              <a:t>Service management systems</a:t>
            </a:r>
          </a:p>
          <a:p>
            <a:r>
              <a:rPr lang="en-US" dirty="0" smtClean="0"/>
              <a:t>FitSM-1: Requirements</a:t>
            </a:r>
          </a:p>
          <a:p>
            <a:r>
              <a:rPr lang="en-US" dirty="0" smtClean="0"/>
              <a:t>ITSM processes according to FitSM: Mixed topics</a:t>
            </a:r>
          </a:p>
          <a:p>
            <a:r>
              <a:rPr lang="en-US" dirty="0" smtClean="0"/>
              <a:t>FitSM-3: Generic roles in ITSM</a:t>
            </a:r>
          </a:p>
          <a:p>
            <a:r>
              <a:rPr lang="en-US" dirty="0" smtClean="0"/>
              <a:t>Related standards and frameworks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C:\Dokumente und Einstellungen\schaaf\Lokale Einstellungen\Temporary Internet Files\Content.IE5\17NZDPS6\MCj043158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7513" y="1661224"/>
            <a:ext cx="904875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13"/>
          <p:cNvSpPr txBox="1">
            <a:spLocks noChangeArrowheads="1"/>
          </p:cNvSpPr>
          <p:nvPr/>
        </p:nvSpPr>
        <p:spPr bwMode="auto">
          <a:xfrm>
            <a:off x="7837488" y="2542286"/>
            <a:ext cx="1306512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pPr algn="ctr"/>
            <a:r>
              <a:rPr lang="de-DE" sz="1400" b="1" dirty="0">
                <a:cs typeface="Arial" charset="0"/>
              </a:rPr>
              <a:t>ca. </a:t>
            </a:r>
            <a:r>
              <a:rPr lang="de-DE" sz="1400" b="1" dirty="0" smtClean="0">
                <a:cs typeface="Arial" charset="0"/>
              </a:rPr>
              <a:t>150 min</a:t>
            </a:r>
            <a:endParaRPr lang="de-DE" sz="14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77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FitSM</a:t>
            </a:r>
            <a:r>
              <a:rPr lang="en-GB" dirty="0" smtClean="0"/>
              <a:t> parts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4</a:t>
            </a:fld>
            <a:endParaRPr lang="en-US"/>
          </a:p>
        </p:txBody>
      </p:sp>
      <p:grpSp>
        <p:nvGrpSpPr>
          <p:cNvPr id="3" name="Gruppieren 2"/>
          <p:cNvGrpSpPr/>
          <p:nvPr/>
        </p:nvGrpSpPr>
        <p:grpSpPr>
          <a:xfrm>
            <a:off x="821932" y="1702649"/>
            <a:ext cx="7170571" cy="4921802"/>
            <a:chOff x="574282" y="1702649"/>
            <a:chExt cx="7170571" cy="4921802"/>
          </a:xfrm>
        </p:grpSpPr>
        <p:cxnSp>
          <p:nvCxnSpPr>
            <p:cNvPr id="22" name="Gerade Verbindung 21"/>
            <p:cNvCxnSpPr/>
            <p:nvPr/>
          </p:nvCxnSpPr>
          <p:spPr>
            <a:xfrm>
              <a:off x="583889" y="4009891"/>
              <a:ext cx="7149976" cy="230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hteck 22"/>
            <p:cNvSpPr/>
            <p:nvPr/>
          </p:nvSpPr>
          <p:spPr>
            <a:xfrm>
              <a:off x="2962827" y="3075614"/>
              <a:ext cx="2781520" cy="72704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FitSM-1</a:t>
              </a:r>
            </a:p>
            <a:p>
              <a:pPr algn="ctr"/>
              <a:r>
                <a:rPr lang="en-GB" sz="1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…(1)…</a:t>
              </a:r>
            </a:p>
          </p:txBody>
        </p:sp>
        <p:sp>
          <p:nvSpPr>
            <p:cNvPr id="24" name="Rechteck 23"/>
            <p:cNvSpPr/>
            <p:nvPr/>
          </p:nvSpPr>
          <p:spPr>
            <a:xfrm>
              <a:off x="1144680" y="4316237"/>
              <a:ext cx="2781520" cy="72704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FitSM-2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…(2)…</a:t>
              </a:r>
            </a:p>
          </p:txBody>
        </p:sp>
        <p:sp>
          <p:nvSpPr>
            <p:cNvPr id="25" name="Rechteck 24"/>
            <p:cNvSpPr/>
            <p:nvPr/>
          </p:nvSpPr>
          <p:spPr>
            <a:xfrm>
              <a:off x="4789434" y="4316237"/>
              <a:ext cx="2781520" cy="72704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FitSM-3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…(3)…</a:t>
              </a:r>
            </a:p>
          </p:txBody>
        </p:sp>
        <p:sp>
          <p:nvSpPr>
            <p:cNvPr id="26" name="Rechteck 25"/>
            <p:cNvSpPr/>
            <p:nvPr/>
          </p:nvSpPr>
          <p:spPr>
            <a:xfrm>
              <a:off x="3377518" y="5401625"/>
              <a:ext cx="1952142" cy="122282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FitSM-5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Selected …(5)…</a:t>
              </a:r>
            </a:p>
          </p:txBody>
        </p:sp>
        <p:cxnSp>
          <p:nvCxnSpPr>
            <p:cNvPr id="27" name="Gewinkelte Verbindung 26"/>
            <p:cNvCxnSpPr>
              <a:stCxn id="24" idx="0"/>
              <a:endCxn id="23" idx="2"/>
            </p:cNvCxnSpPr>
            <p:nvPr/>
          </p:nvCxnSpPr>
          <p:spPr>
            <a:xfrm rot="5400000" flipH="1" flipV="1">
              <a:off x="3187725" y="3150376"/>
              <a:ext cx="513577" cy="1818147"/>
            </a:xfrm>
            <a:prstGeom prst="bentConnector3">
              <a:avLst>
                <a:gd name="adj1" fmla="val 26084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winkelte Verbindung 27"/>
            <p:cNvCxnSpPr>
              <a:stCxn id="25" idx="0"/>
              <a:endCxn id="23" idx="2"/>
            </p:cNvCxnSpPr>
            <p:nvPr/>
          </p:nvCxnSpPr>
          <p:spPr>
            <a:xfrm rot="16200000" flipV="1">
              <a:off x="5010103" y="3146145"/>
              <a:ext cx="513577" cy="1826607"/>
            </a:xfrm>
            <a:prstGeom prst="bentConnector3">
              <a:avLst>
                <a:gd name="adj1" fmla="val 26084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/>
            <p:cNvSpPr txBox="1"/>
            <p:nvPr/>
          </p:nvSpPr>
          <p:spPr>
            <a:xfrm rot="16200000">
              <a:off x="130636" y="3248765"/>
              <a:ext cx="12282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 smtClean="0">
                  <a:latin typeface="Arial Narrow" panose="020B0606020202030204" pitchFamily="34" charset="0"/>
                  <a:cs typeface="Arial" pitchFamily="34" charset="0"/>
                </a:rPr>
                <a:t>Requirements</a:t>
              </a:r>
            </a:p>
          </p:txBody>
        </p:sp>
        <p:cxnSp>
          <p:nvCxnSpPr>
            <p:cNvPr id="30" name="Gewinkelte Verbindung 29"/>
            <p:cNvCxnSpPr>
              <a:stCxn id="26" idx="0"/>
              <a:endCxn id="23" idx="2"/>
            </p:cNvCxnSpPr>
            <p:nvPr/>
          </p:nvCxnSpPr>
          <p:spPr>
            <a:xfrm rot="16200000" flipV="1">
              <a:off x="3554106" y="4602142"/>
              <a:ext cx="1598965" cy="2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hteck 30"/>
            <p:cNvSpPr/>
            <p:nvPr/>
          </p:nvSpPr>
          <p:spPr>
            <a:xfrm>
              <a:off x="2962826" y="1759111"/>
              <a:ext cx="2781520" cy="72704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FitSM-0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…(0)…</a:t>
              </a:r>
            </a:p>
          </p:txBody>
        </p:sp>
        <p:cxnSp>
          <p:nvCxnSpPr>
            <p:cNvPr id="32" name="Gerade Verbindung 31"/>
            <p:cNvCxnSpPr/>
            <p:nvPr/>
          </p:nvCxnSpPr>
          <p:spPr>
            <a:xfrm>
              <a:off x="594877" y="2785562"/>
              <a:ext cx="7149976" cy="230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feld 32"/>
            <p:cNvSpPr txBox="1"/>
            <p:nvPr/>
          </p:nvSpPr>
          <p:spPr>
            <a:xfrm rot="16200000">
              <a:off x="-83192" y="5132250"/>
              <a:ext cx="16946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smtClean="0">
                  <a:latin typeface="Arial Narrow" panose="020B0606020202030204" pitchFamily="34" charset="0"/>
                  <a:cs typeface="Arial" pitchFamily="34" charset="0"/>
                </a:rPr>
                <a:t>Support &amp; </a:t>
              </a:r>
              <a:r>
                <a:rPr lang="de-DE" sz="1600" dirty="0" err="1" smtClean="0">
                  <a:latin typeface="Arial Narrow" panose="020B0606020202030204" pitchFamily="34" charset="0"/>
                  <a:cs typeface="Arial" pitchFamily="34" charset="0"/>
                </a:rPr>
                <a:t>Guidance</a:t>
              </a:r>
              <a:endParaRPr lang="de-DE" sz="1600" dirty="0" smtClean="0"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34" name="Textfeld 33"/>
            <p:cNvSpPr txBox="1"/>
            <p:nvPr/>
          </p:nvSpPr>
          <p:spPr>
            <a:xfrm rot="16200000">
              <a:off x="199692" y="2077239"/>
              <a:ext cx="1087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 smtClean="0">
                  <a:latin typeface="Arial Narrow" panose="020B0606020202030204" pitchFamily="34" charset="0"/>
                  <a:cs typeface="Arial" pitchFamily="34" charset="0"/>
                </a:rPr>
                <a:t>Terminology</a:t>
              </a:r>
            </a:p>
          </p:txBody>
        </p:sp>
        <p:sp>
          <p:nvSpPr>
            <p:cNvPr id="35" name="Rechteck 34"/>
            <p:cNvSpPr/>
            <p:nvPr/>
          </p:nvSpPr>
          <p:spPr>
            <a:xfrm>
              <a:off x="1144679" y="5401625"/>
              <a:ext cx="1952144" cy="122282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FitSM-4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Selected …(4)…</a:t>
              </a:r>
            </a:p>
          </p:txBody>
        </p:sp>
        <p:cxnSp>
          <p:nvCxnSpPr>
            <p:cNvPr id="36" name="Gewinkelte Verbindung 35"/>
            <p:cNvCxnSpPr>
              <a:stCxn id="35" idx="0"/>
              <a:endCxn id="23" idx="2"/>
            </p:cNvCxnSpPr>
            <p:nvPr/>
          </p:nvCxnSpPr>
          <p:spPr>
            <a:xfrm rot="5400000" flipH="1" flipV="1">
              <a:off x="2437687" y="3485725"/>
              <a:ext cx="1598965" cy="2232836"/>
            </a:xfrm>
            <a:prstGeom prst="bentConnector3">
              <a:avLst>
                <a:gd name="adj1" fmla="val 11591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hteck 38"/>
            <p:cNvSpPr/>
            <p:nvPr/>
          </p:nvSpPr>
          <p:spPr>
            <a:xfrm>
              <a:off x="5618812" y="5401625"/>
              <a:ext cx="1952142" cy="122282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FitSM-6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…(6)…</a:t>
              </a:r>
            </a:p>
          </p:txBody>
        </p:sp>
        <p:cxnSp>
          <p:nvCxnSpPr>
            <p:cNvPr id="40" name="Gewinkelte Verbindung 39"/>
            <p:cNvCxnSpPr>
              <a:stCxn id="39" idx="0"/>
              <a:endCxn id="23" idx="2"/>
            </p:cNvCxnSpPr>
            <p:nvPr/>
          </p:nvCxnSpPr>
          <p:spPr>
            <a:xfrm rot="16200000" flipV="1">
              <a:off x="4674753" y="3481495"/>
              <a:ext cx="1598965" cy="2241296"/>
            </a:xfrm>
            <a:prstGeom prst="bentConnector3">
              <a:avLst>
                <a:gd name="adj1" fmla="val 11591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winkelte Verbindung 40"/>
            <p:cNvCxnSpPr>
              <a:stCxn id="31" idx="2"/>
              <a:endCxn id="23" idx="0"/>
            </p:cNvCxnSpPr>
            <p:nvPr/>
          </p:nvCxnSpPr>
          <p:spPr>
            <a:xfrm rot="16200000" flipH="1">
              <a:off x="4058858" y="2780884"/>
              <a:ext cx="589457" cy="1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Pfeil nach unten 36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73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Key terms &amp; definitions</a:t>
            </a:r>
            <a:endParaRPr lang="en-US" i="1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Inhaltsplatzhalt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930273"/>
              </p:ext>
            </p:extLst>
          </p:nvPr>
        </p:nvGraphicFramePr>
        <p:xfrm>
          <a:off x="457200" y="1696599"/>
          <a:ext cx="8229599" cy="1150957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599"/>
              </a:tblGrid>
              <a:tr h="206975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759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effectLst/>
                        </a:rPr>
                        <a:t>…(1)…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Entirety of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activities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performed by an IT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provider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plan, deliver, operate and control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services 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offered to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</a:t>
                      </a:r>
                      <a:endParaRPr lang="en-US" sz="18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Inhaltsplatzhalt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542809"/>
              </p:ext>
            </p:extLst>
          </p:nvPr>
        </p:nvGraphicFramePr>
        <p:xfrm>
          <a:off x="457200" y="3084192"/>
          <a:ext cx="8229600" cy="134112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65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effectLst/>
                        </a:rPr>
                        <a:t>…(2)</a:t>
                      </a:r>
                      <a:r>
                        <a:rPr lang="en-GB" sz="1800" b="0" kern="1200" dirty="0" smtClean="0">
                          <a:effectLst/>
                        </a:rPr>
                        <a:t>…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Entirety of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policies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processes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procedures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related resources and capabilities aiming at effectively performing management tasks in a given context and for a given subject</a:t>
                      </a:r>
                      <a:endParaRPr lang="en-GB" sz="18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768131"/>
              </p:ext>
            </p:extLst>
          </p:nvPr>
        </p:nvGraphicFramePr>
        <p:xfrm>
          <a:off x="457200" y="4641728"/>
          <a:ext cx="8229600" cy="1187577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237515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500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…(3)…</a:t>
                      </a:r>
                    </a:p>
                    <a:p>
                      <a:pPr lvl="1"/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Overall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 system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controls and supports management of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within an organisation or federation</a:t>
                      </a:r>
                      <a:endParaRPr lang="de-DE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Pfeil nach unten 9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1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 &amp; definitions</a:t>
            </a:r>
            <a:endParaRPr lang="en-GB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116486"/>
              </p:ext>
            </p:extLst>
          </p:nvPr>
        </p:nvGraphicFramePr>
        <p:xfrm>
          <a:off x="457200" y="3348233"/>
          <a:ext cx="8229600" cy="1139913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75294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65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…(5)…:</a:t>
                      </a:r>
                    </a:p>
                    <a:p>
                      <a:pPr lvl="1"/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Structured set of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activities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with clearly</a:t>
                      </a:r>
                      <a:r>
                        <a:rPr lang="en-GB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defined responsibilities, 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bring about a specific objective or set of results from a set of defined inputs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530409"/>
              </p:ext>
            </p:extLst>
          </p:nvPr>
        </p:nvGraphicFramePr>
        <p:xfrm>
          <a:off x="457200" y="1698185"/>
          <a:ext cx="8229600" cy="143515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228320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06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…(4)…:</a:t>
                      </a:r>
                    </a:p>
                    <a:p>
                      <a:pPr lvl="1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Documented set of intentions, expectations, goals, rules and requirements, often formally expressed by 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 management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representatives in an </a:t>
                      </a:r>
                      <a:r>
                        <a:rPr lang="en-US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organisation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federation</a:t>
                      </a:r>
                      <a:endParaRPr lang="de-DE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094990"/>
              </p:ext>
            </p:extLst>
          </p:nvPr>
        </p:nvGraphicFramePr>
        <p:xfrm>
          <a:off x="457200" y="4685577"/>
          <a:ext cx="8229600" cy="87374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77016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038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…(6)…:</a:t>
                      </a:r>
                    </a:p>
                    <a:p>
                      <a:pPr lvl="1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of actions carried out within a 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</a:t>
                      </a:r>
                      <a:endParaRPr lang="de-DE" sz="18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Pfeil nach unten 9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64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 &amp; definitions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731208"/>
              </p:ext>
            </p:extLst>
          </p:nvPr>
        </p:nvGraphicFramePr>
        <p:xfrm>
          <a:off x="457200" y="1696599"/>
          <a:ext cx="8229600" cy="1166892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90605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535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…(7)…:</a:t>
                      </a:r>
                    </a:p>
                    <a:p>
                      <a:pPr lvl="1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Specified set of steps or instructions to be carried out by an individual or team to perform one or more 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activities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a 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200394"/>
              </p:ext>
            </p:extLst>
          </p:nvPr>
        </p:nvGraphicFramePr>
        <p:xfrm>
          <a:off x="457200" y="3113514"/>
          <a:ext cx="8229600" cy="106680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95272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11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…(8)…:</a:t>
                      </a:r>
                    </a:p>
                    <a:p>
                      <a:pPr lvl="1"/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of responsibilities and connected behaviours or actions collected into a logical unit that can be assigned to an individual or group</a:t>
                      </a:r>
                      <a:endParaRPr lang="en-US" sz="1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Pfeil nach unten 10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26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management systems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8</a:t>
            </a:fld>
            <a:endParaRPr lang="en-US"/>
          </a:p>
        </p:txBody>
      </p:sp>
      <p:sp>
        <p:nvSpPr>
          <p:cNvPr id="5" name="Gefaltete Ecke 32"/>
          <p:cNvSpPr>
            <a:spLocks noChangeArrowheads="1"/>
          </p:cNvSpPr>
          <p:nvPr/>
        </p:nvSpPr>
        <p:spPr bwMode="auto">
          <a:xfrm>
            <a:off x="3867150" y="5247416"/>
            <a:ext cx="928688" cy="1071562"/>
          </a:xfrm>
          <a:prstGeom prst="foldedCorner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endParaRPr lang="de-DE" sz="1400" b="1">
              <a:latin typeface="Arial" charset="0"/>
              <a:cs typeface="Arial" charset="0"/>
            </a:endParaRPr>
          </a:p>
        </p:txBody>
      </p:sp>
      <p:sp>
        <p:nvSpPr>
          <p:cNvPr id="6" name="Eingekerbter Richtungspfeil 7"/>
          <p:cNvSpPr>
            <a:spLocks noChangeArrowheads="1"/>
          </p:cNvSpPr>
          <p:nvPr/>
        </p:nvSpPr>
        <p:spPr bwMode="auto">
          <a:xfrm>
            <a:off x="3143250" y="4166328"/>
            <a:ext cx="857250" cy="428625"/>
          </a:xfrm>
          <a:prstGeom prst="chevron">
            <a:avLst>
              <a:gd name="adj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de-DE" sz="1800">
              <a:latin typeface="Arial" charset="0"/>
              <a:cs typeface="Arial" charset="0"/>
            </a:endParaRPr>
          </a:p>
        </p:txBody>
      </p:sp>
      <p:sp>
        <p:nvSpPr>
          <p:cNvPr id="7" name="Eingekerbter Richtungspfeil 8"/>
          <p:cNvSpPr>
            <a:spLocks noChangeArrowheads="1"/>
          </p:cNvSpPr>
          <p:nvPr/>
        </p:nvSpPr>
        <p:spPr bwMode="auto">
          <a:xfrm>
            <a:off x="3857625" y="4166328"/>
            <a:ext cx="857250" cy="428625"/>
          </a:xfrm>
          <a:prstGeom prst="chevron">
            <a:avLst>
              <a:gd name="adj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de-DE" sz="1800">
              <a:latin typeface="Arial" charset="0"/>
              <a:cs typeface="Arial" charset="0"/>
            </a:endParaRPr>
          </a:p>
        </p:txBody>
      </p:sp>
      <p:sp>
        <p:nvSpPr>
          <p:cNvPr id="8" name="Eingekerbter Richtungspfeil 9"/>
          <p:cNvSpPr>
            <a:spLocks noChangeArrowheads="1"/>
          </p:cNvSpPr>
          <p:nvPr/>
        </p:nvSpPr>
        <p:spPr bwMode="auto">
          <a:xfrm>
            <a:off x="4572000" y="4166328"/>
            <a:ext cx="857250" cy="428625"/>
          </a:xfrm>
          <a:prstGeom prst="chevron">
            <a:avLst>
              <a:gd name="adj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9" name="Eingekerbter Richtungspfeil 10"/>
          <p:cNvSpPr>
            <a:spLocks noChangeArrowheads="1"/>
          </p:cNvSpPr>
          <p:nvPr/>
        </p:nvSpPr>
        <p:spPr bwMode="auto">
          <a:xfrm>
            <a:off x="5286375" y="4166328"/>
            <a:ext cx="857250" cy="428625"/>
          </a:xfrm>
          <a:prstGeom prst="chevron">
            <a:avLst>
              <a:gd name="adj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0" name="Gefaltete Ecke 11"/>
          <p:cNvSpPr>
            <a:spLocks noChangeArrowheads="1"/>
          </p:cNvSpPr>
          <p:nvPr/>
        </p:nvSpPr>
        <p:spPr bwMode="auto">
          <a:xfrm>
            <a:off x="4143375" y="1737453"/>
            <a:ext cx="928688" cy="1071563"/>
          </a:xfrm>
          <a:prstGeom prst="foldedCorner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400" b="1">
                <a:latin typeface="Arial" charset="0"/>
                <a:cs typeface="Arial" charset="0"/>
              </a:rPr>
              <a:t>Policy</a:t>
            </a:r>
          </a:p>
          <a:p>
            <a:pPr algn="ctr"/>
            <a:endParaRPr lang="de-DE" sz="700">
              <a:latin typeface="Arial" charset="0"/>
              <a:cs typeface="Arial" charset="0"/>
            </a:endParaRPr>
          </a:p>
          <a:p>
            <a:pPr algn="ctr"/>
            <a:r>
              <a:rPr lang="de-DE" sz="700">
                <a:latin typeface="Arial" charset="0"/>
                <a:cs typeface="Arial" charset="0"/>
              </a:rPr>
              <a:t>1. Abc def ghijk.</a:t>
            </a:r>
          </a:p>
          <a:p>
            <a:pPr algn="ctr"/>
            <a:r>
              <a:rPr lang="de-DE" sz="700">
                <a:latin typeface="Arial" charset="0"/>
                <a:cs typeface="Arial" charset="0"/>
              </a:rPr>
              <a:t>2. Abc def ghijk.</a:t>
            </a:r>
          </a:p>
          <a:p>
            <a:pPr algn="ctr"/>
            <a:r>
              <a:rPr lang="de-DE" sz="700">
                <a:latin typeface="Arial" charset="0"/>
                <a:cs typeface="Arial" charset="0"/>
              </a:rPr>
              <a:t>3. Abc def ghijk.</a:t>
            </a:r>
          </a:p>
          <a:p>
            <a:pPr algn="ctr"/>
            <a:r>
              <a:rPr lang="de-DE" sz="700">
                <a:latin typeface="Arial" charset="0"/>
                <a:cs typeface="Arial" charset="0"/>
              </a:rPr>
              <a:t>4. Abc def ghijk.</a:t>
            </a:r>
          </a:p>
        </p:txBody>
      </p:sp>
      <p:sp>
        <p:nvSpPr>
          <p:cNvPr id="11" name="Gefaltete Ecke 12"/>
          <p:cNvSpPr>
            <a:spLocks noChangeArrowheads="1"/>
          </p:cNvSpPr>
          <p:nvPr/>
        </p:nvSpPr>
        <p:spPr bwMode="auto">
          <a:xfrm>
            <a:off x="3786188" y="5166453"/>
            <a:ext cx="928687" cy="1071563"/>
          </a:xfrm>
          <a:prstGeom prst="foldedCorner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endParaRPr lang="de-DE" sz="1400">
              <a:latin typeface="Arial" charset="0"/>
              <a:cs typeface="Arial" charset="0"/>
            </a:endParaRPr>
          </a:p>
        </p:txBody>
      </p:sp>
      <p:sp>
        <p:nvSpPr>
          <p:cNvPr id="12" name="Gefaltete Ecke 13"/>
          <p:cNvSpPr>
            <a:spLocks noChangeArrowheads="1"/>
          </p:cNvSpPr>
          <p:nvPr/>
        </p:nvSpPr>
        <p:spPr bwMode="auto">
          <a:xfrm>
            <a:off x="3714750" y="5095016"/>
            <a:ext cx="928688" cy="1071562"/>
          </a:xfrm>
          <a:prstGeom prst="foldedCorner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400" b="1" dirty="0" err="1">
                <a:latin typeface="Arial" charset="0"/>
                <a:cs typeface="Arial" charset="0"/>
              </a:rPr>
              <a:t>Proce</a:t>
            </a:r>
            <a:r>
              <a:rPr lang="en-US" sz="1400" b="1" dirty="0">
                <a:latin typeface="Arial" charset="0"/>
                <a:cs typeface="Arial" charset="0"/>
              </a:rPr>
              <a:t>-</a:t>
            </a:r>
          </a:p>
          <a:p>
            <a:pPr algn="ctr"/>
            <a:r>
              <a:rPr lang="en-US" sz="1400" b="1" dirty="0" err="1">
                <a:latin typeface="Arial" charset="0"/>
                <a:cs typeface="Arial" charset="0"/>
              </a:rPr>
              <a:t>dures</a:t>
            </a:r>
            <a:endParaRPr lang="en-US" sz="1400" b="1" dirty="0">
              <a:latin typeface="Arial" charset="0"/>
              <a:cs typeface="Arial" charset="0"/>
            </a:endParaRPr>
          </a:p>
        </p:txBody>
      </p:sp>
      <p:sp>
        <p:nvSpPr>
          <p:cNvPr id="13" name="Textfeld 14"/>
          <p:cNvSpPr txBox="1">
            <a:spLocks noChangeArrowheads="1"/>
          </p:cNvSpPr>
          <p:nvPr/>
        </p:nvSpPr>
        <p:spPr bwMode="auto">
          <a:xfrm>
            <a:off x="642938" y="3501166"/>
            <a:ext cx="8210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charset="0"/>
                <a:cs typeface="Arial" charset="0"/>
              </a:rPr>
              <a:t>…(4)…:</a:t>
            </a:r>
            <a:endParaRPr lang="en-US" sz="1400" b="1" dirty="0">
              <a:latin typeface="Arial" charset="0"/>
              <a:cs typeface="Arial" charset="0"/>
            </a:endParaRPr>
          </a:p>
        </p:txBody>
      </p:sp>
      <p:sp>
        <p:nvSpPr>
          <p:cNvPr id="14" name="Flussdiagramm: Dokument 18"/>
          <p:cNvSpPr>
            <a:spLocks noChangeArrowheads="1"/>
          </p:cNvSpPr>
          <p:nvPr/>
        </p:nvSpPr>
        <p:spPr bwMode="auto">
          <a:xfrm>
            <a:off x="2143125" y="3451953"/>
            <a:ext cx="714375" cy="428625"/>
          </a:xfrm>
          <a:prstGeom prst="flowChartDocumen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400">
                <a:latin typeface="Arial" charset="0"/>
                <a:cs typeface="Arial" charset="0"/>
              </a:rPr>
              <a:t>Inputs</a:t>
            </a:r>
          </a:p>
        </p:txBody>
      </p:sp>
      <p:sp>
        <p:nvSpPr>
          <p:cNvPr id="15" name="Flussdiagramm: Dokument 19"/>
          <p:cNvSpPr>
            <a:spLocks noChangeArrowheads="1"/>
          </p:cNvSpPr>
          <p:nvPr/>
        </p:nvSpPr>
        <p:spPr bwMode="auto">
          <a:xfrm>
            <a:off x="6572250" y="4166328"/>
            <a:ext cx="714375" cy="428625"/>
          </a:xfrm>
          <a:prstGeom prst="flowChartDocumen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400">
                <a:latin typeface="Arial" charset="0"/>
                <a:cs typeface="Arial" charset="0"/>
              </a:rPr>
              <a:t>Outputs</a:t>
            </a:r>
          </a:p>
        </p:txBody>
      </p:sp>
      <p:cxnSp>
        <p:nvCxnSpPr>
          <p:cNvPr id="16" name="Form 21"/>
          <p:cNvCxnSpPr>
            <a:cxnSpLocks noChangeShapeType="1"/>
            <a:stCxn id="14" idx="2"/>
            <a:endCxn id="6" idx="0"/>
          </p:cNvCxnSpPr>
          <p:nvPr/>
        </p:nvCxnSpPr>
        <p:spPr bwMode="auto">
          <a:xfrm rot="16200000" flipH="1">
            <a:off x="2824956" y="3527360"/>
            <a:ext cx="314325" cy="96361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7" name="Form 21"/>
          <p:cNvCxnSpPr>
            <a:cxnSpLocks noChangeShapeType="1"/>
            <a:stCxn id="9" idx="3"/>
            <a:endCxn id="15" idx="1"/>
          </p:cNvCxnSpPr>
          <p:nvPr/>
        </p:nvCxnSpPr>
        <p:spPr bwMode="auto">
          <a:xfrm>
            <a:off x="6143625" y="4380641"/>
            <a:ext cx="428625" cy="1587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8" name="Gerade Verbindung 28"/>
          <p:cNvCxnSpPr>
            <a:cxnSpLocks noChangeShapeType="1"/>
            <a:stCxn id="7" idx="2"/>
            <a:endCxn id="12" idx="0"/>
          </p:cNvCxnSpPr>
          <p:nvPr/>
        </p:nvCxnSpPr>
        <p:spPr bwMode="auto">
          <a:xfrm rot="5400000">
            <a:off x="3929062" y="4844191"/>
            <a:ext cx="500063" cy="15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" name="Geschweifte Klammer rechts 29"/>
          <p:cNvSpPr>
            <a:spLocks/>
          </p:cNvSpPr>
          <p:nvPr/>
        </p:nvSpPr>
        <p:spPr bwMode="auto">
          <a:xfrm rot="5400000">
            <a:off x="4482307" y="1790634"/>
            <a:ext cx="285750" cy="2608263"/>
          </a:xfrm>
          <a:prstGeom prst="rightBrace">
            <a:avLst>
              <a:gd name="adj1" fmla="val 39596"/>
              <a:gd name="adj2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de-DE" sz="1800">
              <a:latin typeface="Arial" charset="0"/>
              <a:cs typeface="Arial" charset="0"/>
            </a:endParaRPr>
          </a:p>
        </p:txBody>
      </p:sp>
      <p:cxnSp>
        <p:nvCxnSpPr>
          <p:cNvPr id="20" name="Gerade Verbindung 31"/>
          <p:cNvCxnSpPr>
            <a:cxnSpLocks noChangeShapeType="1"/>
          </p:cNvCxnSpPr>
          <p:nvPr/>
        </p:nvCxnSpPr>
        <p:spPr bwMode="auto">
          <a:xfrm>
            <a:off x="714375" y="3166203"/>
            <a:ext cx="771525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"/>
            <a:round/>
            <a:headEnd/>
            <a:tailEnd/>
          </a:ln>
        </p:spPr>
      </p:cxnSp>
      <p:sp>
        <p:nvSpPr>
          <p:cNvPr id="21" name="Textfeld 33"/>
          <p:cNvSpPr txBox="1">
            <a:spLocks noChangeArrowheads="1"/>
          </p:cNvSpPr>
          <p:nvPr/>
        </p:nvSpPr>
        <p:spPr bwMode="auto">
          <a:xfrm>
            <a:off x="6357938" y="1666016"/>
            <a:ext cx="21431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 b="1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…(1)… level</a:t>
            </a:r>
            <a:endParaRPr lang="en-US" sz="1600" b="1" dirty="0">
              <a:solidFill>
                <a:srgbClr val="0060A9"/>
              </a:solidFill>
              <a:latin typeface="Arial" charset="0"/>
              <a:cs typeface="Arial" charset="0"/>
            </a:endParaRPr>
          </a:p>
          <a:p>
            <a:pPr algn="r"/>
            <a:r>
              <a:rPr lang="en-US" sz="1600" dirty="0">
                <a:solidFill>
                  <a:srgbClr val="0060A9"/>
                </a:solidFill>
                <a:latin typeface="Arial" charset="0"/>
                <a:cs typeface="Arial" charset="0"/>
              </a:rPr>
              <a:t>Top </a:t>
            </a:r>
            <a:r>
              <a:rPr lang="en-US" sz="16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management</a:t>
            </a:r>
            <a:endParaRPr lang="en-US" sz="1600" dirty="0">
              <a:solidFill>
                <a:srgbClr val="0060A9"/>
              </a:solidFill>
              <a:latin typeface="Arial" charset="0"/>
              <a:cs typeface="Arial" charset="0"/>
            </a:endParaRPr>
          </a:p>
          <a:p>
            <a:pPr algn="r"/>
            <a:r>
              <a:rPr lang="en-US" sz="16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SMS owner</a:t>
            </a:r>
          </a:p>
          <a:p>
            <a:pPr algn="r"/>
            <a:r>
              <a:rPr lang="en-US" sz="16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Process owners</a:t>
            </a:r>
            <a:endParaRPr lang="en-US" sz="1600" dirty="0">
              <a:solidFill>
                <a:srgbClr val="0060A9"/>
              </a:solidFill>
              <a:latin typeface="Arial" charset="0"/>
              <a:cs typeface="Arial" charset="0"/>
            </a:endParaRPr>
          </a:p>
        </p:txBody>
      </p:sp>
      <p:cxnSp>
        <p:nvCxnSpPr>
          <p:cNvPr id="22" name="Gerade Verbindung 36"/>
          <p:cNvCxnSpPr>
            <a:cxnSpLocks noChangeShapeType="1"/>
          </p:cNvCxnSpPr>
          <p:nvPr/>
        </p:nvCxnSpPr>
        <p:spPr bwMode="auto">
          <a:xfrm>
            <a:off x="4929188" y="4809266"/>
            <a:ext cx="35004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"/>
            <a:round/>
            <a:headEnd/>
            <a:tailEnd/>
          </a:ln>
        </p:spPr>
      </p:cxnSp>
      <p:sp>
        <p:nvSpPr>
          <p:cNvPr id="23" name="Textfeld 37"/>
          <p:cNvSpPr txBox="1">
            <a:spLocks noChangeArrowheads="1"/>
          </p:cNvSpPr>
          <p:nvPr/>
        </p:nvSpPr>
        <p:spPr bwMode="auto">
          <a:xfrm>
            <a:off x="6357938" y="3193191"/>
            <a:ext cx="21431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 b="1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…(2)… level</a:t>
            </a:r>
            <a:endParaRPr lang="en-US" sz="1600" b="1" dirty="0">
              <a:solidFill>
                <a:srgbClr val="0060A9"/>
              </a:solidFill>
              <a:latin typeface="Arial" charset="0"/>
              <a:cs typeface="Arial" charset="0"/>
            </a:endParaRPr>
          </a:p>
          <a:p>
            <a:pPr algn="r"/>
            <a:r>
              <a:rPr lang="en-US" sz="1600" dirty="0">
                <a:solidFill>
                  <a:srgbClr val="0060A9"/>
                </a:solidFill>
                <a:latin typeface="Arial" charset="0"/>
                <a:cs typeface="Arial" charset="0"/>
              </a:rPr>
              <a:t>Process </a:t>
            </a:r>
            <a:r>
              <a:rPr lang="en-US" sz="16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managers</a:t>
            </a:r>
            <a:endParaRPr lang="en-US" sz="1600" dirty="0">
              <a:solidFill>
                <a:srgbClr val="0060A9"/>
              </a:solidFill>
              <a:latin typeface="Arial" charset="0"/>
              <a:cs typeface="Arial" charset="0"/>
            </a:endParaRPr>
          </a:p>
          <a:p>
            <a:pPr algn="r"/>
            <a:r>
              <a:rPr lang="en-US" sz="1600" dirty="0">
                <a:solidFill>
                  <a:srgbClr val="0060A9"/>
                </a:solidFill>
                <a:latin typeface="Arial" charset="0"/>
                <a:cs typeface="Arial" charset="0"/>
              </a:rPr>
              <a:t>Process teams</a:t>
            </a:r>
          </a:p>
        </p:txBody>
      </p:sp>
      <p:sp>
        <p:nvSpPr>
          <p:cNvPr id="24" name="Textfeld 38"/>
          <p:cNvSpPr txBox="1">
            <a:spLocks noChangeArrowheads="1"/>
          </p:cNvSpPr>
          <p:nvPr/>
        </p:nvSpPr>
        <p:spPr bwMode="auto">
          <a:xfrm>
            <a:off x="5857875" y="4836253"/>
            <a:ext cx="26431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 b="1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…(3)… level </a:t>
            </a:r>
            <a:endParaRPr lang="en-US" sz="1600" b="1" dirty="0">
              <a:solidFill>
                <a:srgbClr val="0060A9"/>
              </a:solidFill>
              <a:latin typeface="Arial" charset="0"/>
              <a:cs typeface="Arial" charset="0"/>
            </a:endParaRPr>
          </a:p>
          <a:p>
            <a:pPr algn="r"/>
            <a:r>
              <a:rPr lang="en-US" sz="16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Departments</a:t>
            </a:r>
          </a:p>
          <a:p>
            <a:pPr algn="r"/>
            <a:r>
              <a:rPr lang="en-US" sz="1600" dirty="0">
                <a:solidFill>
                  <a:srgbClr val="0060A9"/>
                </a:solidFill>
                <a:latin typeface="Arial" charset="0"/>
                <a:cs typeface="Arial" charset="0"/>
              </a:rPr>
              <a:t>F</a:t>
            </a:r>
            <a:r>
              <a:rPr lang="en-US" sz="16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unctions</a:t>
            </a:r>
            <a:endParaRPr lang="en-US" sz="1600" dirty="0">
              <a:solidFill>
                <a:srgbClr val="0060A9"/>
              </a:solidFill>
              <a:latin typeface="Arial" charset="0"/>
              <a:cs typeface="Arial" charset="0"/>
            </a:endParaRPr>
          </a:p>
          <a:p>
            <a:pPr algn="r"/>
            <a:r>
              <a:rPr lang="en-US" sz="16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Process staff</a:t>
            </a:r>
            <a:endParaRPr lang="en-US" sz="1600" dirty="0">
              <a:solidFill>
                <a:srgbClr val="0060A9"/>
              </a:solidFill>
              <a:latin typeface="Arial" charset="0"/>
              <a:cs typeface="Arial" charset="0"/>
            </a:endParaRPr>
          </a:p>
        </p:txBody>
      </p:sp>
      <p:pic>
        <p:nvPicPr>
          <p:cNvPr id="25" name="Picture 112" descr="m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8" y="4179028"/>
            <a:ext cx="2159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9" descr="m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27438" y="4193316"/>
            <a:ext cx="2032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09" descr="m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3175" y="4193316"/>
            <a:ext cx="2032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12" descr="m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9138" y="4193316"/>
            <a:ext cx="21748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12" descr="m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75" y="5388703"/>
            <a:ext cx="50006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feld 47"/>
          <p:cNvSpPr txBox="1">
            <a:spLocks noChangeArrowheads="1"/>
          </p:cNvSpPr>
          <p:nvPr/>
        </p:nvSpPr>
        <p:spPr bwMode="auto">
          <a:xfrm>
            <a:off x="3643313" y="3858353"/>
            <a:ext cx="16779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cs typeface="Arial" charset="0"/>
              </a:rPr>
              <a:t>Activities and roles</a:t>
            </a:r>
          </a:p>
        </p:txBody>
      </p:sp>
      <p:sp>
        <p:nvSpPr>
          <p:cNvPr id="31" name="Textfeld 48"/>
          <p:cNvSpPr txBox="1">
            <a:spLocks noChangeArrowheads="1"/>
          </p:cNvSpPr>
          <p:nvPr/>
        </p:nvSpPr>
        <p:spPr bwMode="auto">
          <a:xfrm>
            <a:off x="2071688" y="2142266"/>
            <a:ext cx="20002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>
                <a:solidFill>
                  <a:srgbClr val="0060A9"/>
                </a:solidFill>
                <a:latin typeface="Arial" charset="0"/>
                <a:cs typeface="Arial" charset="0"/>
              </a:rPr>
              <a:t>e.g. Incident handling policy, change policy, security policy</a:t>
            </a:r>
          </a:p>
        </p:txBody>
      </p:sp>
      <p:sp>
        <p:nvSpPr>
          <p:cNvPr id="32" name="Textfeld 49"/>
          <p:cNvSpPr txBox="1">
            <a:spLocks noChangeArrowheads="1"/>
          </p:cNvSpPr>
          <p:nvPr/>
        </p:nvSpPr>
        <p:spPr bwMode="auto">
          <a:xfrm>
            <a:off x="571500" y="4023453"/>
            <a:ext cx="26431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0060A9"/>
                </a:solidFill>
                <a:latin typeface="Arial" charset="0"/>
                <a:cs typeface="Arial" charset="0"/>
              </a:rPr>
              <a:t>e.g. </a:t>
            </a:r>
            <a:r>
              <a:rPr lang="en-US" sz="14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incident </a:t>
            </a:r>
            <a:r>
              <a:rPr lang="en-US" sz="1400" dirty="0">
                <a:solidFill>
                  <a:srgbClr val="0060A9"/>
                </a:solidFill>
                <a:latin typeface="Arial" charset="0"/>
                <a:cs typeface="Arial" charset="0"/>
              </a:rPr>
              <a:t>m</a:t>
            </a:r>
            <a:r>
              <a:rPr lang="en-US" sz="14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anagement</a:t>
            </a:r>
            <a:r>
              <a:rPr lang="en-US" sz="1400" dirty="0">
                <a:solidFill>
                  <a:srgbClr val="0060A9"/>
                </a:solidFill>
                <a:latin typeface="Arial" charset="0"/>
                <a:cs typeface="Arial" charset="0"/>
              </a:rPr>
              <a:t>, </a:t>
            </a:r>
            <a:r>
              <a:rPr lang="en-US" sz="14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change </a:t>
            </a:r>
            <a:r>
              <a:rPr lang="en-US" sz="1400" dirty="0">
                <a:solidFill>
                  <a:srgbClr val="0060A9"/>
                </a:solidFill>
                <a:latin typeface="Arial" charset="0"/>
                <a:cs typeface="Arial" charset="0"/>
              </a:rPr>
              <a:t>m</a:t>
            </a:r>
            <a:r>
              <a:rPr lang="en-US" sz="14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anagement</a:t>
            </a:r>
            <a:r>
              <a:rPr lang="en-US" sz="1400" dirty="0">
                <a:solidFill>
                  <a:srgbClr val="0060A9"/>
                </a:solidFill>
                <a:latin typeface="Arial" charset="0"/>
                <a:cs typeface="Arial" charset="0"/>
              </a:rPr>
              <a:t>, s</a:t>
            </a:r>
            <a:r>
              <a:rPr lang="en-US" sz="14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ecurity </a:t>
            </a:r>
            <a:r>
              <a:rPr lang="en-US" sz="1400" dirty="0">
                <a:solidFill>
                  <a:srgbClr val="0060A9"/>
                </a:solidFill>
                <a:latin typeface="Arial" charset="0"/>
                <a:cs typeface="Arial" charset="0"/>
              </a:rPr>
              <a:t>m</a:t>
            </a:r>
            <a:r>
              <a:rPr lang="en-US" sz="1400" dirty="0" smtClean="0">
                <a:solidFill>
                  <a:srgbClr val="0060A9"/>
                </a:solidFill>
                <a:latin typeface="Arial" charset="0"/>
                <a:cs typeface="Arial" charset="0"/>
              </a:rPr>
              <a:t>anagement</a:t>
            </a:r>
            <a:r>
              <a:rPr lang="en-US" sz="1400" dirty="0">
                <a:solidFill>
                  <a:srgbClr val="0060A9"/>
                </a:solidFill>
                <a:latin typeface="Arial" charset="0"/>
                <a:cs typeface="Arial" charset="0"/>
              </a:rPr>
              <a:t>, …</a:t>
            </a:r>
          </a:p>
        </p:txBody>
      </p:sp>
      <p:sp>
        <p:nvSpPr>
          <p:cNvPr id="33" name="Textfeld 50"/>
          <p:cNvSpPr txBox="1">
            <a:spLocks noChangeArrowheads="1"/>
          </p:cNvSpPr>
          <p:nvPr/>
        </p:nvSpPr>
        <p:spPr bwMode="auto">
          <a:xfrm>
            <a:off x="5000625" y="5642703"/>
            <a:ext cx="25241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60A9"/>
                </a:solidFill>
                <a:latin typeface="Arial" charset="0"/>
                <a:cs typeface="Arial" charset="0"/>
              </a:rPr>
              <a:t>e.g. procedures for classifying and prioritizing incidents</a:t>
            </a:r>
          </a:p>
        </p:txBody>
      </p:sp>
      <p:sp>
        <p:nvSpPr>
          <p:cNvPr id="34" name="Textfeld 51"/>
          <p:cNvSpPr txBox="1">
            <a:spLocks noChangeArrowheads="1"/>
          </p:cNvSpPr>
          <p:nvPr/>
        </p:nvSpPr>
        <p:spPr bwMode="auto">
          <a:xfrm>
            <a:off x="1408113" y="5358541"/>
            <a:ext cx="1557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cs typeface="Arial" charset="0"/>
              </a:rPr>
              <a:t>Person (in a role)</a:t>
            </a:r>
          </a:p>
        </p:txBody>
      </p:sp>
      <p:cxnSp>
        <p:nvCxnSpPr>
          <p:cNvPr id="35" name="Gerade Verbindung 34"/>
          <p:cNvCxnSpPr>
            <a:cxnSpLocks noChangeShapeType="1"/>
          </p:cNvCxnSpPr>
          <p:nvPr/>
        </p:nvCxnSpPr>
        <p:spPr bwMode="auto">
          <a:xfrm rot="5400000">
            <a:off x="4356100" y="5380766"/>
            <a:ext cx="1144587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"/>
            <a:round/>
            <a:headEnd/>
            <a:tailEnd/>
          </a:ln>
        </p:spPr>
      </p:cxnSp>
      <p:cxnSp>
        <p:nvCxnSpPr>
          <p:cNvPr id="36" name="Gerade Verbindung 42"/>
          <p:cNvCxnSpPr>
            <a:cxnSpLocks noChangeShapeType="1"/>
          </p:cNvCxnSpPr>
          <p:nvPr/>
        </p:nvCxnSpPr>
        <p:spPr bwMode="auto">
          <a:xfrm>
            <a:off x="714375" y="4809266"/>
            <a:ext cx="28575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"/>
            <a:round/>
            <a:headEnd/>
            <a:tailEnd/>
          </a:ln>
        </p:spPr>
      </p:cxnSp>
      <p:cxnSp>
        <p:nvCxnSpPr>
          <p:cNvPr id="37" name="Gerade Verbindung 56"/>
          <p:cNvCxnSpPr>
            <a:cxnSpLocks noChangeShapeType="1"/>
          </p:cNvCxnSpPr>
          <p:nvPr/>
        </p:nvCxnSpPr>
        <p:spPr bwMode="auto">
          <a:xfrm rot="5400000">
            <a:off x="2999582" y="5379972"/>
            <a:ext cx="1143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"/>
            <a:round/>
            <a:headEnd/>
            <a:tailEnd/>
          </a:ln>
        </p:spPr>
      </p:cxnSp>
      <p:cxnSp>
        <p:nvCxnSpPr>
          <p:cNvPr id="38" name="Gerade Verbindung 58"/>
          <p:cNvCxnSpPr>
            <a:cxnSpLocks noChangeShapeType="1"/>
          </p:cNvCxnSpPr>
          <p:nvPr/>
        </p:nvCxnSpPr>
        <p:spPr bwMode="auto">
          <a:xfrm>
            <a:off x="3571875" y="5952266"/>
            <a:ext cx="1357313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"/>
            <a:round/>
            <a:headEnd/>
            <a:tailEnd/>
          </a:ln>
        </p:spPr>
      </p:cxnSp>
      <p:sp>
        <p:nvSpPr>
          <p:cNvPr id="39" name="Textfeld 61"/>
          <p:cNvSpPr txBox="1">
            <a:spLocks noChangeArrowheads="1"/>
          </p:cNvSpPr>
          <p:nvPr/>
        </p:nvSpPr>
        <p:spPr bwMode="auto">
          <a:xfrm>
            <a:off x="2714625" y="6072916"/>
            <a:ext cx="1071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60A9"/>
                </a:solidFill>
                <a:latin typeface="Arial" charset="0"/>
                <a:cs typeface="Arial" charset="0"/>
              </a:rPr>
              <a:t>applies</a:t>
            </a:r>
          </a:p>
        </p:txBody>
      </p:sp>
      <p:sp>
        <p:nvSpPr>
          <p:cNvPr id="40" name="Pfeil nach unten 39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54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FitSM-1: </a:t>
            </a:r>
            <a:r>
              <a:rPr lang="en-US" dirty="0" smtClean="0"/>
              <a:t>Requirements (1/2)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Overall, FitSM-1 </a:t>
            </a:r>
            <a:r>
              <a:rPr lang="en-GB" dirty="0"/>
              <a:t>defines 85 requirements that should be fulfilled by an organisation (or federation) offering IT services to customers.</a:t>
            </a:r>
          </a:p>
          <a:p>
            <a:r>
              <a:rPr lang="en-GB" dirty="0"/>
              <a:t>Compliance with the 85 requirements can be regarded as a </a:t>
            </a:r>
            <a:r>
              <a:rPr lang="en-GB" dirty="0" smtClean="0"/>
              <a:t>“proof </a:t>
            </a:r>
            <a:r>
              <a:rPr lang="en-GB" dirty="0"/>
              <a:t>of </a:t>
            </a:r>
            <a:r>
              <a:rPr lang="en-GB" dirty="0" smtClean="0"/>
              <a:t>effectiveness”.</a:t>
            </a:r>
            <a:endParaRPr lang="en-GB" dirty="0"/>
          </a:p>
          <a:p>
            <a:r>
              <a:rPr lang="en-GB" dirty="0"/>
              <a:t>The 85 requirements are structured as follows:</a:t>
            </a:r>
          </a:p>
          <a:p>
            <a:pPr lvl="1"/>
            <a:r>
              <a:rPr lang="en-GB" b="1" dirty="0"/>
              <a:t>16 general requirements </a:t>
            </a:r>
            <a:r>
              <a:rPr lang="en-GB" b="1" dirty="0" smtClean="0"/>
              <a:t>grouped in seven topic areas (GR1 to GR7)</a:t>
            </a:r>
          </a:p>
          <a:p>
            <a:pPr lvl="1"/>
            <a:r>
              <a:rPr lang="en-GB" dirty="0" smtClean="0"/>
              <a:t>69 </a:t>
            </a:r>
            <a:r>
              <a:rPr lang="en-GB" dirty="0"/>
              <a:t>process-specific requirements </a:t>
            </a:r>
            <a:r>
              <a:rPr lang="en-GB" dirty="0" smtClean="0"/>
              <a:t>grouped in 14 processes (PR1 to PR14)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9</a:t>
            </a:fld>
            <a:endParaRPr lang="en-US"/>
          </a:p>
        </p:txBody>
      </p:sp>
      <p:sp>
        <p:nvSpPr>
          <p:cNvPr id="5" name="Pfeil nach unten 4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40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dSM_template0.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/>
        <a:effectLst/>
      </a:spPr>
      <a:bodyPr rtlCol="0" anchor="ctr"/>
      <a:lstStyle>
        <a:defPPr marL="171450" indent="-171450">
          <a:buFont typeface="Arial" panose="020B0604020202020204" pitchFamily="34" charset="0"/>
          <a:buChar char="•"/>
          <a:defRPr sz="1400" dirty="0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FedSM_template0.1</Template>
  <TotalTime>0</TotalTime>
  <Words>2562</Words>
  <Application>Microsoft Office PowerPoint</Application>
  <PresentationFormat>Bildschirmpräsentation (4:3)</PresentationFormat>
  <Paragraphs>518</Paragraphs>
  <Slides>20</Slides>
  <Notes>20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FedSM_template0.1</vt:lpstr>
      <vt:lpstr>FitSM Self-Study Workbook</vt:lpstr>
      <vt:lpstr>FitSM qualification program</vt:lpstr>
      <vt:lpstr>How this workbook is structured</vt:lpstr>
      <vt:lpstr>FitSM parts</vt:lpstr>
      <vt:lpstr>Key terms &amp; definitions</vt:lpstr>
      <vt:lpstr>Key terms &amp; definitions</vt:lpstr>
      <vt:lpstr>Key terms &amp; definitions</vt:lpstr>
      <vt:lpstr>Service management systems</vt:lpstr>
      <vt:lpstr>FitSM-1: Requirements (1/2)</vt:lpstr>
      <vt:lpstr>FitSM-1: Requirements (2/2)</vt:lpstr>
      <vt:lpstr>ITSM processes according to FitSM: … (?) …: Inputs &amp; outputs</vt:lpstr>
      <vt:lpstr>ITSM processes according to FitSM: … (?) …: Inputs &amp; outputs</vt:lpstr>
      <vt:lpstr>ITSM processes according to FitSM: SACM: Ongoing process activities</vt:lpstr>
      <vt:lpstr>ITSM processes according to FitSM: ISM: Critical success factors</vt:lpstr>
      <vt:lpstr>ITSM processes according to FitSM: ISRM: Workflow of process activities</vt:lpstr>
      <vt:lpstr>ITSM processes according to FitSM: CHM: Workflow of process activities</vt:lpstr>
      <vt:lpstr>ITSM processes according to FitSM: Overview of key process interfaces</vt:lpstr>
      <vt:lpstr>FitSM-3: Generic roles in ITSM (1/2)</vt:lpstr>
      <vt:lpstr>FitSM-3: Generic roles in ITSM (2/2)</vt:lpstr>
      <vt:lpstr>Related standards and frameworks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introduction to the project: Goals &amp; Activities</dc:title>
  <dc:creator>Dr. Thomas Schaaf</dc:creator>
  <cp:lastModifiedBy>Thomas Schaaf</cp:lastModifiedBy>
  <cp:revision>1051</cp:revision>
  <cp:lastPrinted>2013-10-17T13:02:27Z</cp:lastPrinted>
  <dcterms:created xsi:type="dcterms:W3CDTF">2012-11-12T11:01:33Z</dcterms:created>
  <dcterms:modified xsi:type="dcterms:W3CDTF">2016-11-02T15:56:56Z</dcterms:modified>
</cp:coreProperties>
</file>