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62" r:id="rId5"/>
    <p:sldId id="269" r:id="rId6"/>
    <p:sldId id="264" r:id="rId7"/>
    <p:sldId id="259" r:id="rId8"/>
    <p:sldId id="558" r:id="rId9"/>
    <p:sldId id="572" r:id="rId10"/>
    <p:sldId id="507" r:id="rId11"/>
    <p:sldId id="267" r:id="rId12"/>
  </p:sldIdLst>
  <p:sldSz cx="9144000" cy="5145088"/>
  <p:notesSz cx="6858000" cy="9144000"/>
  <p:defaultTextStyle>
    <a:defPPr>
      <a:defRPr lang="el-GR"/>
    </a:defPPr>
    <a:lvl1pPr algn="l" rtl="0" eaLnBrk="0" fontAlgn="base" hangingPunct="0">
      <a:spcBef>
        <a:spcPct val="0"/>
      </a:spcBef>
      <a:spcAft>
        <a:spcPct val="0"/>
      </a:spcAft>
      <a:defRPr kern="1200">
        <a:solidFill>
          <a:schemeClr val="tx1"/>
        </a:solidFill>
        <a:latin typeface="Calibri" charset="0"/>
        <a:ea typeface="Arial" charset="0"/>
        <a:cs typeface="Arial" charset="0"/>
      </a:defRPr>
    </a:lvl1pPr>
    <a:lvl2pPr marL="457200" algn="l" rtl="0" eaLnBrk="0" fontAlgn="base" hangingPunct="0">
      <a:spcBef>
        <a:spcPct val="0"/>
      </a:spcBef>
      <a:spcAft>
        <a:spcPct val="0"/>
      </a:spcAft>
      <a:defRPr kern="1200">
        <a:solidFill>
          <a:schemeClr val="tx1"/>
        </a:solidFill>
        <a:latin typeface="Calibri" charset="0"/>
        <a:ea typeface="Arial" charset="0"/>
        <a:cs typeface="Arial" charset="0"/>
      </a:defRPr>
    </a:lvl2pPr>
    <a:lvl3pPr marL="914400" algn="l" rtl="0" eaLnBrk="0" fontAlgn="base" hangingPunct="0">
      <a:spcBef>
        <a:spcPct val="0"/>
      </a:spcBef>
      <a:spcAft>
        <a:spcPct val="0"/>
      </a:spcAft>
      <a:defRPr kern="1200">
        <a:solidFill>
          <a:schemeClr val="tx1"/>
        </a:solidFill>
        <a:latin typeface="Calibri" charset="0"/>
        <a:ea typeface="Arial" charset="0"/>
        <a:cs typeface="Arial" charset="0"/>
      </a:defRPr>
    </a:lvl3pPr>
    <a:lvl4pPr marL="1371600" algn="l" rtl="0" eaLnBrk="0" fontAlgn="base" hangingPunct="0">
      <a:spcBef>
        <a:spcPct val="0"/>
      </a:spcBef>
      <a:spcAft>
        <a:spcPct val="0"/>
      </a:spcAft>
      <a:defRPr kern="1200">
        <a:solidFill>
          <a:schemeClr val="tx1"/>
        </a:solidFill>
        <a:latin typeface="Calibri" charset="0"/>
        <a:ea typeface="Arial" charset="0"/>
        <a:cs typeface="Arial" charset="0"/>
      </a:defRPr>
    </a:lvl4pPr>
    <a:lvl5pPr marL="1828800" algn="l" rtl="0" eaLnBrk="0" fontAlgn="base" hangingPunct="0">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54D90"/>
    <a:srgbClr val="009E18"/>
    <a:srgbClr val="6C9C3C"/>
    <a:srgbClr val="D133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2" autoAdjust="0"/>
    <p:restoredTop sz="85417" autoAdjust="0"/>
  </p:normalViewPr>
  <p:slideViewPr>
    <p:cSldViewPr>
      <p:cViewPr varScale="1">
        <p:scale>
          <a:sx n="131" d="100"/>
          <a:sy n="131" d="100"/>
        </p:scale>
        <p:origin x="690" y="120"/>
      </p:cViewPr>
      <p:guideLst>
        <p:guide orient="horz" pos="1621"/>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3E08B41-3E91-1641-9CC1-8AEE51C94628}" type="datetimeFigureOut">
              <a:rPr lang="en-US" altLang="en-US"/>
              <a:pPr/>
              <a:t>10/9/2018</a:t>
            </a:fld>
            <a:endParaRPr lang="en-US" alt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65AF8C7-4957-9946-9C18-7DC07DBB20DE}" type="slidenum">
              <a:rPr lang="en-US" altLang="en-US"/>
              <a:pPr/>
              <a:t>‹#›</a:t>
            </a:fld>
            <a:endParaRPr lang="en-US" altLang="en-US" dirty="0"/>
          </a:p>
        </p:txBody>
      </p:sp>
    </p:spTree>
    <p:extLst>
      <p:ext uri="{BB962C8B-B14F-4D97-AF65-F5344CB8AC3E}">
        <p14:creationId xmlns:p14="http://schemas.microsoft.com/office/powerpoint/2010/main" val="2969104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C1097A01-5721-F344-A4B6-8647C4D76B00}" type="datetimeFigureOut">
              <a:rPr lang="el-GR" altLang="en-US"/>
              <a:pPr/>
              <a:t>9/10/2018</a:t>
            </a:fld>
            <a:endParaRPr lang="el-GR" altLang="en-US" dirty="0"/>
          </a:p>
        </p:txBody>
      </p:sp>
      <p:sp>
        <p:nvSpPr>
          <p:cNvPr id="4" name="Θέση εικόνας διαφάνειας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l-GR" altLang="en-US" noProof="0"/>
              <a:t>Στυλ υποδείγματος κειμένου</a:t>
            </a:r>
          </a:p>
          <a:p>
            <a:pPr lvl="1"/>
            <a:r>
              <a:rPr lang="el-GR" altLang="en-US" noProof="0"/>
              <a:t>Δεύτερου επιπέδου</a:t>
            </a:r>
          </a:p>
          <a:p>
            <a:pPr lvl="2"/>
            <a:r>
              <a:rPr lang="el-GR" altLang="en-US" noProof="0"/>
              <a:t>Τρίτου επιπέδου</a:t>
            </a:r>
          </a:p>
          <a:p>
            <a:pPr lvl="3"/>
            <a:r>
              <a:rPr lang="el-GR" altLang="en-US" noProof="0"/>
              <a:t>Τέταρτου επιπέδου</a:t>
            </a:r>
          </a:p>
          <a:p>
            <a:pPr lvl="4"/>
            <a:r>
              <a:rPr lang="el-GR" altLang="en-US"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3D88DF2-1B0C-5646-A92F-00BFC1AB3413}" type="slidenum">
              <a:rPr lang="el-GR" altLang="en-US"/>
              <a:pPr/>
              <a:t>‹#›</a:t>
            </a:fld>
            <a:endParaRPr lang="el-GR" altLang="en-US" dirty="0"/>
          </a:p>
        </p:txBody>
      </p:sp>
    </p:spTree>
    <p:extLst>
      <p:ext uri="{BB962C8B-B14F-4D97-AF65-F5344CB8AC3E}">
        <p14:creationId xmlns:p14="http://schemas.microsoft.com/office/powerpoint/2010/main" val="541169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7F60630A-166C-F443-A718-63FAFF7BF196}" type="slidenum">
              <a:rPr lang="el-GR" altLang="en-US"/>
              <a:pPr/>
              <a:t>1</a:t>
            </a:fld>
            <a:endParaRPr lang="el-GR" altLang="en-US" dirty="0"/>
          </a:p>
        </p:txBody>
      </p:sp>
    </p:spTree>
    <p:extLst>
      <p:ext uri="{BB962C8B-B14F-4D97-AF65-F5344CB8AC3E}">
        <p14:creationId xmlns:p14="http://schemas.microsoft.com/office/powerpoint/2010/main" val="111010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a:extLst>
              <a:ext uri="{FF2B5EF4-FFF2-40B4-BE49-F238E27FC236}">
                <a16:creationId xmlns:a16="http://schemas.microsoft.com/office/drawing/2014/main" xmlns="" id="{60F2010F-3C89-084F-B8F8-C4CC4688DD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Espace réservé des commentaires 2">
            <a:extLst>
              <a:ext uri="{FF2B5EF4-FFF2-40B4-BE49-F238E27FC236}">
                <a16:creationId xmlns:a16="http://schemas.microsoft.com/office/drawing/2014/main" xmlns="" id="{A9EB40DA-1238-864C-A134-02D51053CC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p>
        </p:txBody>
      </p:sp>
      <p:sp>
        <p:nvSpPr>
          <p:cNvPr id="18435" name="Espace réservé du numéro de diapositive 3">
            <a:extLst>
              <a:ext uri="{FF2B5EF4-FFF2-40B4-BE49-F238E27FC236}">
                <a16:creationId xmlns:a16="http://schemas.microsoft.com/office/drawing/2014/main" xmlns="" id="{21DB6991-D0CB-1D46-AACD-B9544902B3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63440E-8C48-D343-8FD8-726783A493BC}" type="slidenum">
              <a:rPr lang="en-US" altLang="en-US"/>
              <a:pPr/>
              <a:t>10</a:t>
            </a:fld>
            <a:endParaRPr lang="en-US" altLang="en-US"/>
          </a:p>
        </p:txBody>
      </p:sp>
    </p:spTree>
    <p:extLst>
      <p:ext uri="{BB962C8B-B14F-4D97-AF65-F5344CB8AC3E}">
        <p14:creationId xmlns:p14="http://schemas.microsoft.com/office/powerpoint/2010/main" val="80148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81C97EBB-6334-1A41-8D3C-67EF9E8E9D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99985149-7864-6346-A6C8-D61C2016B5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We are experts  ( you see always works)</a:t>
            </a:r>
          </a:p>
          <a:p>
            <a:r>
              <a:rPr lang="en-GB" altLang="en-US"/>
              <a:t>We live and breathe Information Technology.  From Advanced Networking, through AAI, Cloud Services, Network Management and Security,  this is what we do.</a:t>
            </a:r>
          </a:p>
          <a:p>
            <a:r>
              <a:rPr lang="en-GB" altLang="en-US"/>
              <a:t>It’s our day job – and we love it. That’s why we’re here this week in Trondheim, talking, sharing, learning and collaborating with each other</a:t>
            </a:r>
          </a:p>
          <a:p>
            <a:endParaRPr lang="en-GB" altLang="en-US"/>
          </a:p>
        </p:txBody>
      </p:sp>
      <p:sp>
        <p:nvSpPr>
          <p:cNvPr id="18436" name="Slide Number Placeholder 3">
            <a:extLst>
              <a:ext uri="{FF2B5EF4-FFF2-40B4-BE49-F238E27FC236}">
                <a16:creationId xmlns:a16="http://schemas.microsoft.com/office/drawing/2014/main" xmlns="" id="{C5A3143E-118C-5949-8ACD-D5FC6B3221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F87572-EF8E-F14E-8017-E56D3987FD8E}" type="slidenum">
              <a:rPr lang="en-GB" altLang="en-US" smtClean="0"/>
              <a:pPr/>
              <a:t>2</a:t>
            </a:fld>
            <a:endParaRPr lang="en-GB" altLang="en-US"/>
          </a:p>
        </p:txBody>
      </p:sp>
    </p:spTree>
    <p:extLst>
      <p:ext uri="{BB962C8B-B14F-4D97-AF65-F5344CB8AC3E}">
        <p14:creationId xmlns:p14="http://schemas.microsoft.com/office/powerpoint/2010/main" val="114082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387DC024-F4F5-9740-A74A-89C8B32FCE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xmlns="" id="{C3206403-A2D0-B44B-B236-660B84FB13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We do incredible stuff.</a:t>
            </a:r>
          </a:p>
          <a:p>
            <a:r>
              <a:rPr lang="en-GB" altLang="en-US" dirty="0"/>
              <a:t>We design, develop, build and support amazing things.  </a:t>
            </a:r>
          </a:p>
          <a:p>
            <a:r>
              <a:rPr lang="en-GB" altLang="en-US" dirty="0"/>
              <a:t>Services that have changed the way research and education in Europe and around the world takes place and these changes are accelerating.  </a:t>
            </a:r>
          </a:p>
          <a:p>
            <a:r>
              <a:rPr lang="en-GB" altLang="en-US" dirty="0"/>
              <a:t>We have removed geographical barriers to research and are developing systems that help researchers collaborate in radically new ways.</a:t>
            </a:r>
          </a:p>
          <a:p>
            <a:r>
              <a:rPr lang="en-GB" altLang="en-US" dirty="0"/>
              <a:t>Our services have made the impossible, possible and the difficult easy.</a:t>
            </a:r>
          </a:p>
          <a:p>
            <a:r>
              <a:rPr lang="en-GB" altLang="en-US" dirty="0"/>
              <a:t>We know our stuff.</a:t>
            </a:r>
          </a:p>
          <a:p>
            <a:r>
              <a:rPr lang="en-GB" altLang="en-US" dirty="0"/>
              <a:t>But even with all our knowledge and experience it is impossible for anyone in this room to be an expert in all these services. </a:t>
            </a:r>
          </a:p>
          <a:p>
            <a:r>
              <a:rPr lang="en-GB" altLang="en-US" dirty="0"/>
              <a:t>Then add in all the services developed by all the different e-infrastructure providers across Europe and the problem gets even more complex.  There simply isn’t enough space in our days or in our heads for us to understand everything that goes on.  </a:t>
            </a:r>
          </a:p>
          <a:p>
            <a:r>
              <a:rPr lang="en-GB" altLang="en-US" dirty="0"/>
              <a:t>And we’re IT experts – if anyone is going to be able to understand this stuff it should be us.</a:t>
            </a:r>
          </a:p>
          <a:p>
            <a:endParaRPr lang="en-GB" altLang="en-US" dirty="0"/>
          </a:p>
        </p:txBody>
      </p:sp>
      <p:sp>
        <p:nvSpPr>
          <p:cNvPr id="20484" name="Slide Number Placeholder 3">
            <a:extLst>
              <a:ext uri="{FF2B5EF4-FFF2-40B4-BE49-F238E27FC236}">
                <a16:creationId xmlns:a16="http://schemas.microsoft.com/office/drawing/2014/main" xmlns="" id="{2CC8928D-3429-1043-B672-73186AA730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9BEFB2-2E2F-6242-A995-FCE0AFF837A8}" type="slidenum">
              <a:rPr lang="en-GB" altLang="en-US" smtClean="0"/>
              <a:pPr/>
              <a:t>3</a:t>
            </a:fld>
            <a:endParaRPr lang="en-GB" altLang="en-US"/>
          </a:p>
        </p:txBody>
      </p:sp>
    </p:spTree>
    <p:extLst>
      <p:ext uri="{BB962C8B-B14F-4D97-AF65-F5344CB8AC3E}">
        <p14:creationId xmlns:p14="http://schemas.microsoft.com/office/powerpoint/2010/main" val="203957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0FD9BCDB-BE30-9A43-87CC-1BF3F12B4F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xmlns="" id="{C04505F2-216F-7747-9430-3B377E3A30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our users on the other hand are not IT experts.  </a:t>
            </a:r>
          </a:p>
          <a:p>
            <a:endParaRPr lang="en-GB" altLang="en-US"/>
          </a:p>
          <a:p>
            <a:r>
              <a:rPr lang="en-GB" altLang="en-US"/>
              <a:t>This, simply put, is not what they do.  </a:t>
            </a:r>
          </a:p>
          <a:p>
            <a:endParaRPr lang="en-GB" altLang="en-US"/>
          </a:p>
        </p:txBody>
      </p:sp>
      <p:sp>
        <p:nvSpPr>
          <p:cNvPr id="22532" name="Slide Number Placeholder 3">
            <a:extLst>
              <a:ext uri="{FF2B5EF4-FFF2-40B4-BE49-F238E27FC236}">
                <a16:creationId xmlns:a16="http://schemas.microsoft.com/office/drawing/2014/main" xmlns="" id="{F0EF22BC-F7A3-564E-B15D-F24B1C07B2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A751E2D-7640-7A4B-ADCF-0DA248B05F5A}" type="slidenum">
              <a:rPr lang="en-GB" altLang="en-US" smtClean="0"/>
              <a:pPr/>
              <a:t>4</a:t>
            </a:fld>
            <a:endParaRPr lang="en-GB" altLang="en-US"/>
          </a:p>
        </p:txBody>
      </p:sp>
    </p:spTree>
    <p:extLst>
      <p:ext uri="{BB962C8B-B14F-4D97-AF65-F5344CB8AC3E}">
        <p14:creationId xmlns:p14="http://schemas.microsoft.com/office/powerpoint/2010/main" val="327711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26FC677D-F92D-2449-B451-E4C09E7AE3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1629E826-4F9F-CC48-80DF-23FCAE45D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point is, they are users of e-infrastructure services not IT experts – they’re IT USERs not IT DOERS and this is a key distinction.</a:t>
            </a:r>
          </a:p>
          <a:p>
            <a:endParaRPr lang="en-GB" altLang="en-US" dirty="0"/>
          </a:p>
          <a:p>
            <a:r>
              <a:rPr lang="en-GB" altLang="en-US" dirty="0"/>
              <a:t>(and I’ll let you into a secret – many of them don’t really care)  Just like the average car driver has no real interest in how an internal combustion engine works as long as it gets them from A to B , our users just want the IT to work so that they can get from where they are to where they want to be.</a:t>
            </a:r>
          </a:p>
          <a:p>
            <a:r>
              <a:rPr lang="en-GB" altLang="en-US" dirty="0"/>
              <a:t>And to complicate matters for them there are dozens of different e-infrastructure services from many different e-infrastructure providers. Each with their own particular language, terminology and way of doing things.</a:t>
            </a:r>
          </a:p>
          <a:p>
            <a:endParaRPr lang="en-GB" altLang="en-US" dirty="0"/>
          </a:p>
        </p:txBody>
      </p:sp>
      <p:sp>
        <p:nvSpPr>
          <p:cNvPr id="26628" name="Slide Number Placeholder 3">
            <a:extLst>
              <a:ext uri="{FF2B5EF4-FFF2-40B4-BE49-F238E27FC236}">
                <a16:creationId xmlns:a16="http://schemas.microsoft.com/office/drawing/2014/main" xmlns="" id="{3F05E19E-8094-954C-9CA1-4237CC17A3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A6893AF-388F-A643-95A9-DE5F2DDE45D0}" type="slidenum">
              <a:rPr lang="en-GB" altLang="en-US" smtClean="0"/>
              <a:pPr/>
              <a:t>5</a:t>
            </a:fld>
            <a:endParaRPr lang="en-GB" altLang="en-US"/>
          </a:p>
        </p:txBody>
      </p:sp>
    </p:spTree>
    <p:extLst>
      <p:ext uri="{BB962C8B-B14F-4D97-AF65-F5344CB8AC3E}">
        <p14:creationId xmlns:p14="http://schemas.microsoft.com/office/powerpoint/2010/main" val="235214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D4B334C1-9358-944C-9972-19ED465723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63F0CAAB-7611-8C4D-A313-7E7C706EE3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So we have a problem</a:t>
            </a:r>
          </a:p>
          <a:p>
            <a:r>
              <a:rPr lang="en-GB" altLang="en-US" dirty="0"/>
              <a:t>How do we help our users navigate through this mysterious, complex and foreign landscape of different e-infrastructures AND LINK VARIOUS AVAILABEL RESOURCES AND DATA? LIKE WHAT VASCO DA GAMA DID ON HI SVOYAGE TO INDIA  AND WAS FIRST CONNECTING THE WEST AND THE ORIENT. </a:t>
            </a:r>
          </a:p>
          <a:p>
            <a:endParaRPr lang="en-GB" altLang="en-US" dirty="0"/>
          </a:p>
          <a:p>
            <a:endParaRPr lang="en-GB" altLang="en-US" dirty="0"/>
          </a:p>
        </p:txBody>
      </p:sp>
      <p:sp>
        <p:nvSpPr>
          <p:cNvPr id="28676" name="Slide Number Placeholder 3">
            <a:extLst>
              <a:ext uri="{FF2B5EF4-FFF2-40B4-BE49-F238E27FC236}">
                <a16:creationId xmlns:a16="http://schemas.microsoft.com/office/drawing/2014/main" xmlns="" id="{394D9560-0AD0-8646-B229-C52ACE95AF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C30B521-FAF8-3E43-87EB-AB803EE6BBCC}" type="slidenum">
              <a:rPr lang="en-GB" altLang="en-US" smtClean="0"/>
              <a:pPr/>
              <a:t>6</a:t>
            </a:fld>
            <a:endParaRPr lang="en-GB" altLang="en-US"/>
          </a:p>
        </p:txBody>
      </p:sp>
    </p:spTree>
    <p:extLst>
      <p:ext uri="{BB962C8B-B14F-4D97-AF65-F5344CB8AC3E}">
        <p14:creationId xmlns:p14="http://schemas.microsoft.com/office/powerpoint/2010/main" val="114980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D966B094-F47C-D94D-BAE3-71D6434CE3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069174B4-85A6-0F4D-B2E1-D8C385D14B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This is where e-infraCentral comes in, hopefully to save the day</a:t>
            </a:r>
          </a:p>
          <a:p>
            <a:endParaRPr lang="en-GB" altLang="en-US"/>
          </a:p>
        </p:txBody>
      </p:sp>
      <p:sp>
        <p:nvSpPr>
          <p:cNvPr id="32772" name="Slide Number Placeholder 3">
            <a:extLst>
              <a:ext uri="{FF2B5EF4-FFF2-40B4-BE49-F238E27FC236}">
                <a16:creationId xmlns:a16="http://schemas.microsoft.com/office/drawing/2014/main" xmlns="" id="{4B501725-2B68-794B-B4AE-F2661CE0D5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90D94ED-2C8E-6E48-8C03-352311567C0A}" type="slidenum">
              <a:rPr lang="en-GB" altLang="en-US" smtClean="0"/>
              <a:pPr/>
              <a:t>7</a:t>
            </a:fld>
            <a:endParaRPr lang="en-GB" altLang="en-US"/>
          </a:p>
        </p:txBody>
      </p:sp>
    </p:spTree>
    <p:extLst>
      <p:ext uri="{BB962C8B-B14F-4D97-AF65-F5344CB8AC3E}">
        <p14:creationId xmlns:p14="http://schemas.microsoft.com/office/powerpoint/2010/main" val="66679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e-</a:t>
            </a:r>
            <a:r>
              <a:rPr lang="en-GB" altLang="en-US" dirty="0" err="1"/>
              <a:t>infracentral</a:t>
            </a:r>
            <a:r>
              <a:rPr lang="en-GB" altLang="en-US" dirty="0"/>
              <a:t> helps users find, compare, select and ultimately access e-infrastructure services from a range of providers</a:t>
            </a:r>
          </a:p>
          <a:p>
            <a:r>
              <a:rPr lang="en-GB" altLang="en-US" dirty="0"/>
              <a:t>It provides a common platform and consistent structure and language to make that selection easier</a:t>
            </a:r>
          </a:p>
          <a:p>
            <a:r>
              <a:rPr lang="en-GB" altLang="en-US" dirty="0"/>
              <a:t>It is designed to increase visibility of e-infrastructures beyond our usual stakeholders and supports visibility into the long-tail of research and education that is so hard for us to reach.</a:t>
            </a:r>
          </a:p>
          <a:p>
            <a:r>
              <a:rPr lang="en-GB" altLang="en-US" dirty="0"/>
              <a:t>It is a key building block of the European Open Science Cloud.</a:t>
            </a:r>
          </a:p>
          <a:p>
            <a:endParaRPr lang="en-GB" altLang="en-US" dirty="0"/>
          </a:p>
          <a:p>
            <a:endParaRPr lang="en-US" dirty="0"/>
          </a:p>
        </p:txBody>
      </p:sp>
      <p:sp>
        <p:nvSpPr>
          <p:cNvPr id="4" name="Slide Number Placeholder 3"/>
          <p:cNvSpPr>
            <a:spLocks noGrp="1"/>
          </p:cNvSpPr>
          <p:nvPr>
            <p:ph type="sldNum" sz="quarter" idx="5"/>
          </p:nvPr>
        </p:nvSpPr>
        <p:spPr/>
        <p:txBody>
          <a:bodyPr/>
          <a:lstStyle/>
          <a:p>
            <a:fld id="{63D88DF2-1B0C-5646-A92F-00BFC1AB3413}" type="slidenum">
              <a:rPr lang="el-GR" altLang="en-US" smtClean="0"/>
              <a:pPr/>
              <a:t>8</a:t>
            </a:fld>
            <a:endParaRPr lang="el-GR" altLang="en-US" dirty="0"/>
          </a:p>
        </p:txBody>
      </p:sp>
    </p:spTree>
    <p:extLst>
      <p:ext uri="{BB962C8B-B14F-4D97-AF65-F5344CB8AC3E}">
        <p14:creationId xmlns:p14="http://schemas.microsoft.com/office/powerpoint/2010/main" val="122999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e-</a:t>
            </a:r>
            <a:r>
              <a:rPr lang="en-GB" altLang="en-US" dirty="0" err="1"/>
              <a:t>infracentral</a:t>
            </a:r>
            <a:r>
              <a:rPr lang="en-GB" altLang="en-US" dirty="0"/>
              <a:t> helps users find, compare, select and ultimately access e-infrastructure services from a range of providers</a:t>
            </a:r>
          </a:p>
          <a:p>
            <a:r>
              <a:rPr lang="en-GB" altLang="en-US" dirty="0"/>
              <a:t>It provides a common platform and consistent structure and language to make that selection easier</a:t>
            </a:r>
          </a:p>
          <a:p>
            <a:r>
              <a:rPr lang="en-GB" altLang="en-US" dirty="0"/>
              <a:t>It is designed to increase visibility of e-infrastructures beyond our usual stakeholders and supports visibility into the long-tail of research and education that is so hard for us to reach.</a:t>
            </a:r>
          </a:p>
          <a:p>
            <a:r>
              <a:rPr lang="en-GB" altLang="en-US" dirty="0"/>
              <a:t>It is a key building block of the European Open Science Cloud.</a:t>
            </a:r>
          </a:p>
          <a:p>
            <a:endParaRPr lang="en-GB" altLang="en-US" dirty="0"/>
          </a:p>
          <a:p>
            <a:endParaRPr lang="en-US" dirty="0"/>
          </a:p>
        </p:txBody>
      </p:sp>
      <p:sp>
        <p:nvSpPr>
          <p:cNvPr id="4" name="Slide Number Placeholder 3"/>
          <p:cNvSpPr>
            <a:spLocks noGrp="1"/>
          </p:cNvSpPr>
          <p:nvPr>
            <p:ph type="sldNum" sz="quarter" idx="5"/>
          </p:nvPr>
        </p:nvSpPr>
        <p:spPr/>
        <p:txBody>
          <a:bodyPr/>
          <a:lstStyle/>
          <a:p>
            <a:fld id="{63D88DF2-1B0C-5646-A92F-00BFC1AB3413}" type="slidenum">
              <a:rPr lang="el-GR" altLang="en-US" smtClean="0"/>
              <a:pPr/>
              <a:t>9</a:t>
            </a:fld>
            <a:endParaRPr lang="el-GR" altLang="en-US" dirty="0"/>
          </a:p>
        </p:txBody>
      </p:sp>
    </p:spTree>
    <p:extLst>
      <p:ext uri="{BB962C8B-B14F-4D97-AF65-F5344CB8AC3E}">
        <p14:creationId xmlns:p14="http://schemas.microsoft.com/office/powerpoint/2010/main" val="2393485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5"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1963" y="268288"/>
            <a:ext cx="555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Espace réservé du contenu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78613" y="434975"/>
            <a:ext cx="23574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1"/>
          <p:cNvSpPr txBox="1">
            <a:spLocks noChangeArrowheads="1"/>
          </p:cNvSpPr>
          <p:nvPr userDrawn="1"/>
        </p:nvSpPr>
        <p:spPr bwMode="auto">
          <a:xfrm>
            <a:off x="347663" y="4811713"/>
            <a:ext cx="7583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GB" altLang="en-US" sz="900" dirty="0">
                <a:solidFill>
                  <a:schemeClr val="bg1"/>
                </a:solidFill>
                <a:latin typeface="Roboto Light" pitchFamily="2" charset="0"/>
                <a:ea typeface="+mn-ea"/>
              </a:rPr>
              <a:t>This project has received funding from the European Union’s Horizon 2020 research and innovation programme under grant agreement No 731049</a:t>
            </a:r>
          </a:p>
        </p:txBody>
      </p:sp>
      <p:sp>
        <p:nvSpPr>
          <p:cNvPr id="2" name="Title 1"/>
          <p:cNvSpPr>
            <a:spLocks noGrp="1"/>
          </p:cNvSpPr>
          <p:nvPr>
            <p:ph type="title"/>
          </p:nvPr>
        </p:nvSpPr>
        <p:spPr>
          <a:xfrm>
            <a:off x="525274" y="144263"/>
            <a:ext cx="5990942" cy="49429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533670" y="658592"/>
            <a:ext cx="5984692" cy="358538"/>
          </a:xfrm>
        </p:spPr>
        <p:txBody>
          <a:bodyPr anchor="b">
            <a:normAutofit/>
          </a:bodyPr>
          <a:lstStyle>
            <a:lvl1pPr marL="0" indent="0">
              <a:buNone/>
              <a:defRPr lang="en-US" sz="2000" kern="1200" dirty="0" smtClean="0">
                <a:solidFill>
                  <a:srgbClr val="254D90"/>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132384"/>
            <a:ext cx="8219256" cy="34636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p:cNvSpPr>
            <a:spLocks noGrp="1"/>
          </p:cNvSpPr>
          <p:nvPr>
            <p:ph type="sldNum" sz="quarter" idx="10"/>
          </p:nvPr>
        </p:nvSpPr>
        <p:spPr/>
        <p:txBody>
          <a:bodyPr/>
          <a:lstStyle>
            <a:lvl1pPr>
              <a:defRPr/>
            </a:lvl1pPr>
          </a:lstStyle>
          <a:p>
            <a:fld id="{DFE4347C-6972-1640-BC36-50A6A2CBA976}" type="slidenum">
              <a:rPr lang="en-US" altLang="en-US"/>
              <a:pPr/>
              <a:t>‹#›</a:t>
            </a:fld>
            <a:endParaRPr lang="en-US" altLang="en-US" dirty="0"/>
          </a:p>
        </p:txBody>
      </p:sp>
    </p:spTree>
    <p:extLst>
      <p:ext uri="{BB962C8B-B14F-4D97-AF65-F5344CB8AC3E}">
        <p14:creationId xmlns:p14="http://schemas.microsoft.com/office/powerpoint/2010/main" val="123380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1561"/>
            <a:ext cx="5486400" cy="425185"/>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723"/>
            <a:ext cx="5486400" cy="30870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8850"/>
            <a:ext cx="2133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6" name="Footer Placeholder 5"/>
          <p:cNvSpPr>
            <a:spLocks noGrp="1"/>
          </p:cNvSpPr>
          <p:nvPr>
            <p:ph type="ftr" sz="quarter" idx="11"/>
          </p:nvPr>
        </p:nvSpPr>
        <p:spPr>
          <a:xfrm>
            <a:off x="3124200" y="4768850"/>
            <a:ext cx="2895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AD37499-284D-8A48-BCF8-A49E776A271A}" type="slidenum">
              <a:rPr lang="en-US" altLang="en-US"/>
              <a:pPr/>
              <a:t>‹#›</a:t>
            </a:fld>
            <a:endParaRPr lang="en-US" alt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8850"/>
            <a:ext cx="2133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5" name="Footer Placeholder 4"/>
          <p:cNvSpPr>
            <a:spLocks noGrp="1"/>
          </p:cNvSpPr>
          <p:nvPr>
            <p:ph type="ftr" sz="quarter" idx="11"/>
          </p:nvPr>
        </p:nvSpPr>
        <p:spPr>
          <a:xfrm>
            <a:off x="3124200" y="4768850"/>
            <a:ext cx="2895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C639203-1E97-6F4B-AD1C-98340825E855}" type="slidenum">
              <a:rPr lang="en-US" altLang="en-US"/>
              <a:pPr/>
              <a:t>‹#›</a:t>
            </a:fld>
            <a:endParaRPr lang="en-US" alt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829"/>
            <a:ext cx="2057400" cy="32930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829"/>
            <a:ext cx="6019800" cy="32930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8850"/>
            <a:ext cx="2133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5" name="Footer Placeholder 4"/>
          <p:cNvSpPr>
            <a:spLocks noGrp="1"/>
          </p:cNvSpPr>
          <p:nvPr>
            <p:ph type="ftr" sz="quarter" idx="11"/>
          </p:nvPr>
        </p:nvSpPr>
        <p:spPr>
          <a:xfrm>
            <a:off x="3124200" y="4768850"/>
            <a:ext cx="2895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E08A27F-D316-E64B-B45A-0C5EA7E576BB}" type="slidenum">
              <a:rPr lang="en-US" altLang="en-US"/>
              <a:pPr/>
              <a:t>‹#›</a:t>
            </a:fld>
            <a:endParaRPr lang="en-US" altLang="en-US" dirty="0"/>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6"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1963" y="268288"/>
            <a:ext cx="555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Espace réservé du contenu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78613" y="434975"/>
            <a:ext cx="23574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5274" y="144263"/>
            <a:ext cx="5990942" cy="49429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533670" y="658592"/>
            <a:ext cx="5984692" cy="358538"/>
          </a:xfrm>
        </p:spPr>
        <p:txBody>
          <a:bodyPr anchor="b">
            <a:normAutofit/>
          </a:bodyPr>
          <a:lstStyle>
            <a:lvl1pPr marL="0" indent="0">
              <a:buNone/>
              <a:defRPr lang="en-US" sz="2000" kern="1200" dirty="0" smtClean="0">
                <a:solidFill>
                  <a:srgbClr val="254D90"/>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5502" y="1132384"/>
            <a:ext cx="3888432" cy="34636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1"/>
          </p:nvPr>
        </p:nvSpPr>
        <p:spPr>
          <a:xfrm>
            <a:off x="4711966" y="1130334"/>
            <a:ext cx="3888432" cy="34636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defRPr sz="700"/>
            </a:lvl1pPr>
          </a:lstStyle>
          <a:p>
            <a:fld id="{5070F577-DD3A-4B4E-B82B-67193D0F5F09}" type="slidenum">
              <a:rPr lang="en-US" altLang="en-US"/>
              <a:pPr/>
              <a:t>‹#›</a:t>
            </a:fld>
            <a:endParaRPr lang="en-US" alt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8" y="293688"/>
            <a:ext cx="2014537"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74113" y="0"/>
            <a:ext cx="3698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7338" y="3221038"/>
            <a:ext cx="7667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43808" y="1420417"/>
            <a:ext cx="5614392" cy="1280756"/>
          </a:xfrm>
        </p:spPr>
        <p:txBody>
          <a:bodyPr>
            <a:noAutofit/>
          </a:bodyPr>
          <a:lstStyle>
            <a:lvl1pPr>
              <a:defRPr sz="40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843808" y="2788568"/>
            <a:ext cx="5616624" cy="576064"/>
          </a:xfrm>
        </p:spPr>
        <p:txBody>
          <a:bodyPr>
            <a:normAutofit/>
          </a:bodyPr>
          <a:lstStyle>
            <a:lvl1pPr marL="0" indent="0" algn="l">
              <a:buNone/>
              <a:defRPr sz="2400">
                <a:solidFill>
                  <a:srgbClr val="254D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p:cNvSpPr>
            <a:spLocks noGrp="1"/>
          </p:cNvSpPr>
          <p:nvPr>
            <p:ph type="sldNum" sz="quarter" idx="10"/>
          </p:nvPr>
        </p:nvSpPr>
        <p:spPr/>
        <p:txBody>
          <a:bodyPr/>
          <a:lstStyle>
            <a:lvl1pPr>
              <a:defRPr/>
            </a:lvl1pPr>
          </a:lstStyle>
          <a:p>
            <a:fld id="{230C7301-E9DD-8B42-8F3A-5305E7743B1D}" type="slidenum">
              <a:rPr lang="en-US" altLang="en-US"/>
              <a:pPr/>
              <a:t>‹#›</a:t>
            </a:fld>
            <a:endParaRPr lang="en-US" altLang="en-US" dirty="0"/>
          </a:p>
        </p:txBody>
      </p:sp>
    </p:spTree>
    <p:extLst>
      <p:ext uri="{BB962C8B-B14F-4D97-AF65-F5344CB8AC3E}">
        <p14:creationId xmlns:p14="http://schemas.microsoft.com/office/powerpoint/2010/main" val="21395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Espace réservé du contenu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78613" y="434975"/>
            <a:ext cx="23574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4768850"/>
            <a:ext cx="2133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6" name="Footer Placeholder 4"/>
          <p:cNvSpPr>
            <a:spLocks noGrp="1"/>
          </p:cNvSpPr>
          <p:nvPr>
            <p:ph type="ftr" sz="quarter" idx="11"/>
          </p:nvPr>
        </p:nvSpPr>
        <p:spPr>
          <a:xfrm>
            <a:off x="3124200" y="4768850"/>
            <a:ext cx="2895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3F61F155-7EFC-9540-9359-3DF1EE4A879B}" type="slidenum">
              <a:rPr lang="en-US" altLang="en-US"/>
              <a:pPr/>
              <a:t>‹#›</a:t>
            </a:fld>
            <a:endParaRPr lang="en-US" altLang="en-US" dirty="0"/>
          </a:p>
        </p:txBody>
      </p:sp>
    </p:spTree>
    <p:extLst>
      <p:ext uri="{BB962C8B-B14F-4D97-AF65-F5344CB8AC3E}">
        <p14:creationId xmlns:p14="http://schemas.microsoft.com/office/powerpoint/2010/main" val="9998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Espace réservé du contenu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56325" y="415925"/>
            <a:ext cx="2357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3306196"/>
            <a:ext cx="7772400" cy="1021872"/>
          </a:xfrm>
        </p:spPr>
        <p:txBody>
          <a:bodyPr anchor="t"/>
          <a:lstStyle>
            <a:lvl1pPr algn="l">
              <a:defRPr lang="en-US" sz="2000" kern="1200" dirty="0">
                <a:solidFill>
                  <a:srgbClr val="254D90"/>
                </a:solidFill>
                <a:latin typeface="Arial" charset="0"/>
                <a:ea typeface="Arial" charset="0"/>
                <a:cs typeface="Arial" charset="0"/>
              </a:defRPr>
            </a:lvl1pPr>
          </a:lstStyle>
          <a:p>
            <a:pPr lvl="0"/>
            <a:r>
              <a:rPr lang="en-US" dirty="0"/>
              <a:t>Click to edit Master title style</a:t>
            </a:r>
          </a:p>
        </p:txBody>
      </p:sp>
      <p:sp>
        <p:nvSpPr>
          <p:cNvPr id="3" name="Text Placeholder 2"/>
          <p:cNvSpPr>
            <a:spLocks noGrp="1"/>
          </p:cNvSpPr>
          <p:nvPr>
            <p:ph type="body" idx="1"/>
          </p:nvPr>
        </p:nvSpPr>
        <p:spPr>
          <a:xfrm>
            <a:off x="722313" y="2180708"/>
            <a:ext cx="7772400" cy="1125488"/>
          </a:xfrm>
        </p:spPr>
        <p:txBody>
          <a:bodyPr anchor="b"/>
          <a:lstStyle>
            <a:lvl1pPr marL="0" indent="0" algn="l" rtl="0" eaLnBrk="0" fontAlgn="base" hangingPunct="0">
              <a:spcBef>
                <a:spcPct val="0"/>
              </a:spcBef>
              <a:spcAft>
                <a:spcPct val="0"/>
              </a:spcAft>
              <a:buNone/>
              <a:defRPr lang="en-US" sz="2300" b="1" kern="1200" dirty="0">
                <a:solidFill>
                  <a:srgbClr val="D13338"/>
                </a:solidFill>
                <a:latin typeface="Arial" panose="020B0604020202020204" pitchFamily="34" charset="0"/>
                <a:ea typeface="+mj-ea"/>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a:xfrm>
            <a:off x="457200" y="4768850"/>
            <a:ext cx="2133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6" name="Footer Placeholder 4"/>
          <p:cNvSpPr>
            <a:spLocks noGrp="1"/>
          </p:cNvSpPr>
          <p:nvPr>
            <p:ph type="ftr" sz="quarter" idx="11"/>
          </p:nvPr>
        </p:nvSpPr>
        <p:spPr>
          <a:xfrm>
            <a:off x="3124200" y="4768850"/>
            <a:ext cx="2895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8F91E093-228E-394E-8974-473541236376}" type="slidenum">
              <a:rPr lang="en-US" altLang="en-US"/>
              <a:pPr/>
              <a:t>‹#›</a:t>
            </a:fld>
            <a:endParaRPr lang="en-US" alt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8850"/>
            <a:ext cx="2133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6" name="Footer Placeholder 5"/>
          <p:cNvSpPr>
            <a:spLocks noGrp="1"/>
          </p:cNvSpPr>
          <p:nvPr>
            <p:ph type="ftr" sz="quarter" idx="11"/>
          </p:nvPr>
        </p:nvSpPr>
        <p:spPr>
          <a:xfrm>
            <a:off x="3124200" y="4768850"/>
            <a:ext cx="2895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4B13BAAC-8015-954D-8F5B-8156096784D7}" type="slidenum">
              <a:rPr lang="en-US" altLang="en-US"/>
              <a:pPr/>
              <a:t>‹#›</a:t>
            </a:fld>
            <a:endParaRPr lang="en-US" alt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8850"/>
            <a:ext cx="2133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4" name="Footer Placeholder 3"/>
          <p:cNvSpPr>
            <a:spLocks noGrp="1"/>
          </p:cNvSpPr>
          <p:nvPr>
            <p:ph type="ftr" sz="quarter" idx="11"/>
          </p:nvPr>
        </p:nvSpPr>
        <p:spPr>
          <a:xfrm>
            <a:off x="3124200" y="4768850"/>
            <a:ext cx="2895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92F6A211-B386-9F4E-9614-90E2250EC6F3}" type="slidenum">
              <a:rPr lang="en-US" altLang="en-US"/>
              <a:pPr/>
              <a:t>‹#›</a:t>
            </a:fld>
            <a:endParaRPr lang="en-US" altLang="en-US" dirty="0"/>
          </a:p>
        </p:txBody>
      </p:sp>
    </p:spTree>
    <p:extLst>
      <p:ext uri="{BB962C8B-B14F-4D97-AF65-F5344CB8AC3E}">
        <p14:creationId xmlns:p14="http://schemas.microsoft.com/office/powerpoint/2010/main" val="160268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8850"/>
            <a:ext cx="2133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3" name="Footer Placeholder 2"/>
          <p:cNvSpPr>
            <a:spLocks noGrp="1"/>
          </p:cNvSpPr>
          <p:nvPr>
            <p:ph type="ftr" sz="quarter" idx="11"/>
          </p:nvPr>
        </p:nvSpPr>
        <p:spPr>
          <a:xfrm>
            <a:off x="3124200" y="4768850"/>
            <a:ext cx="2895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9180E6DE-0929-2A4B-8DA8-8E91429EB65C}" type="slidenum">
              <a:rPr lang="en-US" altLang="en-US"/>
              <a:pPr/>
              <a:t>‹#›</a:t>
            </a:fld>
            <a:endParaRPr lang="en-US" altLang="en-US" dirty="0"/>
          </a:p>
        </p:txBody>
      </p:sp>
    </p:spTree>
    <p:extLst>
      <p:ext uri="{BB962C8B-B14F-4D97-AF65-F5344CB8AC3E}">
        <p14:creationId xmlns:p14="http://schemas.microsoft.com/office/powerpoint/2010/main" val="36875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851"/>
            <a:ext cx="3008313" cy="87180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8850"/>
            <a:ext cx="2133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6" name="Footer Placeholder 5"/>
          <p:cNvSpPr>
            <a:spLocks noGrp="1"/>
          </p:cNvSpPr>
          <p:nvPr>
            <p:ph type="ftr" sz="quarter" idx="11"/>
          </p:nvPr>
        </p:nvSpPr>
        <p:spPr>
          <a:xfrm>
            <a:off x="3124200" y="4768850"/>
            <a:ext cx="2895600" cy="2730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12260D1-E2B4-A348-8D55-63F56A10354A}" type="slidenum">
              <a:rPr lang="en-US" altLang="en-US"/>
              <a:pPr/>
              <a:t>‹#›</a:t>
            </a:fld>
            <a:endParaRPr lang="en-US" altLang="en-US" dirty="0"/>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1825" y="179388"/>
            <a:ext cx="79311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p>
        </p:txBody>
      </p:sp>
      <p:sp>
        <p:nvSpPr>
          <p:cNvPr id="1027" name="Text Placeholder 2"/>
          <p:cNvSpPr>
            <a:spLocks noGrp="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6" name="Slide Number Placeholder 5"/>
          <p:cNvSpPr>
            <a:spLocks noGrp="1"/>
          </p:cNvSpPr>
          <p:nvPr>
            <p:ph type="sldNum" sz="quarter" idx="4"/>
          </p:nvPr>
        </p:nvSpPr>
        <p:spPr>
          <a:xfrm>
            <a:off x="8707438" y="2898775"/>
            <a:ext cx="404812"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bg1"/>
                </a:solidFill>
                <a:latin typeface="Arial" charset="0"/>
              </a:defRPr>
            </a:lvl1pPr>
          </a:lstStyle>
          <a:p>
            <a:fld id="{F088D8AB-EB4E-3B45-B836-DDE9ACF5299A}" type="slidenum">
              <a:rPr lang="en-US" altLang="en-US"/>
              <a:pPr/>
              <a:t>‹#›</a:t>
            </a:fld>
            <a:endParaRPr lang="en-US" altLang="en-US" dirty="0"/>
          </a:p>
        </p:txBody>
      </p:sp>
      <p:pic>
        <p:nvPicPr>
          <p:cNvPr id="1029" name="Image 5"/>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679950"/>
            <a:ext cx="9144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1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01038" y="4732338"/>
            <a:ext cx="534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 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801100" y="2679700"/>
            <a:ext cx="6969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6"/>
          <p:cNvSpPr txBox="1">
            <a:spLocks/>
          </p:cNvSpPr>
          <p:nvPr userDrawn="1"/>
        </p:nvSpPr>
        <p:spPr bwMode="auto">
          <a:xfrm>
            <a:off x="8777288" y="2905125"/>
            <a:ext cx="404812"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spcBef>
                <a:spcPct val="20000"/>
              </a:spcBef>
              <a:buFont typeface="Arial" charset="0"/>
              <a:buNone/>
            </a:pPr>
            <a:fld id="{E7C67A5C-C82B-3F46-A78D-92BB11E73FDC}" type="slidenum">
              <a:rPr lang="fr-FR" altLang="en-US" sz="1100">
                <a:solidFill>
                  <a:schemeClr val="bg1"/>
                </a:solidFill>
                <a:latin typeface="Arial" charset="0"/>
              </a:rPr>
              <a:pPr>
                <a:spcBef>
                  <a:spcPct val="20000"/>
                </a:spcBef>
                <a:buFont typeface="Arial" charset="0"/>
                <a:buNone/>
              </a:pPr>
              <a:t>‹#›</a:t>
            </a:fld>
            <a:endParaRPr lang="fr-FR" altLang="en-US" sz="1100" dirty="0">
              <a:solidFill>
                <a:schemeClr val="bg1"/>
              </a:solidFill>
              <a:latin typeface="Arial" charset="0"/>
            </a:endParaRPr>
          </a:p>
        </p:txBody>
      </p:sp>
      <p:sp>
        <p:nvSpPr>
          <p:cNvPr id="9" name="ZoneTexte 1"/>
          <p:cNvSpPr txBox="1">
            <a:spLocks noChangeArrowheads="1"/>
          </p:cNvSpPr>
          <p:nvPr userDrawn="1"/>
        </p:nvSpPr>
        <p:spPr bwMode="auto">
          <a:xfrm>
            <a:off x="347663" y="4811713"/>
            <a:ext cx="7583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GB" altLang="en-US" sz="900" dirty="0">
                <a:solidFill>
                  <a:schemeClr val="bg1"/>
                </a:solidFill>
                <a:latin typeface="Roboto Light" pitchFamily="2" charset="0"/>
                <a:ea typeface="+mn-ea"/>
              </a:rPr>
              <a:t>This project has received funding from the European Union’s Horizon 2020 research and innovation programme under grant agreement No 731049</a:t>
            </a:r>
          </a:p>
        </p:txBody>
      </p:sp>
    </p:spTree>
  </p:cSld>
  <p:clrMap bg1="lt1" tx1="dk1" bg2="lt2" tx2="dk2" accent1="accent1" accent2="accent2" accent3="accent3" accent4="accent4" accent5="accent5" accent6="accent6" hlink="hlink" folHlink="folHlink"/>
  <p:sldLayoutIdLst>
    <p:sldLayoutId id="2147485540" r:id="rId1"/>
    <p:sldLayoutId id="2147485541" r:id="rId2"/>
    <p:sldLayoutId id="2147485542" r:id="rId3"/>
    <p:sldLayoutId id="2147485543" r:id="rId4"/>
    <p:sldLayoutId id="2147485544" r:id="rId5"/>
    <p:sldLayoutId id="2147485545" r:id="rId6"/>
    <p:sldLayoutId id="2147485546" r:id="rId7"/>
    <p:sldLayoutId id="2147485547" r:id="rId8"/>
    <p:sldLayoutId id="2147485548" r:id="rId9"/>
    <p:sldLayoutId id="2147485549" r:id="rId10"/>
    <p:sldLayoutId id="2147485550" r:id="rId11"/>
    <p:sldLayoutId id="2147485551" r:id="rId12"/>
  </p:sldLayoutIdLst>
  <p:hf hdr="0" ftr="0" dt="0"/>
  <p:txStyles>
    <p:titleStyle>
      <a:lvl1pPr algn="l" rtl="0" eaLnBrk="0" fontAlgn="base" hangingPunct="0">
        <a:spcBef>
          <a:spcPct val="0"/>
        </a:spcBef>
        <a:spcAft>
          <a:spcPct val="0"/>
        </a:spcAft>
        <a:defRPr lang="en-US" sz="2300" b="1" kern="1200" dirty="0">
          <a:solidFill>
            <a:srgbClr val="D13338"/>
          </a:solidFill>
          <a:latin typeface="Raleway SemiBold" charset="0"/>
          <a:ea typeface="Arial" charset="0"/>
          <a:cs typeface="Arial" panose="020B0604020202020204" pitchFamily="34" charset="0"/>
        </a:defRPr>
      </a:lvl1pPr>
      <a:lvl2pPr algn="l" rtl="0" eaLnBrk="0" fontAlgn="base" hangingPunct="0">
        <a:spcBef>
          <a:spcPct val="0"/>
        </a:spcBef>
        <a:spcAft>
          <a:spcPct val="0"/>
        </a:spcAft>
        <a:defRPr sz="2300" b="1">
          <a:solidFill>
            <a:srgbClr val="D13338"/>
          </a:solidFill>
          <a:latin typeface="Raleway SemiBold"/>
          <a:ea typeface="Arial" charset="0"/>
          <a:cs typeface="Arial" pitchFamily="34" charset="0"/>
        </a:defRPr>
      </a:lvl2pPr>
      <a:lvl3pPr algn="l" rtl="0" eaLnBrk="0" fontAlgn="base" hangingPunct="0">
        <a:spcBef>
          <a:spcPct val="0"/>
        </a:spcBef>
        <a:spcAft>
          <a:spcPct val="0"/>
        </a:spcAft>
        <a:defRPr sz="2300" b="1">
          <a:solidFill>
            <a:srgbClr val="D13338"/>
          </a:solidFill>
          <a:latin typeface="Raleway SemiBold"/>
          <a:ea typeface="Arial" charset="0"/>
          <a:cs typeface="Arial" pitchFamily="34" charset="0"/>
        </a:defRPr>
      </a:lvl3pPr>
      <a:lvl4pPr algn="l" rtl="0" eaLnBrk="0" fontAlgn="base" hangingPunct="0">
        <a:spcBef>
          <a:spcPct val="0"/>
        </a:spcBef>
        <a:spcAft>
          <a:spcPct val="0"/>
        </a:spcAft>
        <a:defRPr sz="2300" b="1">
          <a:solidFill>
            <a:srgbClr val="D13338"/>
          </a:solidFill>
          <a:latin typeface="Raleway SemiBold"/>
          <a:ea typeface="Arial" charset="0"/>
          <a:cs typeface="Arial" pitchFamily="34" charset="0"/>
        </a:defRPr>
      </a:lvl4pPr>
      <a:lvl5pPr algn="l" rtl="0" eaLnBrk="0" fontAlgn="base" hangingPunct="0">
        <a:spcBef>
          <a:spcPct val="0"/>
        </a:spcBef>
        <a:spcAft>
          <a:spcPct val="0"/>
        </a:spcAft>
        <a:defRPr sz="2300" b="1">
          <a:solidFill>
            <a:srgbClr val="D13338"/>
          </a:solidFill>
          <a:latin typeface="Raleway SemiBold"/>
          <a:ea typeface="Arial" charset="0"/>
          <a:cs typeface="Arial" pitchFamily="34" charset="0"/>
        </a:defRPr>
      </a:lvl5pPr>
      <a:lvl6pPr marL="457200" algn="l" rtl="0" fontAlgn="base">
        <a:spcBef>
          <a:spcPct val="0"/>
        </a:spcBef>
        <a:spcAft>
          <a:spcPct val="0"/>
        </a:spcAft>
        <a:defRPr sz="2300" b="1">
          <a:solidFill>
            <a:srgbClr val="D13338"/>
          </a:solidFill>
          <a:latin typeface="Raleway SemiBold"/>
          <a:cs typeface="Arial" pitchFamily="34" charset="0"/>
        </a:defRPr>
      </a:lvl6pPr>
      <a:lvl7pPr marL="914400" algn="l" rtl="0" fontAlgn="base">
        <a:spcBef>
          <a:spcPct val="0"/>
        </a:spcBef>
        <a:spcAft>
          <a:spcPct val="0"/>
        </a:spcAft>
        <a:defRPr sz="2300" b="1">
          <a:solidFill>
            <a:srgbClr val="D13338"/>
          </a:solidFill>
          <a:latin typeface="Raleway SemiBold"/>
          <a:cs typeface="Arial" pitchFamily="34" charset="0"/>
        </a:defRPr>
      </a:lvl7pPr>
      <a:lvl8pPr marL="1371600" algn="l" rtl="0" fontAlgn="base">
        <a:spcBef>
          <a:spcPct val="0"/>
        </a:spcBef>
        <a:spcAft>
          <a:spcPct val="0"/>
        </a:spcAft>
        <a:defRPr sz="2300" b="1">
          <a:solidFill>
            <a:srgbClr val="D13338"/>
          </a:solidFill>
          <a:latin typeface="Raleway SemiBold"/>
          <a:cs typeface="Arial" pitchFamily="34" charset="0"/>
        </a:defRPr>
      </a:lvl8pPr>
      <a:lvl9pPr marL="1828800" algn="l" rtl="0" fontAlgn="base">
        <a:spcBef>
          <a:spcPct val="0"/>
        </a:spcBef>
        <a:spcAft>
          <a:spcPct val="0"/>
        </a:spcAft>
        <a:defRPr sz="2300" b="1">
          <a:solidFill>
            <a:srgbClr val="D13338"/>
          </a:solidFill>
          <a:latin typeface="Raleway SemiBold"/>
          <a:cs typeface="Arial"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Arial"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Arial"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Arial"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Arial"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34.jpe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a:xfrm>
            <a:off x="2843213" y="1075432"/>
            <a:ext cx="5864225" cy="1281088"/>
          </a:xfrm>
        </p:spPr>
        <p:txBody>
          <a:bodyPr/>
          <a:lstStyle/>
          <a:p>
            <a:pPr eaLnBrk="1" hangingPunct="1"/>
            <a:r>
              <a:rPr lang="en-GB" altLang="el-GR" sz="3000" b="1" dirty="0">
                <a:latin typeface="Raleway" charset="0"/>
                <a:ea typeface="Raleway" charset="0"/>
                <a:cs typeface="Raleway" charset="0"/>
              </a:rPr>
              <a:t>Lightning talk:</a:t>
            </a:r>
            <a:br>
              <a:rPr lang="en-GB" altLang="el-GR" sz="3000" b="1" dirty="0">
                <a:latin typeface="Raleway" charset="0"/>
                <a:ea typeface="Raleway" charset="0"/>
                <a:cs typeface="Raleway" charset="0"/>
              </a:rPr>
            </a:br>
            <a:r>
              <a:rPr lang="en-GB" altLang="el-GR" sz="3000" b="1" dirty="0">
                <a:latin typeface="Raleway" charset="0"/>
                <a:ea typeface="Raleway" charset="0"/>
                <a:cs typeface="Raleway" charset="0"/>
              </a:rPr>
              <a:t>Helping users focusing on being users</a:t>
            </a:r>
            <a:endParaRPr altLang="el-GR" sz="3000" b="1" dirty="0">
              <a:latin typeface="Raleway" charset="0"/>
              <a:ea typeface="Raleway" charset="0"/>
              <a:cs typeface="Raleway" charset="0"/>
            </a:endParaRPr>
          </a:p>
        </p:txBody>
      </p:sp>
      <p:sp>
        <p:nvSpPr>
          <p:cNvPr id="31746" name="Subtitle 2"/>
          <p:cNvSpPr>
            <a:spLocks noGrp="1"/>
          </p:cNvSpPr>
          <p:nvPr>
            <p:ph type="subTitle" idx="1"/>
          </p:nvPr>
        </p:nvSpPr>
        <p:spPr>
          <a:xfrm>
            <a:off x="2843213" y="2428528"/>
            <a:ext cx="5761037" cy="2368152"/>
          </a:xfrm>
        </p:spPr>
        <p:txBody>
          <a:bodyPr>
            <a:normAutofit fontScale="92500" lnSpcReduction="10000"/>
          </a:bodyPr>
          <a:lstStyle/>
          <a:p>
            <a:endParaRPr lang="en-GB" altLang="en-US" sz="2200" b="1" dirty="0">
              <a:latin typeface="Open Sans" charset="0"/>
              <a:ea typeface="Open Sans" charset="0"/>
              <a:cs typeface="Open Sans" charset="0"/>
            </a:endParaRPr>
          </a:p>
          <a:p>
            <a:r>
              <a:rPr lang="en-GB" altLang="en-US" sz="2200" b="1" dirty="0">
                <a:latin typeface="Open Sans" charset="0"/>
                <a:ea typeface="Open Sans" charset="0"/>
                <a:cs typeface="Open Sans" charset="0"/>
              </a:rPr>
              <a:t>DI4R 2018, Lisbon</a:t>
            </a:r>
          </a:p>
          <a:p>
            <a:endParaRPr lang="en-GB" altLang="en-US" sz="2200" b="1" dirty="0">
              <a:latin typeface="Open Sans" charset="0"/>
              <a:ea typeface="Open Sans" charset="0"/>
              <a:cs typeface="Open Sans" charset="0"/>
            </a:endParaRPr>
          </a:p>
          <a:p>
            <a:pPr eaLnBrk="1" hangingPunct="1"/>
            <a:endParaRPr lang="en-US" altLang="el-GR" sz="1800" dirty="0">
              <a:latin typeface="Arial" charset="0"/>
              <a:cs typeface="Arial" charset="0"/>
            </a:endParaRPr>
          </a:p>
          <a:p>
            <a:pPr eaLnBrk="1" hangingPunct="1"/>
            <a:r>
              <a:rPr lang="en-US" altLang="el-GR" sz="1900" dirty="0">
                <a:ea typeface="Open Sans" panose="020B0606030504020204" pitchFamily="34" charset="0"/>
              </a:rPr>
              <a:t>Karl Meyer</a:t>
            </a:r>
          </a:p>
          <a:p>
            <a:pPr eaLnBrk="1" hangingPunct="1"/>
            <a:endParaRPr lang="en-US" altLang="el-GR" sz="1800" dirty="0">
              <a:latin typeface="Arial" charset="0"/>
              <a:cs typeface="Arial" charset="0"/>
            </a:endParaRPr>
          </a:p>
          <a:p>
            <a:pPr eaLnBrk="1" hangingPunct="1"/>
            <a:r>
              <a:rPr lang="en-US" altLang="el-GR" sz="1900" dirty="0">
                <a:latin typeface="Arial" charset="0"/>
                <a:cs typeface="Arial" charset="0"/>
              </a:rPr>
              <a:t>10 October 2018</a:t>
            </a:r>
          </a:p>
        </p:txBody>
      </p:sp>
      <p:grpSp>
        <p:nvGrpSpPr>
          <p:cNvPr id="31747" name="Group 31"/>
          <p:cNvGrpSpPr>
            <a:grpSpLocks/>
          </p:cNvGrpSpPr>
          <p:nvPr/>
        </p:nvGrpSpPr>
        <p:grpSpPr bwMode="auto">
          <a:xfrm>
            <a:off x="300038" y="4084638"/>
            <a:ext cx="2384425" cy="766762"/>
            <a:chOff x="1475656" y="2391942"/>
            <a:chExt cx="6120680" cy="1908794"/>
          </a:xfrm>
        </p:grpSpPr>
        <p:pic>
          <p:nvPicPr>
            <p:cNvPr id="3174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372608"/>
              <a:ext cx="1174202" cy="51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3568" y="3864406"/>
              <a:ext cx="855276" cy="24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8122" y="3372608"/>
              <a:ext cx="771910" cy="61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69457" y="3396306"/>
              <a:ext cx="810455" cy="58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7839" y="3790195"/>
              <a:ext cx="903233" cy="51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3159198"/>
              <a:ext cx="871624" cy="61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23877" y="3217473"/>
              <a:ext cx="1004307" cy="61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91374" y="2500536"/>
              <a:ext cx="2004962" cy="40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2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63888" y="2391942"/>
              <a:ext cx="1833169" cy="61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2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22541" y="2419943"/>
              <a:ext cx="951285" cy="61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75656" y="2419943"/>
              <a:ext cx="682685" cy="61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Espace réservé du numéro de diapositive 2"/>
          <p:cNvSpPr>
            <a:spLocks noGrp="1"/>
          </p:cNvSpPr>
          <p:nvPr>
            <p:ph type="sldNum" sz="quarter" idx="10"/>
          </p:nvPr>
        </p:nvSpPr>
        <p:spPr/>
        <p:txBody>
          <a:bodyPr/>
          <a:lstStyle/>
          <a:p>
            <a:fld id="{230C7301-E9DD-8B42-8F3A-5305E7743B1D}" type="slidenum">
              <a:rPr lang="en-US" altLang="en-US" smtClean="0"/>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xmlns="" id="{4F21BF9B-3E69-6345-BE54-B2236F126850}"/>
              </a:ext>
            </a:extLst>
          </p:cNvPr>
          <p:cNvSpPr>
            <a:spLocks noGrp="1"/>
          </p:cNvSpPr>
          <p:nvPr>
            <p:ph type="title"/>
          </p:nvPr>
        </p:nvSpPr>
        <p:spPr>
          <a:xfrm>
            <a:off x="534988" y="317500"/>
            <a:ext cx="5991225" cy="598488"/>
          </a:xfrm>
        </p:spPr>
        <p:txBody>
          <a:bodyPr/>
          <a:lstStyle/>
          <a:p>
            <a:pPr eaLnBrk="1" hangingPunct="1"/>
            <a:r>
              <a:rPr altLang="el-GR" sz="2800">
                <a:latin typeface="Raleway" panose="020B0003030101060003" pitchFamily="34" charset="0"/>
                <a:ea typeface="Raleway" panose="020B0003030101060003" pitchFamily="34" charset="0"/>
                <a:cs typeface="Raleway" panose="020B0003030101060003" pitchFamily="34" charset="0"/>
              </a:rPr>
              <a:t>Ways to engage</a:t>
            </a:r>
          </a:p>
        </p:txBody>
      </p:sp>
      <p:grpSp>
        <p:nvGrpSpPr>
          <p:cNvPr id="17432" name="Grouper 4">
            <a:extLst>
              <a:ext uri="{FF2B5EF4-FFF2-40B4-BE49-F238E27FC236}">
                <a16:creationId xmlns:a16="http://schemas.microsoft.com/office/drawing/2014/main" xmlns="" id="{174E9A34-6D6D-6541-B745-D064DF3EB255}"/>
              </a:ext>
            </a:extLst>
          </p:cNvPr>
          <p:cNvGrpSpPr>
            <a:grpSpLocks/>
          </p:cNvGrpSpPr>
          <p:nvPr/>
        </p:nvGrpSpPr>
        <p:grpSpPr bwMode="auto">
          <a:xfrm>
            <a:off x="1060574" y="3692646"/>
            <a:ext cx="3367410" cy="608090"/>
            <a:chOff x="5861173" y="3639119"/>
            <a:chExt cx="2826329" cy="608090"/>
          </a:xfrm>
        </p:grpSpPr>
        <p:sp>
          <p:nvSpPr>
            <p:cNvPr id="23" name="Rounded Rectangle 29">
              <a:extLst>
                <a:ext uri="{FF2B5EF4-FFF2-40B4-BE49-F238E27FC236}">
                  <a16:creationId xmlns:a16="http://schemas.microsoft.com/office/drawing/2014/main" xmlns="" id="{B2FE5CAF-AA91-C645-A027-EED0CFB2AE08}"/>
                </a:ext>
              </a:extLst>
            </p:cNvPr>
            <p:cNvSpPr/>
            <p:nvPr/>
          </p:nvSpPr>
          <p:spPr bwMode="auto">
            <a:xfrm>
              <a:off x="5861173" y="3639119"/>
              <a:ext cx="2826329" cy="412750"/>
            </a:xfrm>
            <a:prstGeom prst="roundRect">
              <a:avLst/>
            </a:prstGeom>
            <a:solidFill>
              <a:srgbClr val="C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fr-FR" sz="1600">
                <a:solidFill>
                  <a:srgbClr val="FFFFFF"/>
                </a:solidFill>
                <a:latin typeface="Calibri" panose="020F0502020204030204" pitchFamily="34" charset="0"/>
              </a:endParaRPr>
            </a:p>
          </p:txBody>
        </p:sp>
        <p:sp>
          <p:nvSpPr>
            <p:cNvPr id="17434" name="TextBox 28">
              <a:extLst>
                <a:ext uri="{FF2B5EF4-FFF2-40B4-BE49-F238E27FC236}">
                  <a16:creationId xmlns:a16="http://schemas.microsoft.com/office/drawing/2014/main" xmlns="" id="{021FD3C2-5938-904B-9464-3BB522C5E496}"/>
                </a:ext>
              </a:extLst>
            </p:cNvPr>
            <p:cNvSpPr txBox="1">
              <a:spLocks noChangeArrowheads="1"/>
            </p:cNvSpPr>
            <p:nvPr/>
          </p:nvSpPr>
          <p:spPr bwMode="auto">
            <a:xfrm>
              <a:off x="5916173" y="3662434"/>
              <a:ext cx="27713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1600">
                  <a:solidFill>
                    <a:schemeClr val="bg1"/>
                  </a:solidFill>
                  <a:latin typeface="Open Sans" panose="020B0606030504020204" pitchFamily="34" charset="0"/>
                  <a:ea typeface="Open Sans" panose="020B0606030504020204" pitchFamily="34" charset="0"/>
                  <a:cs typeface="Open Sans" panose="020B0606030504020204" pitchFamily="34" charset="0"/>
                </a:rPr>
                <a:t>einfracentral.eu/#newsletter</a:t>
              </a:r>
            </a:p>
          </p:txBody>
        </p:sp>
      </p:grpSp>
      <p:pic>
        <p:nvPicPr>
          <p:cNvPr id="20" name="Picture 1">
            <a:extLst>
              <a:ext uri="{FF2B5EF4-FFF2-40B4-BE49-F238E27FC236}">
                <a16:creationId xmlns:a16="http://schemas.microsoft.com/office/drawing/2014/main" xmlns="" id="{FA13B9A0-CF94-5241-8447-3ECBDE140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29"/>
          <a:stretch>
            <a:fillRect/>
          </a:stretch>
        </p:blipFill>
        <p:spPr bwMode="auto">
          <a:xfrm>
            <a:off x="5789041" y="52264"/>
            <a:ext cx="3319463"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7">
            <a:extLst>
              <a:ext uri="{FF2B5EF4-FFF2-40B4-BE49-F238E27FC236}">
                <a16:creationId xmlns:a16="http://schemas.microsoft.com/office/drawing/2014/main" xmlns="" id="{65BC159E-B618-9646-AF8A-C60910A7440F}"/>
              </a:ext>
            </a:extLst>
          </p:cNvPr>
          <p:cNvSpPr txBox="1">
            <a:spLocks noChangeArrowheads="1"/>
          </p:cNvSpPr>
          <p:nvPr/>
        </p:nvSpPr>
        <p:spPr bwMode="auto">
          <a:xfrm>
            <a:off x="234950" y="942975"/>
            <a:ext cx="5417170" cy="268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400"/>
              </a:spcAft>
              <a:buClr>
                <a:srgbClr val="C00000"/>
              </a:buClr>
              <a:buSzPct val="130000"/>
              <a:buFont typeface="Arial" panose="020B0604020202020204" pitchFamily="34" charset="0"/>
              <a:buNone/>
              <a:defRPr/>
            </a:pPr>
            <a:r>
              <a:rPr lang="en-US" altLang="en-US" sz="2400" dirty="0">
                <a:solidFill>
                  <a:srgbClr val="C00000"/>
                </a:solidFill>
              </a:rPr>
              <a:t>-</a:t>
            </a:r>
            <a:r>
              <a:rPr lang="en-US" altLang="en-US" dirty="0">
                <a:solidFill>
                  <a:srgbClr val="254D90"/>
                </a:solidFill>
              </a:rPr>
              <a:t> Check out the Service Catalogue on the eInfraCentral Portal:</a:t>
            </a:r>
          </a:p>
          <a:p>
            <a:pPr eaLnBrk="1" hangingPunct="1">
              <a:spcBef>
                <a:spcPct val="0"/>
              </a:spcBef>
              <a:spcAft>
                <a:spcPts val="400"/>
              </a:spcAft>
              <a:buClr>
                <a:srgbClr val="C00000"/>
              </a:buClr>
              <a:buSzPct val="130000"/>
              <a:buFont typeface="Arial" panose="020B0604020202020204" pitchFamily="34" charset="0"/>
              <a:buNone/>
              <a:defRPr/>
            </a:pPr>
            <a:r>
              <a:rPr lang="en-US" altLang="en-US" dirty="0">
                <a:solidFill>
                  <a:srgbClr val="254D90"/>
                </a:solidFill>
              </a:rPr>
              <a:t>               </a:t>
            </a:r>
            <a:r>
              <a:rPr lang="en-US" altLang="en-US" sz="2800" b="1" dirty="0">
                <a:solidFill>
                  <a:srgbClr val="C00000"/>
                </a:solidFill>
              </a:rPr>
              <a:t>beta.einfracentral.eu</a:t>
            </a:r>
            <a:endParaRPr lang="en-US" altLang="en-US" sz="1400" b="1" dirty="0">
              <a:solidFill>
                <a:srgbClr val="C00000"/>
              </a:solidFill>
            </a:endParaRPr>
          </a:p>
          <a:p>
            <a:pPr eaLnBrk="1" hangingPunct="1">
              <a:spcBef>
                <a:spcPct val="0"/>
              </a:spcBef>
              <a:spcAft>
                <a:spcPts val="400"/>
              </a:spcAft>
              <a:buClr>
                <a:srgbClr val="C00000"/>
              </a:buClr>
              <a:buSzPct val="130000"/>
              <a:buFont typeface=".AppleSystemUIFont"/>
              <a:buChar char="-"/>
              <a:defRPr/>
            </a:pPr>
            <a:r>
              <a:rPr lang="en-US" altLang="en-US" dirty="0">
                <a:solidFill>
                  <a:srgbClr val="254D90"/>
                </a:solidFill>
              </a:rPr>
              <a:t> </a:t>
            </a:r>
            <a:r>
              <a:rPr lang="en-US" altLang="en-US" b="1" dirty="0">
                <a:solidFill>
                  <a:srgbClr val="254D90"/>
                </a:solidFill>
              </a:rPr>
              <a:t>Add</a:t>
            </a:r>
            <a:r>
              <a:rPr lang="en-US" altLang="en-US" dirty="0">
                <a:solidFill>
                  <a:srgbClr val="254D90"/>
                </a:solidFill>
              </a:rPr>
              <a:t> your services to the portal</a:t>
            </a:r>
          </a:p>
          <a:p>
            <a:pPr eaLnBrk="1" hangingPunct="1">
              <a:spcBef>
                <a:spcPct val="0"/>
              </a:spcBef>
              <a:spcAft>
                <a:spcPts val="400"/>
              </a:spcAft>
              <a:buClr>
                <a:srgbClr val="C00000"/>
              </a:buClr>
              <a:buSzPct val="130000"/>
              <a:buFont typeface=".AppleSystemUIFont"/>
              <a:buChar char="-"/>
              <a:defRPr/>
            </a:pPr>
            <a:r>
              <a:rPr lang="en-US" altLang="en-US" dirty="0">
                <a:solidFill>
                  <a:srgbClr val="254D90"/>
                </a:solidFill>
              </a:rPr>
              <a:t> Give us </a:t>
            </a:r>
            <a:r>
              <a:rPr lang="en-US" altLang="en-US" b="1" dirty="0">
                <a:solidFill>
                  <a:srgbClr val="254D90"/>
                </a:solidFill>
              </a:rPr>
              <a:t>feedback</a:t>
            </a:r>
          </a:p>
          <a:p>
            <a:pPr eaLnBrk="1" hangingPunct="1">
              <a:spcBef>
                <a:spcPct val="0"/>
              </a:spcBef>
              <a:spcAft>
                <a:spcPts val="400"/>
              </a:spcAft>
              <a:buClr>
                <a:srgbClr val="C00000"/>
              </a:buClr>
              <a:buSzPct val="130000"/>
              <a:buFont typeface=".AppleSystemUIFont"/>
              <a:buChar char="-"/>
              <a:defRPr/>
            </a:pPr>
            <a:r>
              <a:rPr lang="en-US" altLang="en-US" b="1" dirty="0">
                <a:solidFill>
                  <a:srgbClr val="254D90"/>
                </a:solidFill>
              </a:rPr>
              <a:t> Meet us for bilateral discussions</a:t>
            </a:r>
          </a:p>
          <a:p>
            <a:pPr eaLnBrk="1" hangingPunct="1">
              <a:spcBef>
                <a:spcPct val="0"/>
              </a:spcBef>
              <a:spcAft>
                <a:spcPts val="400"/>
              </a:spcAft>
              <a:buClr>
                <a:srgbClr val="C00000"/>
              </a:buClr>
              <a:buSzPct val="130000"/>
              <a:buFont typeface=".AppleSystemUIFont"/>
              <a:buChar char="-"/>
              <a:defRPr/>
            </a:pPr>
            <a:r>
              <a:rPr lang="en-US" altLang="en-US" dirty="0">
                <a:solidFill>
                  <a:srgbClr val="254D90"/>
                </a:solidFill>
              </a:rPr>
              <a:t> </a:t>
            </a:r>
            <a:r>
              <a:rPr lang="en-US" altLang="en-US" b="1" dirty="0">
                <a:solidFill>
                  <a:srgbClr val="254D90"/>
                </a:solidFill>
              </a:rPr>
              <a:t>Follow us:</a:t>
            </a:r>
          </a:p>
        </p:txBody>
      </p:sp>
      <p:grpSp>
        <p:nvGrpSpPr>
          <p:cNvPr id="3" name="Group 2">
            <a:extLst>
              <a:ext uri="{FF2B5EF4-FFF2-40B4-BE49-F238E27FC236}">
                <a16:creationId xmlns:a16="http://schemas.microsoft.com/office/drawing/2014/main" xmlns="" id="{8EE6D983-610E-6540-A4A2-3C5B7DFC1351}"/>
              </a:ext>
            </a:extLst>
          </p:cNvPr>
          <p:cNvGrpSpPr/>
          <p:nvPr/>
        </p:nvGrpSpPr>
        <p:grpSpPr>
          <a:xfrm>
            <a:off x="1662800" y="4147428"/>
            <a:ext cx="2045104" cy="369332"/>
            <a:chOff x="1331913" y="3779340"/>
            <a:chExt cx="2045104" cy="369332"/>
          </a:xfrm>
        </p:grpSpPr>
        <p:pic>
          <p:nvPicPr>
            <p:cNvPr id="17411" name="Picture 22">
              <a:extLst>
                <a:ext uri="{FF2B5EF4-FFF2-40B4-BE49-F238E27FC236}">
                  <a16:creationId xmlns:a16="http://schemas.microsoft.com/office/drawing/2014/main" xmlns="" id="{84694717-A594-BE4C-A782-F30735C49D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913" y="3797300"/>
              <a:ext cx="2968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98518BE0-6644-E14F-9E67-ADDB2D6F91DD}"/>
                </a:ext>
              </a:extLst>
            </p:cNvPr>
            <p:cNvSpPr/>
            <p:nvPr/>
          </p:nvSpPr>
          <p:spPr>
            <a:xfrm>
              <a:off x="1480344" y="3779340"/>
              <a:ext cx="1896673" cy="369332"/>
            </a:xfrm>
            <a:prstGeom prst="rect">
              <a:avLst/>
            </a:prstGeom>
          </p:spPr>
          <p:txBody>
            <a:bodyPr wrap="none">
              <a:spAutoFit/>
            </a:bodyPr>
            <a:lstStyle/>
            <a:p>
              <a:r>
                <a:rPr lang="en-US" altLang="fr-FR" b="1" dirty="0">
                  <a:solidFill>
                    <a:srgbClr val="254D90"/>
                  </a:solidFill>
                  <a:latin typeface="Arial" charset="0"/>
                </a:rPr>
                <a:t> @eInfraCentral</a:t>
              </a:r>
              <a:endParaRPr lang="en-US" dirty="0"/>
            </a:p>
          </p:txBody>
        </p:sp>
      </p:grpSp>
    </p:spTree>
    <p:extLst>
      <p:ext uri="{BB962C8B-B14F-4D97-AF65-F5344CB8AC3E}">
        <p14:creationId xmlns:p14="http://schemas.microsoft.com/office/powerpoint/2010/main" val="381442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3">
            <a:extLst>
              <a:ext uri="{FF2B5EF4-FFF2-40B4-BE49-F238E27FC236}">
                <a16:creationId xmlns:a16="http://schemas.microsoft.com/office/drawing/2014/main" xmlns="" id="{C876188A-BC6B-614B-9800-93931C8C88FF}"/>
              </a:ext>
            </a:extLst>
          </p:cNvPr>
          <p:cNvSpPr>
            <a:spLocks noGrp="1"/>
          </p:cNvSpPr>
          <p:nvPr>
            <p:ph sz="half" idx="2"/>
          </p:nvPr>
        </p:nvSpPr>
        <p:spPr>
          <a:xfrm>
            <a:off x="468313" y="1420813"/>
            <a:ext cx="8218487" cy="2538412"/>
          </a:xfrm>
        </p:spPr>
        <p:txBody>
          <a:bodyPr/>
          <a:lstStyle/>
          <a:p>
            <a:pPr marL="0" indent="0" algn="ctr" eaLnBrk="1" hangingPunct="1">
              <a:buFont typeface="Arial" panose="020B0604020202020204" pitchFamily="34" charset="0"/>
              <a:buNone/>
            </a:pPr>
            <a:r>
              <a:rPr lang="en-US" altLang="el-GR" sz="6600">
                <a:solidFill>
                  <a:srgbClr val="254D90"/>
                </a:solidFill>
              </a:rPr>
              <a:t>beta.einfracentral.eu</a:t>
            </a:r>
          </a:p>
          <a:p>
            <a:pPr marL="0" indent="0" algn="ctr" eaLnBrk="1" hangingPunct="1">
              <a:buFont typeface="Arial" panose="020B0604020202020204" pitchFamily="34" charset="0"/>
              <a:buNone/>
            </a:pPr>
            <a:endParaRPr lang="en-US" altLang="el-GR" sz="1200">
              <a:solidFill>
                <a:srgbClr val="254D90"/>
              </a:solidFill>
            </a:endParaRPr>
          </a:p>
          <a:p>
            <a:pPr marL="0" indent="0" algn="ctr" eaLnBrk="1" hangingPunct="1">
              <a:buFont typeface="Arial" panose="020B0604020202020204" pitchFamily="34" charset="0"/>
              <a:buNone/>
            </a:pPr>
            <a:r>
              <a:rPr lang="en-US" altLang="el-GR" sz="6600">
                <a:solidFill>
                  <a:srgbClr val="254D90"/>
                </a:solidFill>
              </a:rPr>
              <a:t>einfracentral.eu</a:t>
            </a:r>
          </a:p>
        </p:txBody>
      </p:sp>
      <p:sp>
        <p:nvSpPr>
          <p:cNvPr id="39939" name="Espace réservé du numéro de diapositive 6">
            <a:extLst>
              <a:ext uri="{FF2B5EF4-FFF2-40B4-BE49-F238E27FC236}">
                <a16:creationId xmlns:a16="http://schemas.microsoft.com/office/drawing/2014/main" xmlns="" id="{F19CAD92-2E8E-B54F-813E-C0DB0FA77D7A}"/>
              </a:ext>
            </a:extLst>
          </p:cNvPr>
          <p:cNvSpPr>
            <a:spLocks noGrp="1"/>
          </p:cNvSpPr>
          <p:nvPr>
            <p:ph type="sldNum" sz="quarter" idx="10"/>
          </p:nvPr>
        </p:nvSpPr>
        <p:spPr bwMode="auto">
          <a:xfrm>
            <a:off x="8828088" y="2924175"/>
            <a:ext cx="21590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spcBef>
                <a:spcPct val="0"/>
              </a:spcBef>
              <a:buFontTx/>
              <a:buNone/>
            </a:pPr>
            <a:fld id="{22FC59AA-792C-9D4D-BAA9-2AA3129A43D5}" type="slidenum">
              <a:rPr lang="fr-FR" altLang="en-US" sz="900" smtClean="0">
                <a:solidFill>
                  <a:schemeClr val="bg1"/>
                </a:solidFill>
              </a:rPr>
              <a:pPr algn="ctr">
                <a:spcBef>
                  <a:spcPct val="0"/>
                </a:spcBef>
                <a:buFontTx/>
                <a:buNone/>
              </a:pPr>
              <a:t>11</a:t>
            </a:fld>
            <a:endParaRPr lang="fr-FR" altLang="en-US" sz="900">
              <a:solidFill>
                <a:schemeClr val="bg1"/>
              </a:solidFill>
            </a:endParaRPr>
          </a:p>
        </p:txBody>
      </p:sp>
      <p:sp>
        <p:nvSpPr>
          <p:cNvPr id="28676" name="ZoneTexte 1">
            <a:extLst>
              <a:ext uri="{FF2B5EF4-FFF2-40B4-BE49-F238E27FC236}">
                <a16:creationId xmlns:a16="http://schemas.microsoft.com/office/drawing/2014/main" xmlns="" id="{E0CDBBE5-4657-A044-A276-8F79D19260BB}"/>
              </a:ext>
            </a:extLst>
          </p:cNvPr>
          <p:cNvSpPr txBox="1">
            <a:spLocks noChangeArrowheads="1"/>
          </p:cNvSpPr>
          <p:nvPr/>
        </p:nvSpPr>
        <p:spPr bwMode="auto">
          <a:xfrm>
            <a:off x="347663" y="4811713"/>
            <a:ext cx="7075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GB" altLang="en-US" sz="900" dirty="0">
                <a:solidFill>
                  <a:schemeClr val="bg1"/>
                </a:solidFill>
                <a:latin typeface="+mj-lt"/>
              </a:rPr>
              <a:t>This project has received funding from the European Union’s Horizon 2020 research and innovation programme under grant agreement No 731049</a:t>
            </a:r>
          </a:p>
        </p:txBody>
      </p:sp>
    </p:spTree>
    <p:extLst>
      <p:ext uri="{BB962C8B-B14F-4D97-AF65-F5344CB8AC3E}">
        <p14:creationId xmlns:p14="http://schemas.microsoft.com/office/powerpoint/2010/main" val="396974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3">
            <a:extLst>
              <a:ext uri="{FF2B5EF4-FFF2-40B4-BE49-F238E27FC236}">
                <a16:creationId xmlns:a16="http://schemas.microsoft.com/office/drawing/2014/main" xmlns="" id="{5733551D-8A94-A349-8C1C-020FB556D3BC}"/>
              </a:ext>
            </a:extLst>
          </p:cNvPr>
          <p:cNvSpPr>
            <a:spLocks noGrp="1"/>
          </p:cNvSpPr>
          <p:nvPr>
            <p:ph sz="half" idx="2"/>
          </p:nvPr>
        </p:nvSpPr>
        <p:spPr>
          <a:xfrm>
            <a:off x="347663" y="1132384"/>
            <a:ext cx="8218487" cy="3168650"/>
          </a:xfrm>
        </p:spPr>
        <p:txBody>
          <a:bodyPr/>
          <a:lstStyle/>
          <a:p>
            <a:pPr marL="0" indent="0" algn="ctr" eaLnBrk="1" hangingPunct="1">
              <a:buFont typeface="Arial" panose="020B0604020202020204" pitchFamily="34" charset="0"/>
              <a:buNone/>
              <a:defRPr/>
            </a:pPr>
            <a:r>
              <a:rPr lang="en-US" altLang="el-GR" sz="8000" dirty="0">
                <a:solidFill>
                  <a:srgbClr val="214C9C"/>
                </a:solidFill>
                <a:latin typeface="+mn-lt"/>
              </a:rPr>
              <a:t>WE ARE </a:t>
            </a:r>
          </a:p>
          <a:p>
            <a:pPr marL="0" indent="0" algn="ctr" eaLnBrk="1" hangingPunct="1">
              <a:buFont typeface="Arial" panose="020B0604020202020204" pitchFamily="34" charset="0"/>
              <a:buNone/>
              <a:defRPr/>
            </a:pPr>
            <a:r>
              <a:rPr lang="en-US" altLang="el-GR" sz="8800" b="1" dirty="0">
                <a:solidFill>
                  <a:srgbClr val="214C9C"/>
                </a:solidFill>
                <a:latin typeface="+mn-lt"/>
              </a:rPr>
              <a:t>EXPERTS</a:t>
            </a:r>
          </a:p>
        </p:txBody>
      </p:sp>
    </p:spTree>
    <p:extLst>
      <p:ext uri="{BB962C8B-B14F-4D97-AF65-F5344CB8AC3E}">
        <p14:creationId xmlns:p14="http://schemas.microsoft.com/office/powerpoint/2010/main" val="2113900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dissolve">
                                      <p:cBhvr>
                                        <p:cTn id="7" dur="2000"/>
                                        <p:tgtEl>
                                          <p:spTgt spid="1741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410">
                                            <p:txEl>
                                              <p:pRg st="1" end="1"/>
                                            </p:txEl>
                                          </p:spTgt>
                                        </p:tgtEl>
                                        <p:attrNameLst>
                                          <p:attrName>style.visibility</p:attrName>
                                        </p:attrNameLst>
                                      </p:cBhvr>
                                      <p:to>
                                        <p:strVal val="visible"/>
                                      </p:to>
                                    </p:set>
                                    <p:animEffect transition="in" filter="dissolve">
                                      <p:cBhvr>
                                        <p:cTn id="10" dur="2000"/>
                                        <p:tgtEl>
                                          <p:spTgt spid="174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xmlns="" id="{56AB28EA-05C4-034A-93AF-FABF682BC795}"/>
              </a:ext>
            </a:extLst>
          </p:cNvPr>
          <p:cNvPicPr>
            <a:picLocks noChangeAspect="1"/>
          </p:cNvPicPr>
          <p:nvPr/>
        </p:nvPicPr>
        <p:blipFill>
          <a:blip r:embed="rId3">
            <a:extLst>
              <a:ext uri="{28A0092B-C50C-407E-A947-70E740481C1C}">
                <a14:useLocalDpi xmlns:a14="http://schemas.microsoft.com/office/drawing/2010/main" val="0"/>
              </a:ext>
            </a:extLst>
          </a:blip>
          <a:srcRect t="1930" b="6172"/>
          <a:stretch>
            <a:fillRect/>
          </a:stretch>
        </p:blipFill>
        <p:spPr bwMode="auto">
          <a:xfrm>
            <a:off x="0" y="-19050"/>
            <a:ext cx="91440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Image result for logo einfracentral">
            <a:extLst>
              <a:ext uri="{FF2B5EF4-FFF2-40B4-BE49-F238E27FC236}">
                <a16:creationId xmlns:a16="http://schemas.microsoft.com/office/drawing/2014/main" xmlns="" id="{5C5F40AB-A05C-7C4B-B3DE-1F3649895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 y="59642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Image result for logo einfracentral">
            <a:extLst>
              <a:ext uri="{FF2B5EF4-FFF2-40B4-BE49-F238E27FC236}">
                <a16:creationId xmlns:a16="http://schemas.microsoft.com/office/drawing/2014/main" xmlns="" id="{430B417C-FE33-AA49-AA27-1A386891A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61166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descr="Image result for logo einfracentral">
            <a:extLst>
              <a:ext uri="{FF2B5EF4-FFF2-40B4-BE49-F238E27FC236}">
                <a16:creationId xmlns:a16="http://schemas.microsoft.com/office/drawing/2014/main" xmlns="" id="{8200268E-D57F-FC49-A3EF-95064113A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 y="62690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descr="Image result for logo einfracentral">
            <a:extLst>
              <a:ext uri="{FF2B5EF4-FFF2-40B4-BE49-F238E27FC236}">
                <a16:creationId xmlns:a16="http://schemas.microsoft.com/office/drawing/2014/main" xmlns="" id="{AAD29CAD-A83C-D743-AA95-EDC0BCE17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57864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1">
            <a:extLst>
              <a:ext uri="{FF2B5EF4-FFF2-40B4-BE49-F238E27FC236}">
                <a16:creationId xmlns:a16="http://schemas.microsoft.com/office/drawing/2014/main" xmlns="" id="{C4C51BD8-D31E-944C-BABE-AE8ABCC5DE16}"/>
              </a:ext>
            </a:extLst>
          </p:cNvPr>
          <p:cNvSpPr txBox="1">
            <a:spLocks noChangeArrowheads="1"/>
          </p:cNvSpPr>
          <p:nvPr/>
        </p:nvSpPr>
        <p:spPr bwMode="auto">
          <a:xfrm>
            <a:off x="107950" y="196850"/>
            <a:ext cx="4179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3600" b="1" dirty="0">
                <a:solidFill>
                  <a:schemeClr val="bg1"/>
                </a:solidFill>
                <a:latin typeface="Calibri" panose="020F0502020204030204" pitchFamily="34" charset="0"/>
              </a:rPr>
              <a:t>We design and build </a:t>
            </a:r>
          </a:p>
          <a:p>
            <a:pPr>
              <a:spcBef>
                <a:spcPct val="0"/>
              </a:spcBef>
              <a:buFontTx/>
              <a:buNone/>
            </a:pPr>
            <a:r>
              <a:rPr lang="en-GB" altLang="en-US" sz="3600" b="1" dirty="0" smtClean="0">
                <a:solidFill>
                  <a:schemeClr val="bg1"/>
                </a:solidFill>
                <a:latin typeface="Calibri" panose="020F0502020204030204" pitchFamily="34" charset="0"/>
              </a:rPr>
              <a:t>amazing </a:t>
            </a:r>
            <a:r>
              <a:rPr lang="en-GB" altLang="en-US" sz="3600" b="1" dirty="0">
                <a:solidFill>
                  <a:schemeClr val="bg1"/>
                </a:solidFill>
                <a:latin typeface="Calibri" panose="020F0502020204030204" pitchFamily="34" charset="0"/>
              </a:rPr>
              <a:t>things</a:t>
            </a:r>
          </a:p>
        </p:txBody>
      </p:sp>
    </p:spTree>
    <p:extLst>
      <p:ext uri="{BB962C8B-B14F-4D97-AF65-F5344CB8AC3E}">
        <p14:creationId xmlns:p14="http://schemas.microsoft.com/office/powerpoint/2010/main" val="288770598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3">
            <a:extLst>
              <a:ext uri="{FF2B5EF4-FFF2-40B4-BE49-F238E27FC236}">
                <a16:creationId xmlns:a16="http://schemas.microsoft.com/office/drawing/2014/main" xmlns="" id="{D9F453AB-0B47-2D42-96FD-78DFA83B1000}"/>
              </a:ext>
            </a:extLst>
          </p:cNvPr>
          <p:cNvSpPr>
            <a:spLocks noGrp="1"/>
          </p:cNvSpPr>
          <p:nvPr>
            <p:ph sz="half" idx="2"/>
          </p:nvPr>
        </p:nvSpPr>
        <p:spPr>
          <a:xfrm>
            <a:off x="347663" y="1060376"/>
            <a:ext cx="8218487" cy="3095625"/>
          </a:xfrm>
        </p:spPr>
        <p:txBody>
          <a:bodyPr/>
          <a:lstStyle/>
          <a:p>
            <a:pPr marL="0" indent="0" algn="ctr" eaLnBrk="1" hangingPunct="1">
              <a:buFont typeface="Arial" panose="020B0604020202020204" pitchFamily="34" charset="0"/>
              <a:buNone/>
              <a:defRPr/>
            </a:pPr>
            <a:endParaRPr lang="en-US" altLang="el-GR" sz="1800" dirty="0">
              <a:solidFill>
                <a:srgbClr val="214C9C"/>
              </a:solidFill>
              <a:latin typeface="+mn-lt"/>
            </a:endParaRPr>
          </a:p>
          <a:p>
            <a:pPr marL="0" indent="0" algn="ctr" eaLnBrk="1" hangingPunct="1">
              <a:buFont typeface="Arial" panose="020B0604020202020204" pitchFamily="34" charset="0"/>
              <a:buNone/>
              <a:defRPr/>
            </a:pPr>
            <a:r>
              <a:rPr lang="en-US" altLang="el-GR" sz="6600" dirty="0">
                <a:solidFill>
                  <a:srgbClr val="214C9C"/>
                </a:solidFill>
                <a:latin typeface="+mn-lt"/>
              </a:rPr>
              <a:t>OUR USERS ARE </a:t>
            </a:r>
            <a:br>
              <a:rPr lang="en-US" altLang="el-GR" sz="6600" dirty="0">
                <a:solidFill>
                  <a:srgbClr val="214C9C"/>
                </a:solidFill>
                <a:latin typeface="+mn-lt"/>
              </a:rPr>
            </a:br>
            <a:r>
              <a:rPr lang="en-US" altLang="el-GR" sz="7200" b="1" dirty="0">
                <a:solidFill>
                  <a:srgbClr val="214C9C"/>
                </a:solidFill>
                <a:latin typeface="+mn-lt"/>
              </a:rPr>
              <a:t>NOT EXPERTS</a:t>
            </a:r>
          </a:p>
        </p:txBody>
      </p:sp>
      <p:pic>
        <p:nvPicPr>
          <p:cNvPr id="21509" name="Picture 2" descr="Image result for logo einfracentral">
            <a:extLst>
              <a:ext uri="{FF2B5EF4-FFF2-40B4-BE49-F238E27FC236}">
                <a16:creationId xmlns:a16="http://schemas.microsoft.com/office/drawing/2014/main" xmlns="" id="{7CE7D215-1FE1-E34C-9201-704F53723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7864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descr="Image result for logo einfracentral">
            <a:extLst>
              <a:ext uri="{FF2B5EF4-FFF2-40B4-BE49-F238E27FC236}">
                <a16:creationId xmlns:a16="http://schemas.microsoft.com/office/drawing/2014/main" xmlns="" id="{306EF2B2-23DE-7044-B739-F1C2B34A1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59388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descr="Image result for logo einfracentral">
            <a:extLst>
              <a:ext uri="{FF2B5EF4-FFF2-40B4-BE49-F238E27FC236}">
                <a16:creationId xmlns:a16="http://schemas.microsoft.com/office/drawing/2014/main" xmlns="" id="{E8C07FCF-7EE6-1944-B860-FF9B5BBB2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60912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descr="Image result for logo einfracentral">
            <a:extLst>
              <a:ext uri="{FF2B5EF4-FFF2-40B4-BE49-F238E27FC236}">
                <a16:creationId xmlns:a16="http://schemas.microsoft.com/office/drawing/2014/main" xmlns="" id="{0C8EC38F-15F8-464A-AD42-47BB04CE8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62436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2" descr="Image result for logo einfracentral">
            <a:extLst>
              <a:ext uri="{FF2B5EF4-FFF2-40B4-BE49-F238E27FC236}">
                <a16:creationId xmlns:a16="http://schemas.microsoft.com/office/drawing/2014/main" xmlns="" id="{01135406-57FE-124C-904D-01B5A800B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3" y="63960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750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dissolve">
                                      <p:cBhvr>
                                        <p:cTn id="7" dur="1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77B408B9-1FD0-1648-B625-A40ACE47F1DA}"/>
              </a:ext>
            </a:extLst>
          </p:cNvPr>
          <p:cNvSpPr>
            <a:spLocks noGrp="1"/>
          </p:cNvSpPr>
          <p:nvPr>
            <p:ph type="title"/>
          </p:nvPr>
        </p:nvSpPr>
        <p:spPr>
          <a:xfrm>
            <a:off x="525463" y="371475"/>
            <a:ext cx="5991225" cy="493713"/>
          </a:xfrm>
        </p:spPr>
        <p:txBody>
          <a:bodyPr/>
          <a:lstStyle/>
          <a:p>
            <a:pPr eaLnBrk="1" hangingPunct="1">
              <a:defRPr/>
            </a:pPr>
            <a:r>
              <a:rPr altLang="el-GR" sz="2600" dirty="0">
                <a:latin typeface="Raleway" panose="020B0003030101060003" pitchFamily="34" charset="0"/>
              </a:rPr>
              <a:t>O</a:t>
            </a:r>
            <a:r>
              <a:rPr lang="en-US" altLang="el-GR" sz="2600" dirty="0">
                <a:latin typeface="Raleway" panose="020B0003030101060003" pitchFamily="34" charset="0"/>
              </a:rPr>
              <a:t>ur users are</a:t>
            </a:r>
            <a:r>
              <a:rPr altLang="el-GR" sz="2600" dirty="0">
                <a:latin typeface="Raleway" panose="020B0003030101060003" pitchFamily="34" charset="0"/>
              </a:rPr>
              <a:t>...</a:t>
            </a:r>
          </a:p>
        </p:txBody>
      </p:sp>
      <p:pic>
        <p:nvPicPr>
          <p:cNvPr id="25604" name="Picture 2" descr="Image result for logo einfracentral">
            <a:extLst>
              <a:ext uri="{FF2B5EF4-FFF2-40B4-BE49-F238E27FC236}">
                <a16:creationId xmlns:a16="http://schemas.microsoft.com/office/drawing/2014/main" xmlns="" id="{F310F3E9-65DE-AE41-9711-8B8323307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7864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Image result for logo einfracentral">
            <a:extLst>
              <a:ext uri="{FF2B5EF4-FFF2-40B4-BE49-F238E27FC236}">
                <a16:creationId xmlns:a16="http://schemas.microsoft.com/office/drawing/2014/main" xmlns="" id="{B5E4589C-1A45-D24D-B1CE-F8A3A1C7A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59388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descr="Image result for logo einfracentral">
            <a:extLst>
              <a:ext uri="{FF2B5EF4-FFF2-40B4-BE49-F238E27FC236}">
                <a16:creationId xmlns:a16="http://schemas.microsoft.com/office/drawing/2014/main" xmlns="" id="{EEAA8AF6-D571-9D41-BE9E-C20953EB0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60912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descr="Image result for logo einfracentral">
            <a:extLst>
              <a:ext uri="{FF2B5EF4-FFF2-40B4-BE49-F238E27FC236}">
                <a16:creationId xmlns:a16="http://schemas.microsoft.com/office/drawing/2014/main" xmlns="" id="{698F366B-CED6-A540-9421-AD3395304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62436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 descr="Image result for logo einfracentral">
            <a:extLst>
              <a:ext uri="{FF2B5EF4-FFF2-40B4-BE49-F238E27FC236}">
                <a16:creationId xmlns:a16="http://schemas.microsoft.com/office/drawing/2014/main" xmlns="" id="{A67C195B-A6D4-C642-8F72-DA6BA66D4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3" y="63960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Content Placeholder 13">
            <a:extLst>
              <a:ext uri="{FF2B5EF4-FFF2-40B4-BE49-F238E27FC236}">
                <a16:creationId xmlns:a16="http://schemas.microsoft.com/office/drawing/2014/main" xmlns="" id="{1C6C5A27-6129-FF48-9627-76A4BB73D04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27979" r="16766"/>
          <a:stretch>
            <a:fillRect/>
          </a:stretch>
        </p:blipFill>
        <p:spPr>
          <a:xfrm>
            <a:off x="525463" y="1195388"/>
            <a:ext cx="2030412" cy="2457450"/>
          </a:xfrm>
        </p:spPr>
      </p:pic>
      <p:pic>
        <p:nvPicPr>
          <p:cNvPr id="25610" name="Picture 14">
            <a:extLst>
              <a:ext uri="{FF2B5EF4-FFF2-40B4-BE49-F238E27FC236}">
                <a16:creationId xmlns:a16="http://schemas.microsoft.com/office/drawing/2014/main" xmlns="" id="{9E371A40-6B15-5745-8C68-09819E0F2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767" r="16887"/>
          <a:stretch>
            <a:fillRect/>
          </a:stretch>
        </p:blipFill>
        <p:spPr bwMode="auto">
          <a:xfrm>
            <a:off x="3017838" y="1900238"/>
            <a:ext cx="2519362"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5">
            <a:extLst>
              <a:ext uri="{FF2B5EF4-FFF2-40B4-BE49-F238E27FC236}">
                <a16:creationId xmlns:a16="http://schemas.microsoft.com/office/drawing/2014/main" xmlns="" id="{253D3768-6F7C-5745-A0F4-CE9F174F40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2437" r="10667"/>
          <a:stretch>
            <a:fillRect/>
          </a:stretch>
        </p:blipFill>
        <p:spPr bwMode="auto">
          <a:xfrm>
            <a:off x="5999163" y="1195388"/>
            <a:ext cx="2474912"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7136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ZoneTexte 1">
            <a:extLst>
              <a:ext uri="{FF2B5EF4-FFF2-40B4-BE49-F238E27FC236}">
                <a16:creationId xmlns:a16="http://schemas.microsoft.com/office/drawing/2014/main" xmlns="" id="{8A3872C7-888B-714A-88F6-148C8BE50A17}"/>
              </a:ext>
            </a:extLst>
          </p:cNvPr>
          <p:cNvSpPr txBox="1">
            <a:spLocks noChangeArrowheads="1"/>
          </p:cNvSpPr>
          <p:nvPr/>
        </p:nvSpPr>
        <p:spPr bwMode="auto">
          <a:xfrm>
            <a:off x="347663" y="4811713"/>
            <a:ext cx="7075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GB" altLang="en-US" sz="900" dirty="0">
                <a:solidFill>
                  <a:schemeClr val="bg1"/>
                </a:solidFill>
                <a:latin typeface="+mj-lt"/>
              </a:rPr>
              <a:t>This project has received funding from the European Union’s Horizon 2020 research and innovation programme under grant agreement No 731049</a:t>
            </a:r>
          </a:p>
        </p:txBody>
      </p:sp>
      <p:pic>
        <p:nvPicPr>
          <p:cNvPr id="27653" name="Picture 2" descr="Image result for logo einfracentral">
            <a:extLst>
              <a:ext uri="{FF2B5EF4-FFF2-40B4-BE49-F238E27FC236}">
                <a16:creationId xmlns:a16="http://schemas.microsoft.com/office/drawing/2014/main" xmlns="" id="{AA7CF443-DCC8-F342-ADAE-F2A23D6A6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7864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Image result for logo einfracentral">
            <a:extLst>
              <a:ext uri="{FF2B5EF4-FFF2-40B4-BE49-F238E27FC236}">
                <a16:creationId xmlns:a16="http://schemas.microsoft.com/office/drawing/2014/main" xmlns="" id="{863AC7ED-5AAB-9F4D-8C25-5473ECAB0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59388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 descr="Image result for logo einfracentral">
            <a:extLst>
              <a:ext uri="{FF2B5EF4-FFF2-40B4-BE49-F238E27FC236}">
                <a16:creationId xmlns:a16="http://schemas.microsoft.com/office/drawing/2014/main" xmlns="" id="{1A332C17-D4B9-1E41-AAA3-542424E7B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60912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 descr="Image result for logo einfracentral">
            <a:extLst>
              <a:ext uri="{FF2B5EF4-FFF2-40B4-BE49-F238E27FC236}">
                <a16:creationId xmlns:a16="http://schemas.microsoft.com/office/drawing/2014/main" xmlns="" id="{6CFF52F8-9D54-A64A-8895-2CF17550E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62436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2" descr="Image result for logo einfracentral">
            <a:extLst>
              <a:ext uri="{FF2B5EF4-FFF2-40B4-BE49-F238E27FC236}">
                <a16:creationId xmlns:a16="http://schemas.microsoft.com/office/drawing/2014/main" xmlns="" id="{41F9D608-12BE-FF42-98C2-60C6DF113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3" y="6396038"/>
            <a:ext cx="34480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8F5761DA-3C37-DA4C-9AEC-D45047635672}"/>
              </a:ext>
            </a:extLst>
          </p:cNvPr>
          <p:cNvPicPr>
            <a:picLocks noChangeAspect="1"/>
          </p:cNvPicPr>
          <p:nvPr/>
        </p:nvPicPr>
        <p:blipFill rotWithShape="1">
          <a:blip r:embed="rId4">
            <a:extLst>
              <a:ext uri="{28A0092B-C50C-407E-A947-70E740481C1C}">
                <a14:useLocalDpi xmlns:a14="http://schemas.microsoft.com/office/drawing/2010/main" val="0"/>
              </a:ext>
            </a:extLst>
          </a:blip>
          <a:srcRect t="13872"/>
          <a:stretch/>
        </p:blipFill>
        <p:spPr>
          <a:xfrm>
            <a:off x="23476" y="-19744"/>
            <a:ext cx="9120524" cy="5184576"/>
          </a:xfrm>
          <a:prstGeom prst="rect">
            <a:avLst/>
          </a:prstGeom>
        </p:spPr>
      </p:pic>
      <p:sp>
        <p:nvSpPr>
          <p:cNvPr id="27651" name="Title 1">
            <a:extLst>
              <a:ext uri="{FF2B5EF4-FFF2-40B4-BE49-F238E27FC236}">
                <a16:creationId xmlns:a16="http://schemas.microsoft.com/office/drawing/2014/main" xmlns="" id="{08077CBC-8EC1-5B40-B18B-6FA4AA968368}"/>
              </a:ext>
            </a:extLst>
          </p:cNvPr>
          <p:cNvSpPr>
            <a:spLocks noGrp="1"/>
          </p:cNvSpPr>
          <p:nvPr>
            <p:ph type="title"/>
          </p:nvPr>
        </p:nvSpPr>
        <p:spPr>
          <a:xfrm flipH="1">
            <a:off x="3821113" y="-19743"/>
            <a:ext cx="5322886" cy="1296144"/>
          </a:xfrm>
        </p:spPr>
        <p:txBody>
          <a:bodyPr/>
          <a:lstStyle/>
          <a:p>
            <a:pPr eaLnBrk="1" hangingPunct="1"/>
            <a:r>
              <a:rPr altLang="el-GR" sz="2600" b="0" dirty="0">
                <a:solidFill>
                  <a:srgbClr val="C00000"/>
                </a:solidFill>
              </a:rPr>
              <a:t>How can our users </a:t>
            </a:r>
            <a:r>
              <a:rPr altLang="el-GR" sz="2600" dirty="0">
                <a:solidFill>
                  <a:srgbClr val="C00000"/>
                </a:solidFill>
              </a:rPr>
              <a:t>navigate</a:t>
            </a:r>
            <a:r>
              <a:rPr altLang="el-GR" sz="2600" b="0" dirty="0">
                <a:solidFill>
                  <a:srgbClr val="C00000"/>
                </a:solidFill>
              </a:rPr>
              <a:t> this</a:t>
            </a:r>
            <a:r>
              <a:rPr altLang="el-GR" sz="2600" dirty="0">
                <a:solidFill>
                  <a:srgbClr val="C00000"/>
                </a:solidFill>
              </a:rPr>
              <a:t/>
            </a:r>
            <a:br>
              <a:rPr altLang="el-GR" sz="2600" dirty="0">
                <a:solidFill>
                  <a:srgbClr val="C00000"/>
                </a:solidFill>
              </a:rPr>
            </a:br>
            <a:r>
              <a:rPr altLang="el-GR" sz="2600" dirty="0">
                <a:solidFill>
                  <a:srgbClr val="C00000"/>
                </a:solidFill>
              </a:rPr>
              <a:t>complex landscape</a:t>
            </a:r>
            <a:r>
              <a:rPr altLang="el-GR" sz="2600" b="0" dirty="0">
                <a:solidFill>
                  <a:srgbClr val="C00000"/>
                </a:solidFill>
              </a:rPr>
              <a:t>?</a:t>
            </a:r>
          </a:p>
        </p:txBody>
      </p:sp>
    </p:spTree>
    <p:extLst>
      <p:ext uri="{BB962C8B-B14F-4D97-AF65-F5344CB8AC3E}">
        <p14:creationId xmlns:p14="http://schemas.microsoft.com/office/powerpoint/2010/main" val="388562358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
            <a:extLst>
              <a:ext uri="{FF2B5EF4-FFF2-40B4-BE49-F238E27FC236}">
                <a16:creationId xmlns:a16="http://schemas.microsoft.com/office/drawing/2014/main" xmlns="" id="{3336F369-D667-174A-BECC-A78BE92D8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0"/>
            <a:ext cx="88646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ZoneTexte 1">
            <a:extLst>
              <a:ext uri="{FF2B5EF4-FFF2-40B4-BE49-F238E27FC236}">
                <a16:creationId xmlns:a16="http://schemas.microsoft.com/office/drawing/2014/main" xmlns="" id="{993D41FE-3285-E34F-AE70-C8E0FBF5503C}"/>
              </a:ext>
            </a:extLst>
          </p:cNvPr>
          <p:cNvSpPr txBox="1">
            <a:spLocks noChangeArrowheads="1"/>
          </p:cNvSpPr>
          <p:nvPr/>
        </p:nvSpPr>
        <p:spPr bwMode="auto">
          <a:xfrm>
            <a:off x="347663" y="4811713"/>
            <a:ext cx="7075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GB" altLang="en-US" sz="900" dirty="0">
                <a:solidFill>
                  <a:schemeClr val="bg1"/>
                </a:solidFill>
                <a:latin typeface="+mj-lt"/>
              </a:rPr>
              <a:t>This project has received funding from the European Union’s Horizon 2020 research and innovation programme under grant agreement No 731049</a:t>
            </a:r>
          </a:p>
        </p:txBody>
      </p:sp>
      <p:sp>
        <p:nvSpPr>
          <p:cNvPr id="4" name="TextBox 3">
            <a:extLst>
              <a:ext uri="{FF2B5EF4-FFF2-40B4-BE49-F238E27FC236}">
                <a16:creationId xmlns:a16="http://schemas.microsoft.com/office/drawing/2014/main" xmlns="" id="{BB15B357-3A2C-9943-89DA-7E556433A91C}"/>
              </a:ext>
            </a:extLst>
          </p:cNvPr>
          <p:cNvSpPr txBox="1"/>
          <p:nvPr/>
        </p:nvSpPr>
        <p:spPr>
          <a:xfrm>
            <a:off x="6368360" y="268288"/>
            <a:ext cx="2743200" cy="707886"/>
          </a:xfrm>
          <a:prstGeom prst="rect">
            <a:avLst/>
          </a:prstGeom>
          <a:solidFill>
            <a:srgbClr val="800000"/>
          </a:solidFill>
        </p:spPr>
        <p:txBody>
          <a:bodyPr wrap="square" rtlCol="0">
            <a:spAutoFit/>
          </a:bodyPr>
          <a:lstStyle/>
          <a:p>
            <a:pPr algn="ctr"/>
            <a:r>
              <a:rPr lang="en-GB" sz="2000" b="1" dirty="0">
                <a:solidFill>
                  <a:schemeClr val="bg1"/>
                </a:solidFill>
              </a:rPr>
              <a:t>&gt; 90 services from 11 service providers</a:t>
            </a:r>
          </a:p>
        </p:txBody>
      </p:sp>
      <p:sp>
        <p:nvSpPr>
          <p:cNvPr id="5" name="TextBox 4">
            <a:extLst>
              <a:ext uri="{FF2B5EF4-FFF2-40B4-BE49-F238E27FC236}">
                <a16:creationId xmlns:a16="http://schemas.microsoft.com/office/drawing/2014/main" xmlns="" id="{18D46F87-DEE3-004D-B1F5-1116DBF568B0}"/>
              </a:ext>
            </a:extLst>
          </p:cNvPr>
          <p:cNvSpPr txBox="1"/>
          <p:nvPr/>
        </p:nvSpPr>
        <p:spPr>
          <a:xfrm>
            <a:off x="0" y="2140496"/>
            <a:ext cx="2057400" cy="707886"/>
          </a:xfrm>
          <a:prstGeom prst="rect">
            <a:avLst/>
          </a:prstGeom>
          <a:solidFill>
            <a:srgbClr val="800000"/>
          </a:solidFill>
        </p:spPr>
        <p:txBody>
          <a:bodyPr wrap="square" rtlCol="0">
            <a:spAutoFit/>
          </a:bodyPr>
          <a:lstStyle/>
          <a:p>
            <a:pPr algn="ctr"/>
            <a:r>
              <a:rPr lang="en-US" sz="2000" b="1" dirty="0">
                <a:solidFill>
                  <a:schemeClr val="bg1"/>
                </a:solidFill>
              </a:rPr>
              <a:t>AAI authentication</a:t>
            </a:r>
          </a:p>
        </p:txBody>
      </p:sp>
    </p:spTree>
    <p:extLst>
      <p:ext uri="{BB962C8B-B14F-4D97-AF65-F5344CB8AC3E}">
        <p14:creationId xmlns:p14="http://schemas.microsoft.com/office/powerpoint/2010/main" val="37491418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052835"/>
            <a:ext cx="8218488" cy="3463925"/>
          </a:xfrm>
        </p:spPr>
        <p:txBody>
          <a:bodyPr/>
          <a:lstStyle/>
          <a:p>
            <a:pPr lvl="0"/>
            <a:r>
              <a:rPr lang="en-GB" altLang="en-US" dirty="0">
                <a:solidFill>
                  <a:srgbClr val="254D90"/>
                </a:solidFill>
              </a:rPr>
              <a:t>eInfraCentral helps users </a:t>
            </a:r>
            <a:r>
              <a:rPr lang="en-GB" altLang="en-US" b="1" dirty="0">
                <a:solidFill>
                  <a:srgbClr val="254D90"/>
                </a:solidFill>
              </a:rPr>
              <a:t>find</a:t>
            </a:r>
            <a:r>
              <a:rPr lang="en-GB" altLang="en-US" dirty="0">
                <a:solidFill>
                  <a:srgbClr val="254D90"/>
                </a:solidFill>
              </a:rPr>
              <a:t>, </a:t>
            </a:r>
            <a:r>
              <a:rPr lang="en-GB" altLang="en-US" b="1" dirty="0">
                <a:solidFill>
                  <a:srgbClr val="254D90"/>
                </a:solidFill>
              </a:rPr>
              <a:t>compare</a:t>
            </a:r>
            <a:r>
              <a:rPr lang="en-GB" altLang="en-US" dirty="0">
                <a:solidFill>
                  <a:srgbClr val="254D90"/>
                </a:solidFill>
              </a:rPr>
              <a:t>, </a:t>
            </a:r>
            <a:r>
              <a:rPr lang="en-GB" altLang="en-US" b="1" dirty="0">
                <a:solidFill>
                  <a:srgbClr val="254D90"/>
                </a:solidFill>
              </a:rPr>
              <a:t>select</a:t>
            </a:r>
            <a:r>
              <a:rPr lang="en-GB" altLang="en-US" dirty="0">
                <a:solidFill>
                  <a:srgbClr val="254D90"/>
                </a:solidFill>
              </a:rPr>
              <a:t> and ultimately </a:t>
            </a:r>
            <a:r>
              <a:rPr lang="en-GB" altLang="en-US" b="1" dirty="0">
                <a:solidFill>
                  <a:srgbClr val="254D90"/>
                </a:solidFill>
              </a:rPr>
              <a:t>access</a:t>
            </a:r>
            <a:r>
              <a:rPr lang="en-GB" altLang="en-US" dirty="0">
                <a:solidFill>
                  <a:srgbClr val="254D90"/>
                </a:solidFill>
              </a:rPr>
              <a:t> e-Infrastructure services</a:t>
            </a:r>
          </a:p>
          <a:p>
            <a:r>
              <a:rPr lang="en-GB" altLang="en-US" dirty="0">
                <a:solidFill>
                  <a:srgbClr val="254D90"/>
                </a:solidFill>
              </a:rPr>
              <a:t>Providing an all inclusive </a:t>
            </a:r>
            <a:r>
              <a:rPr lang="en-GB" altLang="en-US" b="1" dirty="0">
                <a:solidFill>
                  <a:srgbClr val="254D90"/>
                </a:solidFill>
              </a:rPr>
              <a:t>Service</a:t>
            </a:r>
            <a:r>
              <a:rPr lang="en-GB" altLang="en-US" dirty="0">
                <a:solidFill>
                  <a:srgbClr val="254D90"/>
                </a:solidFill>
              </a:rPr>
              <a:t> </a:t>
            </a:r>
            <a:r>
              <a:rPr lang="en-GB" altLang="en-US" b="1" dirty="0">
                <a:solidFill>
                  <a:srgbClr val="254D90"/>
                </a:solidFill>
              </a:rPr>
              <a:t>Catalogue </a:t>
            </a:r>
            <a:r>
              <a:rPr lang="en-GB" altLang="en-US" dirty="0">
                <a:solidFill>
                  <a:srgbClr val="254D90"/>
                </a:solidFill>
              </a:rPr>
              <a:t>with services described following the standard Service Description Template – all making the selection easier</a:t>
            </a:r>
          </a:p>
          <a:p>
            <a:r>
              <a:rPr lang="en-GB" altLang="en-US" dirty="0">
                <a:solidFill>
                  <a:srgbClr val="254D90"/>
                </a:solidFill>
              </a:rPr>
              <a:t>Increase </a:t>
            </a:r>
            <a:r>
              <a:rPr lang="en-GB" altLang="en-US" b="1" dirty="0">
                <a:solidFill>
                  <a:srgbClr val="254D90"/>
                </a:solidFill>
              </a:rPr>
              <a:t>visibility</a:t>
            </a:r>
            <a:r>
              <a:rPr lang="en-GB" altLang="en-US" dirty="0">
                <a:solidFill>
                  <a:srgbClr val="254D90"/>
                </a:solidFill>
              </a:rPr>
              <a:t> of e-infrastructures</a:t>
            </a:r>
          </a:p>
          <a:p>
            <a:r>
              <a:rPr lang="en-GB" altLang="en-US" dirty="0">
                <a:solidFill>
                  <a:srgbClr val="254D90"/>
                </a:solidFill>
              </a:rPr>
              <a:t>Key building block of </a:t>
            </a:r>
            <a:r>
              <a:rPr lang="en-GB" altLang="en-US" b="1" dirty="0">
                <a:solidFill>
                  <a:srgbClr val="254D90"/>
                </a:solidFill>
              </a:rPr>
              <a:t>EOSC</a:t>
            </a:r>
          </a:p>
          <a:p>
            <a:pPr lvl="0"/>
            <a:endParaRPr lang="en-US" altLang="en-US" dirty="0">
              <a:solidFill>
                <a:srgbClr val="254D90"/>
              </a:solidFill>
            </a:endParaRPr>
          </a:p>
          <a:p>
            <a:pPr lvl="2"/>
            <a:endParaRPr lang="en-US" altLang="en-US" sz="2400" dirty="0">
              <a:solidFill>
                <a:srgbClr val="254D90"/>
              </a:solidFill>
            </a:endParaRPr>
          </a:p>
          <a:p>
            <a:pPr lvl="2"/>
            <a:endParaRPr lang="en-US" altLang="en-US" sz="2400" dirty="0">
              <a:solidFill>
                <a:srgbClr val="254D90"/>
              </a:solidFill>
            </a:endParaRPr>
          </a:p>
        </p:txBody>
      </p:sp>
      <p:sp>
        <p:nvSpPr>
          <p:cNvPr id="5" name="Titre 1"/>
          <p:cNvSpPr txBox="1">
            <a:spLocks/>
          </p:cNvSpPr>
          <p:nvPr/>
        </p:nvSpPr>
        <p:spPr bwMode="auto">
          <a:xfrm>
            <a:off x="628650" y="268288"/>
            <a:ext cx="567154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lang="en-US" sz="2300" b="1" kern="1200">
                <a:solidFill>
                  <a:srgbClr val="D13338"/>
                </a:solidFill>
                <a:latin typeface="Arial" panose="020B0604020202020204" pitchFamily="34" charset="0"/>
                <a:ea typeface="Arial" charset="0"/>
                <a:cs typeface="Arial" panose="020B0604020202020204" pitchFamily="34" charset="0"/>
              </a:defRPr>
            </a:lvl1pPr>
            <a:lvl2pPr algn="l" rtl="0" eaLnBrk="0" fontAlgn="base" hangingPunct="0">
              <a:spcBef>
                <a:spcPct val="0"/>
              </a:spcBef>
              <a:spcAft>
                <a:spcPct val="0"/>
              </a:spcAft>
              <a:defRPr sz="2300" b="1">
                <a:solidFill>
                  <a:srgbClr val="D13338"/>
                </a:solidFill>
                <a:latin typeface="Raleway SemiBold"/>
                <a:ea typeface="Arial" charset="0"/>
                <a:cs typeface="Arial" pitchFamily="34" charset="0"/>
              </a:defRPr>
            </a:lvl2pPr>
            <a:lvl3pPr algn="l" rtl="0" eaLnBrk="0" fontAlgn="base" hangingPunct="0">
              <a:spcBef>
                <a:spcPct val="0"/>
              </a:spcBef>
              <a:spcAft>
                <a:spcPct val="0"/>
              </a:spcAft>
              <a:defRPr sz="2300" b="1">
                <a:solidFill>
                  <a:srgbClr val="D13338"/>
                </a:solidFill>
                <a:latin typeface="Raleway SemiBold"/>
                <a:ea typeface="Arial" charset="0"/>
                <a:cs typeface="Arial" pitchFamily="34" charset="0"/>
              </a:defRPr>
            </a:lvl3pPr>
            <a:lvl4pPr algn="l" rtl="0" eaLnBrk="0" fontAlgn="base" hangingPunct="0">
              <a:spcBef>
                <a:spcPct val="0"/>
              </a:spcBef>
              <a:spcAft>
                <a:spcPct val="0"/>
              </a:spcAft>
              <a:defRPr sz="2300" b="1">
                <a:solidFill>
                  <a:srgbClr val="D13338"/>
                </a:solidFill>
                <a:latin typeface="Raleway SemiBold"/>
                <a:ea typeface="Arial" charset="0"/>
                <a:cs typeface="Arial" pitchFamily="34" charset="0"/>
              </a:defRPr>
            </a:lvl4pPr>
            <a:lvl5pPr algn="l" rtl="0" eaLnBrk="0" fontAlgn="base" hangingPunct="0">
              <a:spcBef>
                <a:spcPct val="0"/>
              </a:spcBef>
              <a:spcAft>
                <a:spcPct val="0"/>
              </a:spcAft>
              <a:defRPr sz="2300" b="1">
                <a:solidFill>
                  <a:srgbClr val="D13338"/>
                </a:solidFill>
                <a:latin typeface="Raleway SemiBold"/>
                <a:ea typeface="Arial" charset="0"/>
                <a:cs typeface="Arial" pitchFamily="34" charset="0"/>
              </a:defRPr>
            </a:lvl5pPr>
            <a:lvl6pPr marL="457200" algn="l" rtl="0" fontAlgn="base">
              <a:spcBef>
                <a:spcPct val="0"/>
              </a:spcBef>
              <a:spcAft>
                <a:spcPct val="0"/>
              </a:spcAft>
              <a:defRPr sz="2300" b="1">
                <a:solidFill>
                  <a:srgbClr val="D13338"/>
                </a:solidFill>
                <a:latin typeface="Raleway SemiBold"/>
                <a:cs typeface="Arial" pitchFamily="34" charset="0"/>
              </a:defRPr>
            </a:lvl6pPr>
            <a:lvl7pPr marL="914400" algn="l" rtl="0" fontAlgn="base">
              <a:spcBef>
                <a:spcPct val="0"/>
              </a:spcBef>
              <a:spcAft>
                <a:spcPct val="0"/>
              </a:spcAft>
              <a:defRPr sz="2300" b="1">
                <a:solidFill>
                  <a:srgbClr val="D13338"/>
                </a:solidFill>
                <a:latin typeface="Raleway SemiBold"/>
                <a:cs typeface="Arial" pitchFamily="34" charset="0"/>
              </a:defRPr>
            </a:lvl7pPr>
            <a:lvl8pPr marL="1371600" algn="l" rtl="0" fontAlgn="base">
              <a:spcBef>
                <a:spcPct val="0"/>
              </a:spcBef>
              <a:spcAft>
                <a:spcPct val="0"/>
              </a:spcAft>
              <a:defRPr sz="2300" b="1">
                <a:solidFill>
                  <a:srgbClr val="D13338"/>
                </a:solidFill>
                <a:latin typeface="Raleway SemiBold"/>
                <a:cs typeface="Arial" pitchFamily="34" charset="0"/>
              </a:defRPr>
            </a:lvl8pPr>
            <a:lvl9pPr marL="1828800" algn="l" rtl="0" fontAlgn="base">
              <a:spcBef>
                <a:spcPct val="0"/>
              </a:spcBef>
              <a:spcAft>
                <a:spcPct val="0"/>
              </a:spcAft>
              <a:defRPr sz="2300" b="1">
                <a:solidFill>
                  <a:srgbClr val="D13338"/>
                </a:solidFill>
                <a:latin typeface="Raleway SemiBold"/>
                <a:cs typeface="Arial" pitchFamily="34" charset="0"/>
              </a:defRPr>
            </a:lvl9pPr>
          </a:lstStyle>
          <a:p>
            <a:pPr>
              <a:defRPr/>
            </a:pPr>
            <a:r>
              <a:rPr lang="en-GB" sz="2600" dirty="0">
                <a:latin typeface="Raleway" charset="0"/>
                <a:ea typeface="Raleway" charset="0"/>
                <a:cs typeface="Raleway" charset="0"/>
              </a:rPr>
              <a:t>Letting users focus on being users</a:t>
            </a:r>
          </a:p>
        </p:txBody>
      </p:sp>
    </p:spTree>
    <p:extLst>
      <p:ext uri="{BB962C8B-B14F-4D97-AF65-F5344CB8AC3E}">
        <p14:creationId xmlns:p14="http://schemas.microsoft.com/office/powerpoint/2010/main" val="177399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052835"/>
            <a:ext cx="8218488" cy="871637"/>
          </a:xfrm>
        </p:spPr>
        <p:txBody>
          <a:bodyPr/>
          <a:lstStyle/>
          <a:p>
            <a:pPr marL="0" indent="0" algn="ctr">
              <a:buFont typeface="Arial" panose="020B0604020202020204" pitchFamily="34" charset="0"/>
              <a:buNone/>
            </a:pPr>
            <a:r>
              <a:rPr lang="en-GB" altLang="en-US" dirty="0">
                <a:solidFill>
                  <a:srgbClr val="254D90"/>
                </a:solidFill>
              </a:rPr>
              <a:t>Nine </a:t>
            </a:r>
            <a:r>
              <a:rPr lang="en-GB" altLang="en-US" b="1" dirty="0">
                <a:solidFill>
                  <a:srgbClr val="254D90"/>
                </a:solidFill>
              </a:rPr>
              <a:t>partners</a:t>
            </a:r>
            <a:r>
              <a:rPr lang="en-GB" altLang="en-US" dirty="0">
                <a:solidFill>
                  <a:srgbClr val="254D90"/>
                </a:solidFill>
              </a:rPr>
              <a:t> focused on </a:t>
            </a:r>
            <a:r>
              <a:rPr lang="en-GB" altLang="en-US" b="1" dirty="0">
                <a:solidFill>
                  <a:srgbClr val="254D90"/>
                </a:solidFill>
              </a:rPr>
              <a:t>supporting users</a:t>
            </a:r>
            <a:r>
              <a:rPr lang="en-GB" altLang="en-US" dirty="0">
                <a:solidFill>
                  <a:srgbClr val="254D90"/>
                </a:solidFill>
              </a:rPr>
              <a:t> and </a:t>
            </a:r>
            <a:r>
              <a:rPr lang="en-GB" altLang="en-US" b="1" dirty="0">
                <a:solidFill>
                  <a:srgbClr val="254D90"/>
                </a:solidFill>
              </a:rPr>
              <a:t>increasing take-up</a:t>
            </a:r>
          </a:p>
          <a:p>
            <a:pPr marL="0" indent="0" eaLnBrk="1" hangingPunct="1">
              <a:buFont typeface="Arial" panose="020B0604020202020204" pitchFamily="34" charset="0"/>
              <a:buNone/>
            </a:pPr>
            <a:endParaRPr lang="en-US" altLang="en-US" dirty="0"/>
          </a:p>
          <a:p>
            <a:pPr lvl="0"/>
            <a:endParaRPr lang="en-GB" altLang="en-US" b="1" dirty="0">
              <a:solidFill>
                <a:srgbClr val="254D90"/>
              </a:solidFill>
            </a:endParaRPr>
          </a:p>
          <a:p>
            <a:pPr lvl="0"/>
            <a:endParaRPr lang="en-US" altLang="en-US" dirty="0">
              <a:solidFill>
                <a:srgbClr val="254D90"/>
              </a:solidFill>
            </a:endParaRPr>
          </a:p>
          <a:p>
            <a:pPr lvl="2"/>
            <a:endParaRPr lang="en-US" altLang="en-US" sz="2400" dirty="0">
              <a:solidFill>
                <a:srgbClr val="254D90"/>
              </a:solidFill>
            </a:endParaRPr>
          </a:p>
          <a:p>
            <a:pPr lvl="2"/>
            <a:endParaRPr lang="en-US" altLang="en-US" sz="2400" dirty="0">
              <a:solidFill>
                <a:srgbClr val="254D90"/>
              </a:solidFill>
            </a:endParaRPr>
          </a:p>
        </p:txBody>
      </p:sp>
      <p:sp>
        <p:nvSpPr>
          <p:cNvPr id="5" name="Titre 1"/>
          <p:cNvSpPr txBox="1">
            <a:spLocks/>
          </p:cNvSpPr>
          <p:nvPr/>
        </p:nvSpPr>
        <p:spPr bwMode="auto">
          <a:xfrm>
            <a:off x="628650" y="268288"/>
            <a:ext cx="567154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lang="en-US" sz="2300" b="1" kern="1200">
                <a:solidFill>
                  <a:srgbClr val="D13338"/>
                </a:solidFill>
                <a:latin typeface="Arial" panose="020B0604020202020204" pitchFamily="34" charset="0"/>
                <a:ea typeface="Arial" charset="0"/>
                <a:cs typeface="Arial" panose="020B0604020202020204" pitchFamily="34" charset="0"/>
              </a:defRPr>
            </a:lvl1pPr>
            <a:lvl2pPr algn="l" rtl="0" eaLnBrk="0" fontAlgn="base" hangingPunct="0">
              <a:spcBef>
                <a:spcPct val="0"/>
              </a:spcBef>
              <a:spcAft>
                <a:spcPct val="0"/>
              </a:spcAft>
              <a:defRPr sz="2300" b="1">
                <a:solidFill>
                  <a:srgbClr val="D13338"/>
                </a:solidFill>
                <a:latin typeface="Raleway SemiBold"/>
                <a:ea typeface="Arial" charset="0"/>
                <a:cs typeface="Arial" pitchFamily="34" charset="0"/>
              </a:defRPr>
            </a:lvl2pPr>
            <a:lvl3pPr algn="l" rtl="0" eaLnBrk="0" fontAlgn="base" hangingPunct="0">
              <a:spcBef>
                <a:spcPct val="0"/>
              </a:spcBef>
              <a:spcAft>
                <a:spcPct val="0"/>
              </a:spcAft>
              <a:defRPr sz="2300" b="1">
                <a:solidFill>
                  <a:srgbClr val="D13338"/>
                </a:solidFill>
                <a:latin typeface="Raleway SemiBold"/>
                <a:ea typeface="Arial" charset="0"/>
                <a:cs typeface="Arial" pitchFamily="34" charset="0"/>
              </a:defRPr>
            </a:lvl3pPr>
            <a:lvl4pPr algn="l" rtl="0" eaLnBrk="0" fontAlgn="base" hangingPunct="0">
              <a:spcBef>
                <a:spcPct val="0"/>
              </a:spcBef>
              <a:spcAft>
                <a:spcPct val="0"/>
              </a:spcAft>
              <a:defRPr sz="2300" b="1">
                <a:solidFill>
                  <a:srgbClr val="D13338"/>
                </a:solidFill>
                <a:latin typeface="Raleway SemiBold"/>
                <a:ea typeface="Arial" charset="0"/>
                <a:cs typeface="Arial" pitchFamily="34" charset="0"/>
              </a:defRPr>
            </a:lvl4pPr>
            <a:lvl5pPr algn="l" rtl="0" eaLnBrk="0" fontAlgn="base" hangingPunct="0">
              <a:spcBef>
                <a:spcPct val="0"/>
              </a:spcBef>
              <a:spcAft>
                <a:spcPct val="0"/>
              </a:spcAft>
              <a:defRPr sz="2300" b="1">
                <a:solidFill>
                  <a:srgbClr val="D13338"/>
                </a:solidFill>
                <a:latin typeface="Raleway SemiBold"/>
                <a:ea typeface="Arial" charset="0"/>
                <a:cs typeface="Arial" pitchFamily="34" charset="0"/>
              </a:defRPr>
            </a:lvl5pPr>
            <a:lvl6pPr marL="457200" algn="l" rtl="0" fontAlgn="base">
              <a:spcBef>
                <a:spcPct val="0"/>
              </a:spcBef>
              <a:spcAft>
                <a:spcPct val="0"/>
              </a:spcAft>
              <a:defRPr sz="2300" b="1">
                <a:solidFill>
                  <a:srgbClr val="D13338"/>
                </a:solidFill>
                <a:latin typeface="Raleway SemiBold"/>
                <a:cs typeface="Arial" pitchFamily="34" charset="0"/>
              </a:defRPr>
            </a:lvl6pPr>
            <a:lvl7pPr marL="914400" algn="l" rtl="0" fontAlgn="base">
              <a:spcBef>
                <a:spcPct val="0"/>
              </a:spcBef>
              <a:spcAft>
                <a:spcPct val="0"/>
              </a:spcAft>
              <a:defRPr sz="2300" b="1">
                <a:solidFill>
                  <a:srgbClr val="D13338"/>
                </a:solidFill>
                <a:latin typeface="Raleway SemiBold"/>
                <a:cs typeface="Arial" pitchFamily="34" charset="0"/>
              </a:defRPr>
            </a:lvl7pPr>
            <a:lvl8pPr marL="1371600" algn="l" rtl="0" fontAlgn="base">
              <a:spcBef>
                <a:spcPct val="0"/>
              </a:spcBef>
              <a:spcAft>
                <a:spcPct val="0"/>
              </a:spcAft>
              <a:defRPr sz="2300" b="1">
                <a:solidFill>
                  <a:srgbClr val="D13338"/>
                </a:solidFill>
                <a:latin typeface="Raleway SemiBold"/>
                <a:cs typeface="Arial" pitchFamily="34" charset="0"/>
              </a:defRPr>
            </a:lvl8pPr>
            <a:lvl9pPr marL="1828800" algn="l" rtl="0" fontAlgn="base">
              <a:spcBef>
                <a:spcPct val="0"/>
              </a:spcBef>
              <a:spcAft>
                <a:spcPct val="0"/>
              </a:spcAft>
              <a:defRPr sz="2300" b="1">
                <a:solidFill>
                  <a:srgbClr val="D13338"/>
                </a:solidFill>
                <a:latin typeface="Raleway SemiBold"/>
                <a:cs typeface="Arial" pitchFamily="34" charset="0"/>
              </a:defRPr>
            </a:lvl9pPr>
          </a:lstStyle>
          <a:p>
            <a:pPr>
              <a:defRPr/>
            </a:pPr>
            <a:r>
              <a:rPr lang="en-GB" sz="2600" dirty="0">
                <a:latin typeface="Raleway" charset="0"/>
                <a:ea typeface="Raleway" charset="0"/>
                <a:cs typeface="Raleway" charset="0"/>
              </a:rPr>
              <a:t>Who are eInfraCentral</a:t>
            </a:r>
          </a:p>
        </p:txBody>
      </p:sp>
      <p:grpSp>
        <p:nvGrpSpPr>
          <p:cNvPr id="6" name="Shape 142">
            <a:extLst>
              <a:ext uri="{FF2B5EF4-FFF2-40B4-BE49-F238E27FC236}">
                <a16:creationId xmlns:a16="http://schemas.microsoft.com/office/drawing/2014/main" xmlns="" id="{3C03AA54-4617-D340-AA27-23C9E3804D61}"/>
              </a:ext>
            </a:extLst>
          </p:cNvPr>
          <p:cNvGrpSpPr>
            <a:grpSpLocks noChangeAspect="1"/>
          </p:cNvGrpSpPr>
          <p:nvPr/>
        </p:nvGrpSpPr>
        <p:grpSpPr bwMode="auto">
          <a:xfrm>
            <a:off x="1187624" y="2361828"/>
            <a:ext cx="6691313" cy="1866900"/>
            <a:chOff x="0" y="102729"/>
            <a:chExt cx="10721444" cy="2989613"/>
          </a:xfrm>
        </p:grpSpPr>
        <p:pic>
          <p:nvPicPr>
            <p:cNvPr id="7" name="Shape 143">
              <a:extLst>
                <a:ext uri="{FF2B5EF4-FFF2-40B4-BE49-F238E27FC236}">
                  <a16:creationId xmlns:a16="http://schemas.microsoft.com/office/drawing/2014/main" xmlns="" id="{F1F08E21-7795-2E42-8CDD-F9DD9009E99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445" y="376207"/>
              <a:ext cx="2069999"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144">
              <a:extLst>
                <a:ext uri="{FF2B5EF4-FFF2-40B4-BE49-F238E27FC236}">
                  <a16:creationId xmlns:a16="http://schemas.microsoft.com/office/drawing/2014/main" xmlns="" id="{0758E087-6E1E-1546-964F-44F360F5C98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228" y="1243165"/>
              <a:ext cx="1507764" cy="43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hape 145">
              <a:extLst>
                <a:ext uri="{FF2B5EF4-FFF2-40B4-BE49-F238E27FC236}">
                  <a16:creationId xmlns:a16="http://schemas.microsoft.com/office/drawing/2014/main" xmlns="" id="{03F0D271-CA6A-8F4F-A724-3CCCBEBF793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3853"/>
              <a:ext cx="3534544" cy="71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hape 146">
              <a:extLst>
                <a:ext uri="{FF2B5EF4-FFF2-40B4-BE49-F238E27FC236}">
                  <a16:creationId xmlns:a16="http://schemas.microsoft.com/office/drawing/2014/main" xmlns="" id="{11A3280C-4FE3-7049-94A2-7A9F5D538B06}"/>
                </a:ext>
              </a:extLst>
            </p:cNvPr>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6854" y="376207"/>
              <a:ext cx="136079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hape 147">
              <a:extLst>
                <a:ext uri="{FF2B5EF4-FFF2-40B4-BE49-F238E27FC236}">
                  <a16:creationId xmlns:a16="http://schemas.microsoft.com/office/drawing/2014/main" xmlns="" id="{553E2A18-C351-9540-8334-6645BE8AE104}"/>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7710" y="2012342"/>
              <a:ext cx="3231692"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Shape 148">
              <a:extLst>
                <a:ext uri="{FF2B5EF4-FFF2-40B4-BE49-F238E27FC236}">
                  <a16:creationId xmlns:a16="http://schemas.microsoft.com/office/drawing/2014/main" xmlns="" id="{205FB01E-08EF-0E44-AF19-803893ECBB72}"/>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871" y="417981"/>
              <a:ext cx="1428749"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149">
              <a:extLst>
                <a:ext uri="{FF2B5EF4-FFF2-40B4-BE49-F238E27FC236}">
                  <a16:creationId xmlns:a16="http://schemas.microsoft.com/office/drawing/2014/main" xmlns="" id="{37827BD5-CDE9-2647-80C2-81879FB252DF}"/>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48" y="1112342"/>
              <a:ext cx="1592308"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Shape 151">
              <a:extLst>
                <a:ext uri="{FF2B5EF4-FFF2-40B4-BE49-F238E27FC236}">
                  <a16:creationId xmlns:a16="http://schemas.microsoft.com/office/drawing/2014/main" xmlns="" id="{E7EF09D1-13B6-2849-A125-7443BDD6AF52}"/>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44425" y="1934765"/>
              <a:ext cx="167701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Shape 152">
              <a:extLst>
                <a:ext uri="{FF2B5EF4-FFF2-40B4-BE49-F238E27FC236}">
                  <a16:creationId xmlns:a16="http://schemas.microsoft.com/office/drawing/2014/main" xmlns="" id="{50143846-64D0-CB40-B6AC-6A233BE00CC8}"/>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9144" y="102729"/>
              <a:ext cx="1770492"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Shape 153">
              <a:extLst>
                <a:ext uri="{FF2B5EF4-FFF2-40B4-BE49-F238E27FC236}">
                  <a16:creationId xmlns:a16="http://schemas.microsoft.com/office/drawing/2014/main" xmlns="" id="{B3A68291-91A0-B34C-A429-90B5534C440C}"/>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5161" y="1810739"/>
              <a:ext cx="1203505" cy="12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38105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9100</TotalTime>
  <Words>823</Words>
  <Application>Microsoft Office PowerPoint</Application>
  <PresentationFormat>Custom</PresentationFormat>
  <Paragraphs>86</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.AppleSystemUIFont</vt:lpstr>
      <vt:lpstr>Arial</vt:lpstr>
      <vt:lpstr>Calibri</vt:lpstr>
      <vt:lpstr>Open Sans</vt:lpstr>
      <vt:lpstr>Raleway</vt:lpstr>
      <vt:lpstr>Raleway SemiBold</vt:lpstr>
      <vt:lpstr>Roboto Light</vt:lpstr>
      <vt:lpstr>Office Theme</vt:lpstr>
      <vt:lpstr>Lightning talk: Helping users focusing on being users</vt:lpstr>
      <vt:lpstr>PowerPoint Presentation</vt:lpstr>
      <vt:lpstr>PowerPoint Presentation</vt:lpstr>
      <vt:lpstr>PowerPoint Presentation</vt:lpstr>
      <vt:lpstr>Our users are...</vt:lpstr>
      <vt:lpstr>How can our users navigate this complex landscape?</vt:lpstr>
      <vt:lpstr>PowerPoint Presentation</vt:lpstr>
      <vt:lpstr>PowerPoint Presentation</vt:lpstr>
      <vt:lpstr>PowerPoint Presentation</vt:lpstr>
      <vt:lpstr>Ways to engage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Phoca</dc:creator>
  <cp:lastModifiedBy>Karl Meyer</cp:lastModifiedBy>
  <cp:revision>379</cp:revision>
  <cp:lastPrinted>2017-12-04T08:38:08Z</cp:lastPrinted>
  <dcterms:created xsi:type="dcterms:W3CDTF">2017-03-28T14:14:10Z</dcterms:created>
  <dcterms:modified xsi:type="dcterms:W3CDTF">2018-10-09T12:37:34Z</dcterms:modified>
</cp:coreProperties>
</file>