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68" r:id="rId3"/>
    <p:sldId id="275" r:id="rId4"/>
    <p:sldId id="272" r:id="rId5"/>
    <p:sldId id="276" r:id="rId6"/>
    <p:sldId id="262" r:id="rId7"/>
    <p:sldId id="259" r:id="rId8"/>
    <p:sldId id="277" r:id="rId9"/>
    <p:sldId id="264" r:id="rId10"/>
    <p:sldId id="270" r:id="rId11"/>
    <p:sldId id="278" r:id="rId12"/>
    <p:sldId id="273" r:id="rId13"/>
    <p:sldId id="266" r:id="rId14"/>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suário do Microsoft Office" initials="Office [6]" lastIdx="1" clrIdx="6">
    <p:extLst/>
  </p:cmAuthor>
  <p:cmAuthor id="1" name="Pc-Rit" initials="P" lastIdx="1" clrIdx="0">
    <p:extLst/>
  </p:cmAuthor>
  <p:cmAuthor id="8" name="Microsoft Office User" initials="Office" lastIdx="1" clrIdx="7">
    <p:extLst>
      <p:ext uri="{19B8F6BF-5375-455C-9EA6-DF929625EA0E}">
        <p15:presenceInfo xmlns:p15="http://schemas.microsoft.com/office/powerpoint/2012/main" userId="Microsoft Office User" providerId="None"/>
      </p:ext>
    </p:extLst>
  </p:cmAuthor>
  <p:cmAuthor id="2" name="Usuário do Microsoft Office" initials="Office" lastIdx="1" clrIdx="1">
    <p:extLst/>
  </p:cmAuthor>
  <p:cmAuthor id="3" name="Usuário do Microsoft Office" initials="Office [2]" lastIdx="1" clrIdx="2">
    <p:extLst/>
  </p:cmAuthor>
  <p:cmAuthor id="4" name="Usuário do Microsoft Office" initials="Office [3]" lastIdx="1" clrIdx="3">
    <p:extLst/>
  </p:cmAuthor>
  <p:cmAuthor id="5" name="Usuário do Microsoft Office" initials="Office [4]" lastIdx="1" clrIdx="4">
    <p:extLst/>
  </p:cmAuthor>
  <p:cmAuthor id="6" name="Usuário do Microsoft Office" initials="Office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0"/>
    <p:restoredTop sz="81369"/>
  </p:normalViewPr>
  <p:slideViewPr>
    <p:cSldViewPr snapToGrid="0" snapToObjects="1" showGuides="1">
      <p:cViewPr varScale="1">
        <p:scale>
          <a:sx n="87" d="100"/>
          <a:sy n="87" d="100"/>
        </p:scale>
        <p:origin x="1184" y="18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4B76C-5ADA-5D40-A8AC-B54364175D4D}" type="datetimeFigureOut">
              <a:rPr lang="es-ES_tradnl" smtClean="0"/>
              <a:t>10/10/18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DBC6C-0E31-614A-BA9F-60939CE75103}" type="slidenum">
              <a:rPr lang="es-ES_tradnl" smtClean="0"/>
              <a:t>‹Nº›</a:t>
            </a:fld>
            <a:endParaRPr lang="es-ES_tradnl"/>
          </a:p>
        </p:txBody>
      </p:sp>
    </p:spTree>
    <p:extLst>
      <p:ext uri="{BB962C8B-B14F-4D97-AF65-F5344CB8AC3E}">
        <p14:creationId xmlns:p14="http://schemas.microsoft.com/office/powerpoint/2010/main" val="33688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ATMOSPHERE is a two-year project funded under the fourth Europe-Brazil Coordinated call aiming at developing a framework and a platform to implement trustworthy cloud services on top of an intercontinental hybrid and federated intercontinental hybrid resource pool.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ATMOSPHERE consortium comprises 7 European and 7 Brazilian partners co-coordinated by the </a:t>
            </a:r>
            <a:r>
              <a:rPr lang="en-GB" noProof="0" dirty="0" err="1"/>
              <a:t>Universitat</a:t>
            </a:r>
            <a:r>
              <a:rPr lang="en-GB" noProof="0" dirty="0"/>
              <a:t> </a:t>
            </a:r>
            <a:r>
              <a:rPr lang="en-GB" noProof="0" dirty="0" err="1"/>
              <a:t>Politècnica</a:t>
            </a:r>
            <a:r>
              <a:rPr lang="en-GB" noProof="0" dirty="0"/>
              <a:t> de </a:t>
            </a:r>
            <a:r>
              <a:rPr lang="en-GB" noProof="0" dirty="0" err="1"/>
              <a:t>València</a:t>
            </a:r>
            <a:r>
              <a:rPr lang="en-GB" noProof="0" dirty="0"/>
              <a:t> and the </a:t>
            </a:r>
            <a:r>
              <a:rPr lang="en-GB" noProof="0" dirty="0" err="1"/>
              <a:t>Universidade</a:t>
            </a:r>
            <a:r>
              <a:rPr lang="en-GB" noProof="0" dirty="0"/>
              <a:t> Federal de Campina Grande. </a:t>
            </a:r>
          </a:p>
          <a:p>
            <a:endParaRPr lang="en-GB" noProof="0" dirty="0"/>
          </a:p>
          <a:p>
            <a:r>
              <a:rPr lang="en-GB" noProof="0" dirty="0"/>
              <a:t>The expected results of ATMOSPHERE, which will be partially described along the presentation, are:</a:t>
            </a:r>
          </a:p>
          <a:p>
            <a:pPr marL="171450" indent="-171450">
              <a:buFontTx/>
              <a:buChar char="-"/>
            </a:pPr>
            <a:r>
              <a:rPr lang="en-GB" noProof="0" dirty="0"/>
              <a:t>A Hybrid federated cloud platform using Virtual Machine and containers both for application delivery and as first-class hypervisors.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noProof="0" dirty="0"/>
              <a:t>On top of this cloud &amp; container services Management Layer, we will build a </a:t>
            </a:r>
            <a:r>
              <a:rPr lang="en-GB" sz="1200" noProof="0" dirty="0">
                <a:solidFill>
                  <a:schemeClr val="accent6">
                    <a:lumMod val="10000"/>
                  </a:schemeClr>
                </a:solidFill>
              </a:rPr>
              <a:t>Distributed Trustworthy Data Management Services to provide secure and efficient data management services.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noProof="0" dirty="0">
                <a:solidFill>
                  <a:schemeClr val="accent6">
                    <a:lumMod val="10000"/>
                  </a:schemeClr>
                </a:solidFill>
              </a:rPr>
              <a:t>These services will be used by the Trustworthy Data Processing Services layer providing orchestration and autonomous resource management systems to deal with the dynamic adaptation.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noProof="0" dirty="0">
                <a:solidFill>
                  <a:schemeClr val="accent6">
                    <a:lumMod val="10000"/>
                  </a:schemeClr>
                </a:solidFill>
              </a:rPr>
              <a:t>A Trustworthiness Evaluation Platform measuring the properties and triggering the adaptations when needed.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noProof="0" dirty="0">
              <a:solidFill>
                <a:schemeClr val="accent6">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accent6">
                    <a:lumMod val="10000"/>
                  </a:schemeClr>
                </a:solidFill>
              </a:rPr>
              <a:t>These layers will be used to build up a medical imaging processing application </a:t>
            </a:r>
          </a:p>
          <a:p>
            <a:pPr marL="171450" indent="-171450">
              <a:buFontTx/>
              <a:buChar char="-"/>
            </a:pPr>
            <a:endParaRPr lang="es-ES" dirty="0"/>
          </a:p>
        </p:txBody>
      </p:sp>
      <p:sp>
        <p:nvSpPr>
          <p:cNvPr id="4" name="Marcador de número de diapositiva 3"/>
          <p:cNvSpPr>
            <a:spLocks noGrp="1"/>
          </p:cNvSpPr>
          <p:nvPr>
            <p:ph type="sldNum" sz="quarter" idx="10"/>
          </p:nvPr>
        </p:nvSpPr>
        <p:spPr/>
        <p:txBody>
          <a:bodyPr/>
          <a:lstStyle/>
          <a:p>
            <a:fld id="{0C4DBC6C-0E31-614A-BA9F-60939CE75103}" type="slidenum">
              <a:rPr lang="es-ES_tradnl" smtClean="0"/>
              <a:t>2</a:t>
            </a:fld>
            <a:endParaRPr lang="es-ES_tradnl"/>
          </a:p>
        </p:txBody>
      </p:sp>
    </p:spTree>
    <p:extLst>
      <p:ext uri="{BB962C8B-B14F-4D97-AF65-F5344CB8AC3E}">
        <p14:creationId xmlns:p14="http://schemas.microsoft.com/office/powerpoint/2010/main" val="398943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The lowest layer of ATMOSPHERE is the hybrid and federated cloud platform. The platform is hybrid in the sense that it considers both Virtual Machines and </a:t>
            </a:r>
            <a:r>
              <a:rPr lang="en-GB" noProof="0" dirty="0" err="1"/>
              <a:t>LxC</a:t>
            </a:r>
            <a:r>
              <a:rPr lang="en-GB" noProof="0" dirty="0"/>
              <a:t>/D containers as first-class hypervisors and federated as it provides consolidated and coherent access of the whole federation through any of the federation endpoints, managed by fogbow, as well as the support of federated virtual private NFV services. </a:t>
            </a:r>
          </a:p>
          <a:p>
            <a:endParaRPr lang="en-GB" noProof="0" dirty="0"/>
          </a:p>
          <a:p>
            <a:r>
              <a:rPr lang="en-GB" noProof="0" dirty="0"/>
              <a:t>This platform fits the needs of resource providers who need to federate multiple sites, application managers who need to measure integrity, privacy risk and performance, among other properties, and application developers who want o increase their performance and have scores of the trustworthiness properties of their application.</a:t>
            </a:r>
          </a:p>
          <a:p>
            <a:endParaRPr lang="en-GB" noProof="0" dirty="0"/>
          </a:p>
          <a:p>
            <a:r>
              <a:rPr lang="en-GB" noProof="0" dirty="0"/>
              <a:t>The orchestrator service will deploy application topologies on top of the federated infrastructure by customising application templates using the performance estimators and the desired trustworthiness properties. </a:t>
            </a:r>
          </a:p>
          <a:p>
            <a:endParaRPr lang="en-GB" noProof="0" dirty="0"/>
          </a:p>
          <a:p>
            <a:r>
              <a:rPr lang="en-GB" noProof="0" dirty="0"/>
              <a:t>The management of the federation is transparent to the user, which will select the rightmost site, according to the trustworthiness properties, workload and requirements such as specific hardware capabilities.</a:t>
            </a:r>
          </a:p>
          <a:p>
            <a:endParaRPr lang="es-ES" dirty="0"/>
          </a:p>
        </p:txBody>
      </p:sp>
      <p:sp>
        <p:nvSpPr>
          <p:cNvPr id="4" name="Marcador de número de diapositiva 3"/>
          <p:cNvSpPr>
            <a:spLocks noGrp="1"/>
          </p:cNvSpPr>
          <p:nvPr>
            <p:ph type="sldNum" sz="quarter" idx="10"/>
          </p:nvPr>
        </p:nvSpPr>
        <p:spPr/>
        <p:txBody>
          <a:bodyPr/>
          <a:lstStyle/>
          <a:p>
            <a:fld id="{0C4DBC6C-0E31-614A-BA9F-60939CE75103}" type="slidenum">
              <a:rPr lang="es-ES_tradnl" smtClean="0"/>
              <a:t>6</a:t>
            </a:fld>
            <a:endParaRPr lang="es-ES_tradnl"/>
          </a:p>
        </p:txBody>
      </p:sp>
    </p:spTree>
    <p:extLst>
      <p:ext uri="{BB962C8B-B14F-4D97-AF65-F5344CB8AC3E}">
        <p14:creationId xmlns:p14="http://schemas.microsoft.com/office/powerpoint/2010/main" val="77198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ATMOSPHERE aims at supporting components for measuring and improving the trustworthiness of the applications both at </a:t>
            </a:r>
            <a:r>
              <a:rPr lang="en-GB" dirty="0"/>
              <a:t>the </a:t>
            </a:r>
            <a:r>
              <a:rPr lang="en-GB" noProof="0" dirty="0"/>
              <a:t>design and </a:t>
            </a:r>
            <a:r>
              <a:rPr lang="en-GB" dirty="0"/>
              <a:t>the </a:t>
            </a:r>
            <a:r>
              <a:rPr lang="en-GB" noProof="0" dirty="0"/>
              <a:t>run time, by providing a lightweight monitoring and actuation system that will trigger actions based on scalability, privacy enhancement, annotation or access denial.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ATMOSPHERE focuses on cloud services trustworthiness in a broad sense, considering not only properties such as dependability, security, privacy, isolation or stability, but also properties such as fairness, transparency and </a:t>
            </a:r>
            <a:r>
              <a:rPr lang="en-GB" noProof="0" dirty="0" err="1"/>
              <a:t>Explainability</a:t>
            </a:r>
            <a:r>
              <a:rPr lang="en-GB" noProof="0" dirty="0"/>
              <a:t>.</a:t>
            </a:r>
          </a:p>
          <a:p>
            <a:endParaRPr lang="en-GB" dirty="0"/>
          </a:p>
          <a:p>
            <a:r>
              <a:rPr lang="en-GB" dirty="0"/>
              <a:t>These properties will be obtained by means of metrics obtained during the design time and during the run time, evaluating vulnerabilities, performance, privacy protection, integrity, robustness, scalability, resource consumption, fairness and isolation. </a:t>
            </a:r>
          </a:p>
          <a:p>
            <a:r>
              <a:rPr lang="en-GB" dirty="0"/>
              <a:t>Paying special attention to those properties that have a relation with the regulations of the European General Data Protection Regulation and the similar in Brazil.</a:t>
            </a:r>
          </a:p>
        </p:txBody>
      </p:sp>
      <p:sp>
        <p:nvSpPr>
          <p:cNvPr id="4" name="Marcador de número de diapositiva 3"/>
          <p:cNvSpPr>
            <a:spLocks noGrp="1"/>
          </p:cNvSpPr>
          <p:nvPr>
            <p:ph type="sldNum" sz="quarter" idx="10"/>
          </p:nvPr>
        </p:nvSpPr>
        <p:spPr/>
        <p:txBody>
          <a:bodyPr/>
          <a:lstStyle/>
          <a:p>
            <a:fld id="{0C4DBC6C-0E31-614A-BA9F-60939CE75103}" type="slidenum">
              <a:rPr lang="es-ES_tradnl" smtClean="0"/>
              <a:t>7</a:t>
            </a:fld>
            <a:endParaRPr lang="es-ES_tradnl"/>
          </a:p>
        </p:txBody>
      </p:sp>
    </p:spTree>
    <p:extLst>
      <p:ext uri="{BB962C8B-B14F-4D97-AF65-F5344CB8AC3E}">
        <p14:creationId xmlns:p14="http://schemas.microsoft.com/office/powerpoint/2010/main" val="342761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C4DBC6C-0E31-614A-BA9F-60939CE75103}" type="slidenum">
              <a:rPr lang="es-ES_tradnl" smtClean="0"/>
              <a:t>8</a:t>
            </a:fld>
            <a:endParaRPr lang="es-ES_tradnl"/>
          </a:p>
        </p:txBody>
      </p:sp>
    </p:spTree>
    <p:extLst>
      <p:ext uri="{BB962C8B-B14F-4D97-AF65-F5344CB8AC3E}">
        <p14:creationId xmlns:p14="http://schemas.microsoft.com/office/powerpoint/2010/main" val="128948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ATMOSPHERE not only measures trustworthiness but provides a set of services to improve it. Easing application developers to reduce the development cycle. </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One of the key elements is the Distributed Data Management Services for storage, retrieval, update and access of data in a cloud. These services are being designed and implemented to ensure that data remains inaccessible during processing time to system administrators and even application developers, by providing the execution of critical parts within enclaves, using the SGX technology, both for SQL and NoSQL Databases and filesystems.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The platform will also guarantee features such as confidentiality and revocation and access authorization based on policies, to guarantee a fine-grained Secure Data Management and privacy preservation and </a:t>
            </a:r>
            <a:br>
              <a:rPr lang="en-GB" noProof="0" dirty="0"/>
            </a:br>
            <a:r>
              <a:rPr lang="en-GB" noProof="0" dirty="0"/>
              <a:t>annotation.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C4DBC6C-0E31-614A-BA9F-60939CE75103}" type="slidenum">
              <a:rPr lang="es-ES_tradnl" smtClean="0"/>
              <a:t>9</a:t>
            </a:fld>
            <a:endParaRPr lang="es-ES_tradnl"/>
          </a:p>
        </p:txBody>
      </p:sp>
    </p:spTree>
    <p:extLst>
      <p:ext uri="{BB962C8B-B14F-4D97-AF65-F5344CB8AC3E}">
        <p14:creationId xmlns:p14="http://schemas.microsoft.com/office/powerpoint/2010/main" val="74306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ATMOSPHERE will provide application developers with a layer of services to build up and deploy Data Analytics applications evaluating trustworthiness in design and runtime.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These data processing layer comprises application topologies prepared for deploying complex applications based on job schedulers, data storages, network services and other components, ready to be deployed on the cloud and container platform, supporting special resources.  These application topologies include self-management clusters (</a:t>
            </a:r>
            <a:r>
              <a:rPr lang="en-GB" sz="1200" noProof="0" dirty="0"/>
              <a:t>secured Elastic Kubernetes cluster linked to a MongoDB and a CEPH storage).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Among these services, we include the LEMONADE framework (</a:t>
            </a:r>
            <a:r>
              <a:rPr lang="en-GB" sz="1200" b="0" i="0" kern="1200" dirty="0">
                <a:solidFill>
                  <a:schemeClr val="tx1"/>
                </a:solidFill>
                <a:effectLst/>
                <a:latin typeface="+mn-lt"/>
                <a:ea typeface="+mn-ea"/>
                <a:cs typeface="+mn-cs"/>
              </a:rPr>
              <a:t>Live Exploration And Mining Of A Non-Trivial Amount Of Data From Everywhere), to ease the development of Data Analytic Workflows by means of  composable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building blocks to evaluate Privacy risks and to estimate execution deadlines for a given resource 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platform will provide detailed monitoring for the evaluation of  performance, fairness and robustness with adaptive measures, such as scalability, increased anonymisation or access blocking. </a:t>
            </a:r>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C4DBC6C-0E31-614A-BA9F-60939CE75103}" type="slidenum">
              <a:rPr lang="es-ES_tradnl" smtClean="0"/>
              <a:t>10</a:t>
            </a:fld>
            <a:endParaRPr lang="es-ES_tradnl"/>
          </a:p>
        </p:txBody>
      </p:sp>
    </p:spTree>
    <p:extLst>
      <p:ext uri="{BB962C8B-B14F-4D97-AF65-F5344CB8AC3E}">
        <p14:creationId xmlns:p14="http://schemas.microsoft.com/office/powerpoint/2010/main" val="242099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ATMOSPHERE will provide application developers with a layer of services to build up and deploy Data Analytics applications evaluating trustworthiness in design and runtime.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These data processing layer comprises application topologies prepared for deploying complex applications based on job schedulers, data storages, network services and other components, ready to be deployed on the cloud and container platform, supporting special resources.  These application topologies include self-management clusters (</a:t>
            </a:r>
            <a:r>
              <a:rPr lang="en-GB" sz="1200" noProof="0" dirty="0"/>
              <a:t>secured Elastic Kubernetes cluster linked to a MongoDB and a CEPH storage).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Among these services, we include the LEMONADE framework (</a:t>
            </a:r>
            <a:r>
              <a:rPr lang="en-GB" sz="1200" b="0" i="0" kern="1200" dirty="0">
                <a:solidFill>
                  <a:schemeClr val="tx1"/>
                </a:solidFill>
                <a:effectLst/>
                <a:latin typeface="+mn-lt"/>
                <a:ea typeface="+mn-ea"/>
                <a:cs typeface="+mn-cs"/>
              </a:rPr>
              <a:t>Live Exploration And Mining Of A Non-Trivial Amount Of Data From Everywhere), to ease the development of Data Analytic Workflows by means of  composable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building blocks to evaluate Privacy risks and to estimate execution deadlines for a given resource 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platform will provide detailed monitoring for the evaluation of  performance, fairness and robustness with adaptive measures, such as scalability, increased anonymisation or access blocking. </a:t>
            </a:r>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C4DBC6C-0E31-614A-BA9F-60939CE75103}" type="slidenum">
              <a:rPr lang="es-ES_tradnl" smtClean="0"/>
              <a:t>11</a:t>
            </a:fld>
            <a:endParaRPr lang="es-ES_tradnl"/>
          </a:p>
        </p:txBody>
      </p:sp>
    </p:spTree>
    <p:extLst>
      <p:ext uri="{BB962C8B-B14F-4D97-AF65-F5344CB8AC3E}">
        <p14:creationId xmlns:p14="http://schemas.microsoft.com/office/powerpoint/2010/main" val="98768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C4DBC6C-0E31-614A-BA9F-60939CE75103}" type="slidenum">
              <a:rPr lang="es-ES_tradnl" smtClean="0"/>
              <a:t>12</a:t>
            </a:fld>
            <a:endParaRPr lang="es-ES_tradnl"/>
          </a:p>
        </p:txBody>
      </p:sp>
    </p:spTree>
    <p:extLst>
      <p:ext uri="{BB962C8B-B14F-4D97-AF65-F5344CB8AC3E}">
        <p14:creationId xmlns:p14="http://schemas.microsoft.com/office/powerpoint/2010/main" val="3930581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ro_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ttangolo 6"/>
          <p:cNvSpPr/>
          <p:nvPr/>
        </p:nvSpPr>
        <p:spPr>
          <a:xfrm>
            <a:off x="6924840" y="5980969"/>
            <a:ext cx="3108755" cy="400110"/>
          </a:xfrm>
          <a:prstGeom prst="rect">
            <a:avLst/>
          </a:prstGeom>
        </p:spPr>
        <p:txBody>
          <a:bodyPr wrap="square">
            <a:spAutoFit/>
          </a:bodyPr>
          <a:lstStyle/>
          <a:p>
            <a:pPr algn="r"/>
            <a:r>
              <a:rPr lang="en-GB" sz="1000" dirty="0">
                <a:solidFill>
                  <a:schemeClr val="tx1">
                    <a:lumMod val="75000"/>
                  </a:schemeClr>
                </a:solidFill>
              </a:rPr>
              <a:t>Co-funded by the European Commission </a:t>
            </a:r>
            <a:r>
              <a:rPr lang="en-US" sz="1000" dirty="0">
                <a:solidFill>
                  <a:schemeClr val="tx1">
                    <a:lumMod val="75000"/>
                  </a:schemeClr>
                </a:solidFill>
              </a:rPr>
              <a:t>Horizon 2020 - Grant #</a:t>
            </a:r>
            <a:r>
              <a:rPr lang="uk-UA" sz="1000" dirty="0">
                <a:solidFill>
                  <a:schemeClr val="tx1">
                    <a:lumMod val="75000"/>
                  </a:schemeClr>
                </a:solidFill>
              </a:rPr>
              <a:t>777154</a:t>
            </a:r>
            <a:endParaRPr lang="en-GB" sz="1200" dirty="0">
              <a:solidFill>
                <a:schemeClr val="tx1">
                  <a:lumMod val="75000"/>
                </a:schemeClr>
              </a:solidFill>
            </a:endParaRPr>
          </a:p>
        </p:txBody>
      </p:sp>
      <p:cxnSp>
        <p:nvCxnSpPr>
          <p:cNvPr id="10" name="Connettore 1 9"/>
          <p:cNvCxnSpPr/>
          <p:nvPr/>
        </p:nvCxnSpPr>
        <p:spPr>
          <a:xfrm>
            <a:off x="10093192" y="5949031"/>
            <a:ext cx="0" cy="43204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2" name="Immagin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0470" y="5803267"/>
            <a:ext cx="1101388" cy="574576"/>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F13F4AF5-7114-3548-8F0A-D3D57B05B783}" type="datetimeFigureOut">
              <a:rPr lang="es-ES_tradnl" smtClean="0"/>
              <a:t>10/10/18</a:t>
            </a:fld>
            <a:endParaRPr lang="es-ES_tradn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91B8537C-314A-0C40-BBED-E758496A61F2}" type="slidenum">
              <a:rPr lang="es-ES_tradnl" smtClean="0"/>
              <a:t>‹Nº›</a:t>
            </a:fld>
            <a:endParaRPr lang="es-ES_tradnl"/>
          </a:p>
        </p:txBody>
      </p:sp>
    </p:spTree>
    <p:extLst>
      <p:ext uri="{BB962C8B-B14F-4D97-AF65-F5344CB8AC3E}">
        <p14:creationId xmlns:p14="http://schemas.microsoft.com/office/powerpoint/2010/main" val="18239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First_slid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0" name="Connettore 1 9"/>
          <p:cNvCxnSpPr/>
          <p:nvPr/>
        </p:nvCxnSpPr>
        <p:spPr>
          <a:xfrm>
            <a:off x="-240704" y="1032847"/>
            <a:ext cx="12577397" cy="0"/>
          </a:xfrm>
          <a:prstGeom prst="line">
            <a:avLst/>
          </a:prstGeom>
          <a:ln w="12700">
            <a:solidFill>
              <a:srgbClr val="2D4E77"/>
            </a:solidFill>
          </a:ln>
          <a:effectLst/>
        </p:spPr>
        <p:style>
          <a:lnRef idx="2">
            <a:schemeClr val="accent1"/>
          </a:lnRef>
          <a:fillRef idx="0">
            <a:schemeClr val="accent1"/>
          </a:fillRef>
          <a:effectRef idx="1">
            <a:schemeClr val="accent1"/>
          </a:effectRef>
          <a:fontRef idx="minor">
            <a:schemeClr val="tx1"/>
          </a:fontRef>
        </p:style>
      </p:cxnSp>
      <p:sp>
        <p:nvSpPr>
          <p:cNvPr id="12" name="Titolo 1"/>
          <p:cNvSpPr>
            <a:spLocks noGrp="1"/>
          </p:cNvSpPr>
          <p:nvPr>
            <p:ph type="title" hasCustomPrompt="1"/>
          </p:nvPr>
        </p:nvSpPr>
        <p:spPr>
          <a:xfrm>
            <a:off x="6043194" y="399178"/>
            <a:ext cx="3701212" cy="365527"/>
          </a:xfrm>
          <a:prstGeom prst="rect">
            <a:avLst/>
          </a:prstGeom>
        </p:spPr>
        <p:txBody>
          <a:bodyPr vert="horz"/>
          <a:lstStyle>
            <a:lvl1pPr algn="l">
              <a:defRPr sz="2000" b="1" i="0">
                <a:solidFill>
                  <a:srgbClr val="1670C9"/>
                </a:solidFill>
                <a:latin typeface="Source Sans Pro" charset="0"/>
                <a:ea typeface="Source Sans Pro" charset="0"/>
                <a:cs typeface="Source Sans Pro" charset="0"/>
              </a:defRPr>
            </a:lvl1pPr>
          </a:lstStyle>
          <a:p>
            <a:r>
              <a:rPr lang="it-IT" dirty="0"/>
              <a:t>Click </a:t>
            </a:r>
            <a:r>
              <a:rPr lang="it-IT" dirty="0" err="1"/>
              <a:t>here</a:t>
            </a:r>
            <a:r>
              <a:rPr lang="it-IT" dirty="0"/>
              <a:t> to </a:t>
            </a:r>
            <a:r>
              <a:rPr lang="it-IT" dirty="0" err="1"/>
              <a:t>add</a:t>
            </a:r>
            <a:r>
              <a:rPr lang="it-IT" dirty="0"/>
              <a:t> Title</a:t>
            </a:r>
          </a:p>
        </p:txBody>
      </p:sp>
      <p:sp>
        <p:nvSpPr>
          <p:cNvPr id="13" name="Rettangolo 12"/>
          <p:cNvSpPr/>
          <p:nvPr/>
        </p:nvSpPr>
        <p:spPr>
          <a:xfrm rot="16200000">
            <a:off x="5864444" y="607651"/>
            <a:ext cx="357498" cy="105612"/>
          </a:xfrm>
          <a:prstGeom prst="rect">
            <a:avLst/>
          </a:prstGeom>
          <a:solidFill>
            <a:srgbClr val="1670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4" name="Slide Number Placeholder 5"/>
          <p:cNvSpPr>
            <a:spLocks noGrp="1"/>
          </p:cNvSpPr>
          <p:nvPr>
            <p:ph type="sldNum" sz="quarter" idx="12"/>
          </p:nvPr>
        </p:nvSpPr>
        <p:spPr>
          <a:xfrm>
            <a:off x="8737600" y="6304236"/>
            <a:ext cx="2844800" cy="365125"/>
          </a:xfrm>
          <a:prstGeom prst="rect">
            <a:avLst/>
          </a:prstGeom>
        </p:spPr>
        <p:txBody>
          <a:bodyPr/>
          <a:lstStyle>
            <a:lvl1pPr algn="r">
              <a:defRPr sz="1300" b="0" i="0">
                <a:solidFill>
                  <a:schemeClr val="tx1">
                    <a:lumMod val="75000"/>
                  </a:schemeClr>
                </a:solidFill>
                <a:latin typeface="Eurostile" charset="0"/>
                <a:ea typeface="Eurostile" charset="0"/>
                <a:cs typeface="Eurostile" charset="0"/>
              </a:defRPr>
            </a:lvl1pPr>
          </a:lstStyle>
          <a:p>
            <a:fld id="{91B8537C-314A-0C40-BBED-E758496A61F2}" type="slidenum">
              <a:rPr lang="es-ES_tradnl" smtClean="0"/>
              <a:pPr/>
              <a:t>‹Nº›</a:t>
            </a:fld>
            <a:endParaRPr lang="es-ES_tradnl"/>
          </a:p>
        </p:txBody>
      </p:sp>
      <p:sp>
        <p:nvSpPr>
          <p:cNvPr id="15" name="Date Placeholder 3"/>
          <p:cNvSpPr>
            <a:spLocks noGrp="1"/>
          </p:cNvSpPr>
          <p:nvPr>
            <p:ph type="dt" sz="half" idx="10"/>
          </p:nvPr>
        </p:nvSpPr>
        <p:spPr>
          <a:xfrm>
            <a:off x="609600" y="6304236"/>
            <a:ext cx="2844800" cy="365125"/>
          </a:xfrm>
          <a:prstGeom prst="rect">
            <a:avLst/>
          </a:prstGeom>
        </p:spPr>
        <p:txBody>
          <a:bodyPr/>
          <a:lstStyle>
            <a:lvl1pPr>
              <a:defRPr sz="1300" b="0" i="0">
                <a:solidFill>
                  <a:schemeClr val="tx1">
                    <a:lumMod val="75000"/>
                  </a:schemeClr>
                </a:solidFill>
                <a:latin typeface="Eurostile" charset="0"/>
                <a:ea typeface="Eurostile" charset="0"/>
                <a:cs typeface="Eurostile" charset="0"/>
              </a:defRPr>
            </a:lvl1pPr>
          </a:lstStyle>
          <a:p>
            <a:fld id="{F13F4AF5-7114-3548-8F0A-D3D57B05B783}" type="datetimeFigureOut">
              <a:rPr lang="es-ES_tradnl" smtClean="0"/>
              <a:pPr/>
              <a:t>10/10/18</a:t>
            </a:fld>
            <a:endParaRPr lang="es-ES_tradnl"/>
          </a:p>
        </p:txBody>
      </p:sp>
      <p:sp>
        <p:nvSpPr>
          <p:cNvPr id="16" name="Footer Placeholder 4"/>
          <p:cNvSpPr>
            <a:spLocks noGrp="1"/>
          </p:cNvSpPr>
          <p:nvPr>
            <p:ph type="ftr" sz="quarter" idx="11"/>
          </p:nvPr>
        </p:nvSpPr>
        <p:spPr>
          <a:xfrm>
            <a:off x="4165600" y="6304236"/>
            <a:ext cx="3860800" cy="365125"/>
          </a:xfrm>
          <a:prstGeom prst="rect">
            <a:avLst/>
          </a:prstGeom>
        </p:spPr>
        <p:txBody>
          <a:bodyPr/>
          <a:lstStyle>
            <a:lvl1pPr>
              <a:defRPr sz="1300" b="0" i="0">
                <a:solidFill>
                  <a:schemeClr val="tx1">
                    <a:lumMod val="75000"/>
                  </a:schemeClr>
                </a:solidFill>
                <a:latin typeface="Eurostile" charset="0"/>
                <a:ea typeface="Eurostile" charset="0"/>
                <a:cs typeface="Eurostile" charset="0"/>
              </a:defRPr>
            </a:lvl1pPr>
          </a:lstStyle>
          <a:p>
            <a:endParaRPr lang="es-ES_tradnl"/>
          </a:p>
        </p:txBody>
      </p:sp>
      <p:pic>
        <p:nvPicPr>
          <p:cNvPr id="2" name="Immagin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472" y="276197"/>
            <a:ext cx="4783443" cy="640055"/>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ntent_slid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737600" y="6304236"/>
            <a:ext cx="2844800" cy="365125"/>
          </a:xfrm>
          <a:prstGeom prst="rect">
            <a:avLst/>
          </a:prstGeom>
        </p:spPr>
        <p:txBody>
          <a:bodyPr/>
          <a:lstStyle>
            <a:lvl1pPr algn="r">
              <a:defRPr sz="1300" b="0" i="0">
                <a:solidFill>
                  <a:schemeClr val="tx1">
                    <a:lumMod val="75000"/>
                  </a:schemeClr>
                </a:solidFill>
                <a:latin typeface="Eurostile" charset="0"/>
                <a:ea typeface="Eurostile" charset="0"/>
                <a:cs typeface="Eurostile" charset="0"/>
              </a:defRPr>
            </a:lvl1pPr>
          </a:lstStyle>
          <a:p>
            <a:fld id="{91B8537C-314A-0C40-BBED-E758496A61F2}" type="slidenum">
              <a:rPr lang="es-ES_tradnl" smtClean="0"/>
              <a:pPr/>
              <a:t>‹Nº›</a:t>
            </a:fld>
            <a:endParaRPr lang="es-ES_tradnl"/>
          </a:p>
        </p:txBody>
      </p:sp>
      <p:sp>
        <p:nvSpPr>
          <p:cNvPr id="6" name="Date Placeholder 3"/>
          <p:cNvSpPr>
            <a:spLocks noGrp="1"/>
          </p:cNvSpPr>
          <p:nvPr>
            <p:ph type="dt" sz="half" idx="10"/>
          </p:nvPr>
        </p:nvSpPr>
        <p:spPr>
          <a:xfrm>
            <a:off x="609600" y="6304236"/>
            <a:ext cx="2844800" cy="365125"/>
          </a:xfrm>
          <a:prstGeom prst="rect">
            <a:avLst/>
          </a:prstGeom>
        </p:spPr>
        <p:txBody>
          <a:bodyPr/>
          <a:lstStyle>
            <a:lvl1pPr>
              <a:defRPr sz="1300" b="0" i="0">
                <a:solidFill>
                  <a:schemeClr val="tx1">
                    <a:lumMod val="75000"/>
                  </a:schemeClr>
                </a:solidFill>
                <a:latin typeface="Eurostile" charset="0"/>
                <a:ea typeface="Eurostile" charset="0"/>
                <a:cs typeface="Eurostile" charset="0"/>
              </a:defRPr>
            </a:lvl1pPr>
          </a:lstStyle>
          <a:p>
            <a:fld id="{F13F4AF5-7114-3548-8F0A-D3D57B05B783}" type="datetimeFigureOut">
              <a:rPr lang="es-ES_tradnl" smtClean="0"/>
              <a:pPr/>
              <a:t>10/10/18</a:t>
            </a:fld>
            <a:endParaRPr lang="es-ES_tradnl"/>
          </a:p>
        </p:txBody>
      </p:sp>
      <p:sp>
        <p:nvSpPr>
          <p:cNvPr id="7" name="Footer Placeholder 4"/>
          <p:cNvSpPr>
            <a:spLocks noGrp="1"/>
          </p:cNvSpPr>
          <p:nvPr>
            <p:ph type="ftr" sz="quarter" idx="11"/>
          </p:nvPr>
        </p:nvSpPr>
        <p:spPr>
          <a:xfrm>
            <a:off x="4165600" y="6304236"/>
            <a:ext cx="3860800" cy="365125"/>
          </a:xfrm>
          <a:prstGeom prst="rect">
            <a:avLst/>
          </a:prstGeom>
        </p:spPr>
        <p:txBody>
          <a:bodyPr/>
          <a:lstStyle>
            <a:lvl1pPr>
              <a:defRPr sz="1300" b="0" i="0">
                <a:solidFill>
                  <a:schemeClr val="tx1">
                    <a:lumMod val="75000"/>
                  </a:schemeClr>
                </a:solidFill>
                <a:latin typeface="Eurostile" charset="0"/>
                <a:ea typeface="Eurostile" charset="0"/>
                <a:cs typeface="Eurostile" charset="0"/>
              </a:defRPr>
            </a:lvl1pPr>
          </a:lstStyle>
          <a:p>
            <a:endParaRPr lang="es-ES_tradnl"/>
          </a:p>
        </p:txBody>
      </p:sp>
      <p:cxnSp>
        <p:nvCxnSpPr>
          <p:cNvPr id="18" name="Connettore 1 17"/>
          <p:cNvCxnSpPr/>
          <p:nvPr/>
        </p:nvCxnSpPr>
        <p:spPr>
          <a:xfrm>
            <a:off x="-240704" y="1032847"/>
            <a:ext cx="12577397" cy="0"/>
          </a:xfrm>
          <a:prstGeom prst="line">
            <a:avLst/>
          </a:prstGeom>
          <a:ln w="12700">
            <a:solidFill>
              <a:srgbClr val="2D4E77"/>
            </a:solidFill>
          </a:ln>
          <a:effectLst/>
        </p:spPr>
        <p:style>
          <a:lnRef idx="2">
            <a:schemeClr val="accent1"/>
          </a:lnRef>
          <a:fillRef idx="0">
            <a:schemeClr val="accent1"/>
          </a:fillRef>
          <a:effectRef idx="1">
            <a:schemeClr val="accent1"/>
          </a:effectRef>
          <a:fontRef idx="minor">
            <a:schemeClr val="tx1"/>
          </a:fontRef>
        </p:style>
      </p:cxnSp>
      <p:sp>
        <p:nvSpPr>
          <p:cNvPr id="19" name="Titolo 1"/>
          <p:cNvSpPr>
            <a:spLocks noGrp="1"/>
          </p:cNvSpPr>
          <p:nvPr>
            <p:ph type="title" hasCustomPrompt="1"/>
          </p:nvPr>
        </p:nvSpPr>
        <p:spPr>
          <a:xfrm>
            <a:off x="6043194" y="399178"/>
            <a:ext cx="3701212" cy="365527"/>
          </a:xfrm>
          <a:prstGeom prst="rect">
            <a:avLst/>
          </a:prstGeom>
        </p:spPr>
        <p:txBody>
          <a:bodyPr vert="horz"/>
          <a:lstStyle>
            <a:lvl1pPr algn="l">
              <a:defRPr sz="2000" b="1" i="0">
                <a:solidFill>
                  <a:srgbClr val="1670C9"/>
                </a:solidFill>
                <a:latin typeface="Source Sans Pro" charset="0"/>
                <a:ea typeface="Source Sans Pro" charset="0"/>
                <a:cs typeface="Source Sans Pro" charset="0"/>
              </a:defRPr>
            </a:lvl1pPr>
          </a:lstStyle>
          <a:p>
            <a:r>
              <a:rPr lang="it-IT" dirty="0"/>
              <a:t>Click </a:t>
            </a:r>
            <a:r>
              <a:rPr lang="it-IT" dirty="0" err="1"/>
              <a:t>here</a:t>
            </a:r>
            <a:r>
              <a:rPr lang="it-IT" dirty="0"/>
              <a:t> to </a:t>
            </a:r>
            <a:r>
              <a:rPr lang="it-IT" dirty="0" err="1"/>
              <a:t>add</a:t>
            </a:r>
            <a:r>
              <a:rPr lang="it-IT" dirty="0"/>
              <a:t> Title</a:t>
            </a:r>
          </a:p>
        </p:txBody>
      </p:sp>
      <p:sp>
        <p:nvSpPr>
          <p:cNvPr id="20" name="Rettangolo 19"/>
          <p:cNvSpPr/>
          <p:nvPr/>
        </p:nvSpPr>
        <p:spPr>
          <a:xfrm rot="16200000">
            <a:off x="5864444" y="607651"/>
            <a:ext cx="357498" cy="105612"/>
          </a:xfrm>
          <a:prstGeom prst="rect">
            <a:avLst/>
          </a:prstGeom>
          <a:solidFill>
            <a:srgbClr val="1670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pic>
        <p:nvPicPr>
          <p:cNvPr id="21" name="Immagin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472" y="276197"/>
            <a:ext cx="4783443" cy="640055"/>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olo e contenuto">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772817"/>
            <a:ext cx="10972800" cy="4124747"/>
          </a:xfrm>
          <a:prstGeom prst="rect">
            <a:avLst/>
          </a:prstGeom>
        </p:spPr>
        <p:txBody>
          <a:bodyPr>
            <a:normAutofit/>
          </a:bodyPr>
          <a:lstStyle>
            <a:lvl1pPr marL="342900" indent="-342900">
              <a:buSzPct val="150000"/>
              <a:buFontTx/>
              <a:buBlip>
                <a:blip r:embed="rId3"/>
              </a:buBlip>
              <a:defRPr sz="1500" b="0" i="0">
                <a:solidFill>
                  <a:schemeClr val="tx1">
                    <a:lumMod val="75000"/>
                  </a:schemeClr>
                </a:solidFill>
                <a:latin typeface="Eurostile" charset="0"/>
                <a:ea typeface="Eurostile" charset="0"/>
                <a:cs typeface="Eurostile" charset="0"/>
              </a:defRPr>
            </a:lvl1pPr>
            <a:lvl2pPr marL="742950" indent="-285750">
              <a:buSzPct val="150000"/>
              <a:buFontTx/>
              <a:buBlip>
                <a:blip r:embed="rId3"/>
              </a:buBlip>
              <a:defRPr sz="1500" b="0" i="0">
                <a:solidFill>
                  <a:schemeClr val="tx1">
                    <a:lumMod val="75000"/>
                  </a:schemeClr>
                </a:solidFill>
                <a:latin typeface="Eurostile" charset="0"/>
                <a:ea typeface="Eurostile" charset="0"/>
                <a:cs typeface="Eurostile" charset="0"/>
              </a:defRPr>
            </a:lvl2pPr>
            <a:lvl3pPr marL="1143000" indent="-228600">
              <a:buSzPct val="150000"/>
              <a:buFontTx/>
              <a:buBlip>
                <a:blip r:embed="rId3"/>
              </a:buBlip>
              <a:defRPr sz="1500" b="0" i="0">
                <a:solidFill>
                  <a:schemeClr val="tx1">
                    <a:lumMod val="75000"/>
                  </a:schemeClr>
                </a:solidFill>
                <a:latin typeface="Eurostile" charset="0"/>
                <a:ea typeface="Eurostile" charset="0"/>
                <a:cs typeface="Eurostile" charset="0"/>
              </a:defRPr>
            </a:lvl3pPr>
            <a:lvl4pPr marL="1600200" indent="-228600">
              <a:buSzPct val="150000"/>
              <a:buFontTx/>
              <a:buBlip>
                <a:blip r:embed="rId3"/>
              </a:buBlip>
              <a:defRPr sz="1500" b="0" i="0">
                <a:solidFill>
                  <a:schemeClr val="tx1">
                    <a:lumMod val="75000"/>
                  </a:schemeClr>
                </a:solidFill>
                <a:latin typeface="Eurostile" charset="0"/>
                <a:ea typeface="Eurostile" charset="0"/>
                <a:cs typeface="Eurostile" charset="0"/>
              </a:defRPr>
            </a:lvl4pPr>
            <a:lvl5pPr marL="2057400" indent="-228600">
              <a:buSzPct val="150000"/>
              <a:buFontTx/>
              <a:buBlip>
                <a:blip r:embed="rId3"/>
              </a:buBlip>
              <a:defRPr sz="1500" b="0" i="0">
                <a:solidFill>
                  <a:schemeClr val="tx1">
                    <a:lumMod val="75000"/>
                  </a:schemeClr>
                </a:solidFill>
                <a:latin typeface="Eurostile" charset="0"/>
                <a:ea typeface="Eurostile" charset="0"/>
                <a:cs typeface="Eurostile" charset="0"/>
              </a:defRPr>
            </a:lvl5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10"/>
          </p:nvPr>
        </p:nvSpPr>
        <p:spPr>
          <a:xfrm>
            <a:off x="609600" y="6304236"/>
            <a:ext cx="2844800" cy="365125"/>
          </a:xfrm>
          <a:prstGeom prst="rect">
            <a:avLst/>
          </a:prstGeom>
        </p:spPr>
        <p:txBody>
          <a:bodyPr/>
          <a:lstStyle>
            <a:lvl1pPr>
              <a:defRPr sz="1300" b="0" i="0">
                <a:solidFill>
                  <a:schemeClr val="tx1">
                    <a:lumMod val="75000"/>
                  </a:schemeClr>
                </a:solidFill>
                <a:latin typeface="Eurostile" charset="0"/>
                <a:ea typeface="Eurostile" charset="0"/>
                <a:cs typeface="Eurostile" charset="0"/>
              </a:defRPr>
            </a:lvl1pPr>
          </a:lstStyle>
          <a:p>
            <a:fld id="{F13F4AF5-7114-3548-8F0A-D3D57B05B783}" type="datetimeFigureOut">
              <a:rPr lang="es-ES_tradnl" smtClean="0"/>
              <a:pPr/>
              <a:t>10/10/18</a:t>
            </a:fld>
            <a:endParaRPr lang="es-ES_tradnl"/>
          </a:p>
        </p:txBody>
      </p:sp>
      <p:sp>
        <p:nvSpPr>
          <p:cNvPr id="5" name="Footer Placeholder 4"/>
          <p:cNvSpPr>
            <a:spLocks noGrp="1"/>
          </p:cNvSpPr>
          <p:nvPr>
            <p:ph type="ftr" sz="quarter" idx="11"/>
          </p:nvPr>
        </p:nvSpPr>
        <p:spPr>
          <a:xfrm>
            <a:off x="4165600" y="6304236"/>
            <a:ext cx="3860800" cy="365125"/>
          </a:xfrm>
          <a:prstGeom prst="rect">
            <a:avLst/>
          </a:prstGeom>
        </p:spPr>
        <p:txBody>
          <a:bodyPr/>
          <a:lstStyle>
            <a:lvl1pPr>
              <a:defRPr sz="1300" b="0" i="0">
                <a:solidFill>
                  <a:schemeClr val="tx1">
                    <a:lumMod val="75000"/>
                  </a:schemeClr>
                </a:solidFill>
                <a:latin typeface="Eurostile" charset="0"/>
                <a:ea typeface="Eurostile" charset="0"/>
                <a:cs typeface="Eurostile" charset="0"/>
              </a:defRPr>
            </a:lvl1pPr>
          </a:lstStyle>
          <a:p>
            <a:endParaRPr lang="es-ES_tradnl"/>
          </a:p>
        </p:txBody>
      </p:sp>
      <p:sp>
        <p:nvSpPr>
          <p:cNvPr id="6" name="Slide Number Placeholder 5"/>
          <p:cNvSpPr>
            <a:spLocks noGrp="1"/>
          </p:cNvSpPr>
          <p:nvPr>
            <p:ph type="sldNum" sz="quarter" idx="12"/>
          </p:nvPr>
        </p:nvSpPr>
        <p:spPr>
          <a:xfrm>
            <a:off x="8737600" y="6304236"/>
            <a:ext cx="2844800" cy="365125"/>
          </a:xfrm>
          <a:prstGeom prst="rect">
            <a:avLst/>
          </a:prstGeom>
        </p:spPr>
        <p:txBody>
          <a:bodyPr/>
          <a:lstStyle>
            <a:lvl1pPr algn="r">
              <a:defRPr sz="1300" b="0" i="0">
                <a:solidFill>
                  <a:schemeClr val="tx1">
                    <a:lumMod val="75000"/>
                  </a:schemeClr>
                </a:solidFill>
                <a:latin typeface="Eurostile" charset="0"/>
                <a:ea typeface="Eurostile" charset="0"/>
                <a:cs typeface="Eurostile" charset="0"/>
              </a:defRPr>
            </a:lvl1pPr>
          </a:lstStyle>
          <a:p>
            <a:fld id="{91B8537C-314A-0C40-BBED-E758496A61F2}" type="slidenum">
              <a:rPr lang="es-ES_tradnl" smtClean="0"/>
              <a:pPr/>
              <a:t>‹Nº›</a:t>
            </a:fld>
            <a:endParaRPr lang="es-ES_tradnl"/>
          </a:p>
        </p:txBody>
      </p:sp>
      <p:cxnSp>
        <p:nvCxnSpPr>
          <p:cNvPr id="19" name="Connettore 1 18"/>
          <p:cNvCxnSpPr/>
          <p:nvPr/>
        </p:nvCxnSpPr>
        <p:spPr>
          <a:xfrm>
            <a:off x="-240704" y="1032847"/>
            <a:ext cx="12577397" cy="0"/>
          </a:xfrm>
          <a:prstGeom prst="line">
            <a:avLst/>
          </a:prstGeom>
          <a:ln w="12700">
            <a:solidFill>
              <a:srgbClr val="2D4E77"/>
            </a:solidFill>
          </a:ln>
          <a:effectLst/>
        </p:spPr>
        <p:style>
          <a:lnRef idx="2">
            <a:schemeClr val="accent1"/>
          </a:lnRef>
          <a:fillRef idx="0">
            <a:schemeClr val="accent1"/>
          </a:fillRef>
          <a:effectRef idx="1">
            <a:schemeClr val="accent1"/>
          </a:effectRef>
          <a:fontRef idx="minor">
            <a:schemeClr val="tx1"/>
          </a:fontRef>
        </p:style>
      </p:cxnSp>
      <p:sp>
        <p:nvSpPr>
          <p:cNvPr id="20" name="Titolo 1"/>
          <p:cNvSpPr>
            <a:spLocks noGrp="1"/>
          </p:cNvSpPr>
          <p:nvPr>
            <p:ph type="title" hasCustomPrompt="1"/>
          </p:nvPr>
        </p:nvSpPr>
        <p:spPr>
          <a:xfrm>
            <a:off x="6237514" y="399178"/>
            <a:ext cx="5344886" cy="440028"/>
          </a:xfrm>
          <a:prstGeom prst="rect">
            <a:avLst/>
          </a:prstGeom>
        </p:spPr>
        <p:txBody>
          <a:bodyPr vert="horz"/>
          <a:lstStyle>
            <a:lvl1pPr algn="l">
              <a:defRPr sz="2800" b="1" i="0">
                <a:solidFill>
                  <a:srgbClr val="1670C9"/>
                </a:solidFill>
                <a:latin typeface="Futura Medium" charset="0"/>
                <a:ea typeface="Futura Medium" charset="0"/>
                <a:cs typeface="Futura Medium" charset="0"/>
              </a:defRPr>
            </a:lvl1pPr>
          </a:lstStyle>
          <a:p>
            <a:r>
              <a:rPr lang="it-IT" dirty="0"/>
              <a:t>Click </a:t>
            </a:r>
            <a:r>
              <a:rPr lang="it-IT" dirty="0" err="1"/>
              <a:t>here</a:t>
            </a:r>
            <a:r>
              <a:rPr lang="it-IT" dirty="0"/>
              <a:t> to </a:t>
            </a:r>
            <a:r>
              <a:rPr lang="it-IT" dirty="0" err="1"/>
              <a:t>add</a:t>
            </a:r>
            <a:r>
              <a:rPr lang="it-IT" dirty="0"/>
              <a:t> Title</a:t>
            </a:r>
          </a:p>
        </p:txBody>
      </p:sp>
      <p:sp>
        <p:nvSpPr>
          <p:cNvPr id="21" name="Rettangolo 20"/>
          <p:cNvSpPr/>
          <p:nvPr/>
        </p:nvSpPr>
        <p:spPr>
          <a:xfrm rot="16200000">
            <a:off x="5864444" y="607651"/>
            <a:ext cx="357498" cy="105612"/>
          </a:xfrm>
          <a:prstGeom prst="rect">
            <a:avLst/>
          </a:prstGeom>
          <a:solidFill>
            <a:srgbClr val="1670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pic>
        <p:nvPicPr>
          <p:cNvPr id="22" name="Immagin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472" y="276197"/>
            <a:ext cx="4783443" cy="640055"/>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uto 2">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72816"/>
            <a:ext cx="5384800" cy="4353347"/>
          </a:xfrm>
          <a:prstGeom prst="rect">
            <a:avLst/>
          </a:prstGeom>
        </p:spPr>
        <p:txBody>
          <a:bodyPr/>
          <a:lstStyle>
            <a:lvl1pPr marL="342900" indent="-342900">
              <a:buSzPct val="150000"/>
              <a:buFontTx/>
              <a:buBlip>
                <a:blip r:embed="rId3"/>
              </a:buBlip>
              <a:defRPr sz="1500" b="0" i="0">
                <a:solidFill>
                  <a:schemeClr val="tx1">
                    <a:lumMod val="75000"/>
                  </a:schemeClr>
                </a:solidFill>
                <a:latin typeface="Eurostile" charset="0"/>
                <a:ea typeface="Eurostile" charset="0"/>
                <a:cs typeface="Eurostile" charset="0"/>
              </a:defRPr>
            </a:lvl1pPr>
            <a:lvl2pPr marL="742950" indent="-285750">
              <a:buSzPct val="150000"/>
              <a:buFontTx/>
              <a:buBlip>
                <a:blip r:embed="rId3"/>
              </a:buBlip>
              <a:defRPr sz="1500" b="0" i="0">
                <a:solidFill>
                  <a:schemeClr val="tx1">
                    <a:lumMod val="75000"/>
                  </a:schemeClr>
                </a:solidFill>
                <a:latin typeface="Eurostile" charset="0"/>
                <a:ea typeface="Eurostile" charset="0"/>
                <a:cs typeface="Eurostile" charset="0"/>
              </a:defRPr>
            </a:lvl2pPr>
            <a:lvl3pPr marL="1143000" indent="-228600">
              <a:buSzPct val="150000"/>
              <a:buFontTx/>
              <a:buBlip>
                <a:blip r:embed="rId3"/>
              </a:buBlip>
              <a:defRPr sz="1500" b="0" i="0">
                <a:solidFill>
                  <a:schemeClr val="tx1">
                    <a:lumMod val="75000"/>
                  </a:schemeClr>
                </a:solidFill>
                <a:latin typeface="Eurostile" charset="0"/>
                <a:ea typeface="Eurostile" charset="0"/>
                <a:cs typeface="Eurostile" charset="0"/>
              </a:defRPr>
            </a:lvl3pPr>
            <a:lvl4pPr marL="1600200" indent="-228600">
              <a:buSzPct val="150000"/>
              <a:buFontTx/>
              <a:buBlip>
                <a:blip r:embed="rId3"/>
              </a:buBlip>
              <a:defRPr sz="1500" b="0" i="0">
                <a:solidFill>
                  <a:schemeClr val="tx1">
                    <a:lumMod val="75000"/>
                  </a:schemeClr>
                </a:solidFill>
                <a:latin typeface="Eurostile" charset="0"/>
                <a:ea typeface="Eurostile" charset="0"/>
                <a:cs typeface="Eurostile" charset="0"/>
              </a:defRPr>
            </a:lvl4pPr>
            <a:lvl5pPr marL="2057400" indent="-228600">
              <a:buSzPct val="150000"/>
              <a:buFontTx/>
              <a:buBlip>
                <a:blip r:embed="rId3"/>
              </a:buBlip>
              <a:defRPr sz="1500" b="0" i="0">
                <a:solidFill>
                  <a:schemeClr val="tx1">
                    <a:lumMod val="75000"/>
                  </a:schemeClr>
                </a:solidFill>
                <a:latin typeface="Eurostile" charset="0"/>
                <a:ea typeface="Eurostile" charset="0"/>
                <a:cs typeface="Eurostile" charset="0"/>
              </a:defRPr>
            </a:lvl5pPr>
            <a:lvl6pPr>
              <a:defRPr sz="1800"/>
            </a:lvl6pPr>
            <a:lvl7pPr>
              <a:defRPr sz="1800"/>
            </a:lvl7pPr>
            <a:lvl8pPr>
              <a:defRPr sz="1800"/>
            </a:lvl8pPr>
            <a:lvl9pPr>
              <a:defRPr sz="1800"/>
            </a:lvl9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Content Placeholder 3"/>
          <p:cNvSpPr>
            <a:spLocks noGrp="1"/>
          </p:cNvSpPr>
          <p:nvPr>
            <p:ph sz="half" idx="2" hasCustomPrompt="1"/>
          </p:nvPr>
        </p:nvSpPr>
        <p:spPr>
          <a:xfrm>
            <a:off x="6197600" y="1772816"/>
            <a:ext cx="5384800" cy="4353347"/>
          </a:xfrm>
          <a:prstGeom prst="rect">
            <a:avLst/>
          </a:prstGeom>
        </p:spPr>
        <p:txBody>
          <a:bodyPr/>
          <a:lstStyle>
            <a:lvl1pPr marL="342900" indent="-342900">
              <a:buSzPct val="150000"/>
              <a:buFontTx/>
              <a:buBlip>
                <a:blip r:embed="rId3"/>
              </a:buBlip>
              <a:defRPr sz="1500" b="0" i="0">
                <a:solidFill>
                  <a:schemeClr val="tx1">
                    <a:lumMod val="75000"/>
                  </a:schemeClr>
                </a:solidFill>
                <a:latin typeface="Eurostile" charset="0"/>
                <a:ea typeface="Eurostile" charset="0"/>
                <a:cs typeface="Eurostile" charset="0"/>
              </a:defRPr>
            </a:lvl1pPr>
            <a:lvl2pPr marL="742950" indent="-285750">
              <a:buSzPct val="150000"/>
              <a:buFontTx/>
              <a:buBlip>
                <a:blip r:embed="rId3"/>
              </a:buBlip>
              <a:defRPr sz="1500" b="0" i="0">
                <a:solidFill>
                  <a:schemeClr val="tx1">
                    <a:lumMod val="75000"/>
                  </a:schemeClr>
                </a:solidFill>
                <a:latin typeface="Eurostile" charset="0"/>
                <a:ea typeface="Eurostile" charset="0"/>
                <a:cs typeface="Eurostile" charset="0"/>
              </a:defRPr>
            </a:lvl2pPr>
            <a:lvl3pPr marL="1143000" indent="-228600">
              <a:buSzPct val="150000"/>
              <a:buFontTx/>
              <a:buBlip>
                <a:blip r:embed="rId3"/>
              </a:buBlip>
              <a:defRPr sz="1500" b="0" i="0">
                <a:solidFill>
                  <a:schemeClr val="tx1">
                    <a:lumMod val="75000"/>
                  </a:schemeClr>
                </a:solidFill>
                <a:latin typeface="Eurostile" charset="0"/>
                <a:ea typeface="Eurostile" charset="0"/>
                <a:cs typeface="Eurostile" charset="0"/>
              </a:defRPr>
            </a:lvl3pPr>
            <a:lvl4pPr marL="1600200" indent="-228600">
              <a:buSzPct val="150000"/>
              <a:buFontTx/>
              <a:buBlip>
                <a:blip r:embed="rId3"/>
              </a:buBlip>
              <a:defRPr sz="1500" b="0" i="0">
                <a:solidFill>
                  <a:schemeClr val="tx1">
                    <a:lumMod val="75000"/>
                  </a:schemeClr>
                </a:solidFill>
                <a:latin typeface="Eurostile" charset="0"/>
                <a:ea typeface="Eurostile" charset="0"/>
                <a:cs typeface="Eurostile" charset="0"/>
              </a:defRPr>
            </a:lvl4pPr>
            <a:lvl5pPr marL="2057400" indent="-228600">
              <a:buSzPct val="150000"/>
              <a:buFontTx/>
              <a:buBlip>
                <a:blip r:embed="rId3"/>
              </a:buBlip>
              <a:defRPr sz="1500" b="0" i="0">
                <a:solidFill>
                  <a:schemeClr val="tx1">
                    <a:lumMod val="75000"/>
                  </a:schemeClr>
                </a:solidFill>
                <a:latin typeface="Eurostile" charset="0"/>
                <a:ea typeface="Eurostile" charset="0"/>
                <a:cs typeface="Eurostile" charset="0"/>
              </a:defRPr>
            </a:lvl5pPr>
            <a:lvl6pPr>
              <a:defRPr sz="1800"/>
            </a:lvl6pPr>
            <a:lvl7pPr>
              <a:defRPr sz="1800"/>
            </a:lvl7pPr>
            <a:lvl8pPr>
              <a:defRPr sz="1800"/>
            </a:lvl8pPr>
            <a:lvl9pPr>
              <a:defRPr sz="1800"/>
            </a:lvl9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5" name="Date Placeholder 4"/>
          <p:cNvSpPr>
            <a:spLocks noGrp="1"/>
          </p:cNvSpPr>
          <p:nvPr>
            <p:ph type="dt" sz="half" idx="10"/>
          </p:nvPr>
        </p:nvSpPr>
        <p:spPr>
          <a:xfrm>
            <a:off x="609600" y="6304236"/>
            <a:ext cx="2844800" cy="365125"/>
          </a:xfrm>
          <a:prstGeom prst="rect">
            <a:avLst/>
          </a:prstGeom>
        </p:spPr>
        <p:txBody>
          <a:bodyPr/>
          <a:lstStyle>
            <a:lvl1pPr>
              <a:defRPr sz="1300" b="0" i="0">
                <a:solidFill>
                  <a:schemeClr val="tx1">
                    <a:lumMod val="75000"/>
                  </a:schemeClr>
                </a:solidFill>
                <a:latin typeface="Eurostile" charset="0"/>
                <a:ea typeface="Eurostile" charset="0"/>
                <a:cs typeface="Eurostile" charset="0"/>
              </a:defRPr>
            </a:lvl1pPr>
          </a:lstStyle>
          <a:p>
            <a:fld id="{F13F4AF5-7114-3548-8F0A-D3D57B05B783}" type="datetimeFigureOut">
              <a:rPr lang="es-ES_tradnl" smtClean="0"/>
              <a:pPr/>
              <a:t>10/10/18</a:t>
            </a:fld>
            <a:endParaRPr lang="es-ES_tradnl"/>
          </a:p>
        </p:txBody>
      </p:sp>
      <p:sp>
        <p:nvSpPr>
          <p:cNvPr id="6" name="Footer Placeholder 5"/>
          <p:cNvSpPr>
            <a:spLocks noGrp="1"/>
          </p:cNvSpPr>
          <p:nvPr>
            <p:ph type="ftr" sz="quarter" idx="11"/>
          </p:nvPr>
        </p:nvSpPr>
        <p:spPr>
          <a:xfrm>
            <a:off x="4165600" y="6304236"/>
            <a:ext cx="3860800" cy="365125"/>
          </a:xfrm>
          <a:prstGeom prst="rect">
            <a:avLst/>
          </a:prstGeom>
        </p:spPr>
        <p:txBody>
          <a:bodyPr/>
          <a:lstStyle>
            <a:lvl1pPr>
              <a:defRPr sz="1300" b="0" i="0">
                <a:solidFill>
                  <a:schemeClr val="tx1">
                    <a:lumMod val="75000"/>
                  </a:schemeClr>
                </a:solidFill>
                <a:latin typeface="Eurostile" charset="0"/>
                <a:ea typeface="Eurostile" charset="0"/>
                <a:cs typeface="Eurostile" charset="0"/>
              </a:defRPr>
            </a:lvl1pPr>
          </a:lstStyle>
          <a:p>
            <a:endParaRPr lang="es-ES_tradnl"/>
          </a:p>
        </p:txBody>
      </p:sp>
      <p:sp>
        <p:nvSpPr>
          <p:cNvPr id="7" name="Slide Number Placeholder 6"/>
          <p:cNvSpPr>
            <a:spLocks noGrp="1"/>
          </p:cNvSpPr>
          <p:nvPr>
            <p:ph type="sldNum" sz="quarter" idx="12"/>
          </p:nvPr>
        </p:nvSpPr>
        <p:spPr>
          <a:xfrm>
            <a:off x="8737600" y="6304236"/>
            <a:ext cx="2844800" cy="365125"/>
          </a:xfrm>
          <a:prstGeom prst="rect">
            <a:avLst/>
          </a:prstGeom>
        </p:spPr>
        <p:txBody>
          <a:bodyPr/>
          <a:lstStyle>
            <a:lvl1pPr algn="r">
              <a:defRPr sz="1300" b="0" i="0">
                <a:solidFill>
                  <a:schemeClr val="tx1">
                    <a:lumMod val="75000"/>
                  </a:schemeClr>
                </a:solidFill>
                <a:latin typeface="Eurostile" charset="0"/>
                <a:ea typeface="Eurostile" charset="0"/>
                <a:cs typeface="Eurostile" charset="0"/>
              </a:defRPr>
            </a:lvl1pPr>
          </a:lstStyle>
          <a:p>
            <a:fld id="{91B8537C-314A-0C40-BBED-E758496A61F2}" type="slidenum">
              <a:rPr lang="es-ES_tradnl" smtClean="0"/>
              <a:pPr/>
              <a:t>‹Nº›</a:t>
            </a:fld>
            <a:endParaRPr lang="es-ES_tradnl"/>
          </a:p>
        </p:txBody>
      </p:sp>
      <p:cxnSp>
        <p:nvCxnSpPr>
          <p:cNvPr id="24" name="Connettore 1 23"/>
          <p:cNvCxnSpPr/>
          <p:nvPr/>
        </p:nvCxnSpPr>
        <p:spPr>
          <a:xfrm>
            <a:off x="-240704" y="1032847"/>
            <a:ext cx="12577397" cy="0"/>
          </a:xfrm>
          <a:prstGeom prst="line">
            <a:avLst/>
          </a:prstGeom>
          <a:ln w="12700">
            <a:solidFill>
              <a:srgbClr val="2D4E77"/>
            </a:solidFill>
          </a:ln>
          <a:effectLst/>
        </p:spPr>
        <p:style>
          <a:lnRef idx="2">
            <a:schemeClr val="accent1"/>
          </a:lnRef>
          <a:fillRef idx="0">
            <a:schemeClr val="accent1"/>
          </a:fillRef>
          <a:effectRef idx="1">
            <a:schemeClr val="accent1"/>
          </a:effectRef>
          <a:fontRef idx="minor">
            <a:schemeClr val="tx1"/>
          </a:fontRef>
        </p:style>
      </p:cxnSp>
      <p:sp>
        <p:nvSpPr>
          <p:cNvPr id="25" name="Titolo 1"/>
          <p:cNvSpPr>
            <a:spLocks noGrp="1"/>
          </p:cNvSpPr>
          <p:nvPr>
            <p:ph type="title" hasCustomPrompt="1"/>
          </p:nvPr>
        </p:nvSpPr>
        <p:spPr>
          <a:xfrm>
            <a:off x="6043194" y="399178"/>
            <a:ext cx="3701212" cy="365527"/>
          </a:xfrm>
          <a:prstGeom prst="rect">
            <a:avLst/>
          </a:prstGeom>
        </p:spPr>
        <p:txBody>
          <a:bodyPr vert="horz"/>
          <a:lstStyle>
            <a:lvl1pPr algn="l">
              <a:defRPr sz="2000" b="1" i="0">
                <a:solidFill>
                  <a:srgbClr val="1670C9"/>
                </a:solidFill>
                <a:latin typeface="Source Sans Pro" charset="0"/>
                <a:ea typeface="Source Sans Pro" charset="0"/>
                <a:cs typeface="Source Sans Pro" charset="0"/>
              </a:defRPr>
            </a:lvl1pPr>
          </a:lstStyle>
          <a:p>
            <a:r>
              <a:rPr lang="it-IT" dirty="0"/>
              <a:t>Click </a:t>
            </a:r>
            <a:r>
              <a:rPr lang="it-IT" dirty="0" err="1"/>
              <a:t>here</a:t>
            </a:r>
            <a:r>
              <a:rPr lang="it-IT" dirty="0"/>
              <a:t> to </a:t>
            </a:r>
            <a:r>
              <a:rPr lang="it-IT" dirty="0" err="1"/>
              <a:t>add</a:t>
            </a:r>
            <a:r>
              <a:rPr lang="it-IT" dirty="0"/>
              <a:t> Title</a:t>
            </a:r>
          </a:p>
        </p:txBody>
      </p:sp>
      <p:sp>
        <p:nvSpPr>
          <p:cNvPr id="26" name="Rettangolo 25"/>
          <p:cNvSpPr/>
          <p:nvPr/>
        </p:nvSpPr>
        <p:spPr>
          <a:xfrm rot="16200000">
            <a:off x="5864444" y="607651"/>
            <a:ext cx="357498" cy="105612"/>
          </a:xfrm>
          <a:prstGeom prst="rect">
            <a:avLst/>
          </a:prstGeom>
          <a:solidFill>
            <a:srgbClr val="1670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pic>
        <p:nvPicPr>
          <p:cNvPr id="27" name="Immagin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472" y="276197"/>
            <a:ext cx="4783443" cy="640055"/>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olo e testo vertical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609600" y="1943123"/>
            <a:ext cx="10972800" cy="4078165"/>
          </a:xfrm>
          <a:prstGeom prst="rect">
            <a:avLst/>
          </a:prstGeom>
        </p:spPr>
        <p:txBody>
          <a:bodyPr vert="eaVert"/>
          <a:lstStyle>
            <a:lvl1pPr marL="342900" indent="-342900">
              <a:buSzPct val="150000"/>
              <a:buFontTx/>
              <a:buBlip>
                <a:blip r:embed="rId3"/>
              </a:buBlip>
              <a:defRPr sz="1500" b="0" i="0" baseline="0">
                <a:solidFill>
                  <a:schemeClr val="tx1">
                    <a:lumMod val="75000"/>
                  </a:schemeClr>
                </a:solidFill>
                <a:latin typeface="Eurostile" charset="0"/>
                <a:ea typeface="Eurostile" charset="0"/>
                <a:cs typeface="Eurostile" charset="0"/>
              </a:defRPr>
            </a:lvl1pPr>
            <a:lvl2pPr marL="742950" indent="-285750">
              <a:buSzPct val="150000"/>
              <a:buFontTx/>
              <a:buBlip>
                <a:blip r:embed="rId3"/>
              </a:buBlip>
              <a:defRPr sz="1500" b="0" i="0" baseline="0">
                <a:solidFill>
                  <a:schemeClr val="tx1">
                    <a:lumMod val="75000"/>
                  </a:schemeClr>
                </a:solidFill>
                <a:latin typeface="Eurostile" charset="0"/>
                <a:ea typeface="Eurostile" charset="0"/>
                <a:cs typeface="Eurostile" charset="0"/>
              </a:defRPr>
            </a:lvl2pPr>
            <a:lvl3pPr marL="1143000" indent="-228600">
              <a:buSzPct val="150000"/>
              <a:buFontTx/>
              <a:buBlip>
                <a:blip r:embed="rId3"/>
              </a:buBlip>
              <a:defRPr sz="1500" b="0" i="0" baseline="0">
                <a:solidFill>
                  <a:schemeClr val="tx1">
                    <a:lumMod val="75000"/>
                  </a:schemeClr>
                </a:solidFill>
                <a:latin typeface="Eurostile" charset="0"/>
                <a:ea typeface="Eurostile" charset="0"/>
                <a:cs typeface="Eurostile" charset="0"/>
              </a:defRPr>
            </a:lvl3pPr>
            <a:lvl4pPr marL="1600200" indent="-228600">
              <a:buSzPct val="150000"/>
              <a:buFontTx/>
              <a:buBlip>
                <a:blip r:embed="rId3"/>
              </a:buBlip>
              <a:defRPr sz="1500" b="0" i="0" baseline="0">
                <a:solidFill>
                  <a:schemeClr val="tx1">
                    <a:lumMod val="75000"/>
                  </a:schemeClr>
                </a:solidFill>
                <a:latin typeface="Eurostile" charset="0"/>
                <a:ea typeface="Eurostile" charset="0"/>
                <a:cs typeface="Eurostile" charset="0"/>
              </a:defRPr>
            </a:lvl4pPr>
            <a:lvl5pPr marL="2057400" indent="-228600">
              <a:buSzPct val="150000"/>
              <a:buFontTx/>
              <a:buBlip>
                <a:blip r:embed="rId3"/>
              </a:buBlip>
              <a:defRPr sz="1500" b="0" i="0" baseline="0">
                <a:solidFill>
                  <a:schemeClr val="tx1">
                    <a:lumMod val="75000"/>
                  </a:schemeClr>
                </a:solidFill>
                <a:latin typeface="Eurostile" charset="0"/>
                <a:ea typeface="Eurostile" charset="0"/>
                <a:cs typeface="Eurostile" charset="0"/>
              </a:defRPr>
            </a:lvl5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10"/>
          </p:nvPr>
        </p:nvSpPr>
        <p:spPr>
          <a:xfrm>
            <a:off x="609600" y="6304236"/>
            <a:ext cx="2844800" cy="365125"/>
          </a:xfrm>
          <a:prstGeom prst="rect">
            <a:avLst/>
          </a:prstGeom>
        </p:spPr>
        <p:txBody>
          <a:bodyPr/>
          <a:lstStyle>
            <a:lvl1pPr>
              <a:defRPr sz="1300" b="0" i="0">
                <a:solidFill>
                  <a:schemeClr val="tx1">
                    <a:lumMod val="75000"/>
                  </a:schemeClr>
                </a:solidFill>
                <a:latin typeface="Eurostile" charset="0"/>
                <a:ea typeface="Eurostile" charset="0"/>
                <a:cs typeface="Eurostile" charset="0"/>
              </a:defRPr>
            </a:lvl1pPr>
          </a:lstStyle>
          <a:p>
            <a:fld id="{F13F4AF5-7114-3548-8F0A-D3D57B05B783}" type="datetimeFigureOut">
              <a:rPr lang="es-ES_tradnl" smtClean="0"/>
              <a:pPr/>
              <a:t>10/10/18</a:t>
            </a:fld>
            <a:endParaRPr lang="es-ES_tradnl"/>
          </a:p>
        </p:txBody>
      </p:sp>
      <p:sp>
        <p:nvSpPr>
          <p:cNvPr id="5" name="Footer Placeholder 4"/>
          <p:cNvSpPr>
            <a:spLocks noGrp="1"/>
          </p:cNvSpPr>
          <p:nvPr>
            <p:ph type="ftr" sz="quarter" idx="11"/>
          </p:nvPr>
        </p:nvSpPr>
        <p:spPr>
          <a:xfrm>
            <a:off x="4165600" y="6304236"/>
            <a:ext cx="3860800" cy="365125"/>
          </a:xfrm>
          <a:prstGeom prst="rect">
            <a:avLst/>
          </a:prstGeom>
        </p:spPr>
        <p:txBody>
          <a:bodyPr/>
          <a:lstStyle>
            <a:lvl1pPr>
              <a:defRPr sz="1300" b="0" i="0">
                <a:solidFill>
                  <a:schemeClr val="tx1">
                    <a:lumMod val="75000"/>
                  </a:schemeClr>
                </a:solidFill>
                <a:latin typeface="Eurostile" charset="0"/>
                <a:ea typeface="Eurostile" charset="0"/>
                <a:cs typeface="Eurostile" charset="0"/>
              </a:defRPr>
            </a:lvl1pPr>
          </a:lstStyle>
          <a:p>
            <a:endParaRPr lang="es-ES_tradnl"/>
          </a:p>
        </p:txBody>
      </p:sp>
      <p:sp>
        <p:nvSpPr>
          <p:cNvPr id="6" name="Slide Number Placeholder 5"/>
          <p:cNvSpPr>
            <a:spLocks noGrp="1"/>
          </p:cNvSpPr>
          <p:nvPr>
            <p:ph type="sldNum" sz="quarter" idx="12"/>
          </p:nvPr>
        </p:nvSpPr>
        <p:spPr>
          <a:xfrm>
            <a:off x="8737600" y="6304236"/>
            <a:ext cx="2844800" cy="365125"/>
          </a:xfrm>
          <a:prstGeom prst="rect">
            <a:avLst/>
          </a:prstGeom>
        </p:spPr>
        <p:txBody>
          <a:bodyPr/>
          <a:lstStyle>
            <a:lvl1pPr algn="r">
              <a:defRPr sz="1300" b="0" i="0">
                <a:solidFill>
                  <a:schemeClr val="tx1">
                    <a:lumMod val="75000"/>
                  </a:schemeClr>
                </a:solidFill>
                <a:latin typeface="Eurostile" charset="0"/>
                <a:ea typeface="Eurostile" charset="0"/>
                <a:cs typeface="Eurostile" charset="0"/>
              </a:defRPr>
            </a:lvl1pPr>
          </a:lstStyle>
          <a:p>
            <a:fld id="{91B8537C-314A-0C40-BBED-E758496A61F2}" type="slidenum">
              <a:rPr lang="es-ES_tradnl" smtClean="0"/>
              <a:pPr/>
              <a:t>‹Nº›</a:t>
            </a:fld>
            <a:endParaRPr lang="es-ES_tradnl"/>
          </a:p>
        </p:txBody>
      </p:sp>
      <p:cxnSp>
        <p:nvCxnSpPr>
          <p:cNvPr id="19" name="Connettore 1 18"/>
          <p:cNvCxnSpPr/>
          <p:nvPr/>
        </p:nvCxnSpPr>
        <p:spPr>
          <a:xfrm>
            <a:off x="-240704" y="1032847"/>
            <a:ext cx="12577397" cy="0"/>
          </a:xfrm>
          <a:prstGeom prst="line">
            <a:avLst/>
          </a:prstGeom>
          <a:ln w="12700">
            <a:solidFill>
              <a:srgbClr val="2D4E77"/>
            </a:solidFill>
          </a:ln>
          <a:effectLst/>
        </p:spPr>
        <p:style>
          <a:lnRef idx="2">
            <a:schemeClr val="accent1"/>
          </a:lnRef>
          <a:fillRef idx="0">
            <a:schemeClr val="accent1"/>
          </a:fillRef>
          <a:effectRef idx="1">
            <a:schemeClr val="accent1"/>
          </a:effectRef>
          <a:fontRef idx="minor">
            <a:schemeClr val="tx1"/>
          </a:fontRef>
        </p:style>
      </p:cxnSp>
      <p:sp>
        <p:nvSpPr>
          <p:cNvPr id="20" name="Titolo 1"/>
          <p:cNvSpPr>
            <a:spLocks noGrp="1"/>
          </p:cNvSpPr>
          <p:nvPr>
            <p:ph type="title" hasCustomPrompt="1"/>
          </p:nvPr>
        </p:nvSpPr>
        <p:spPr>
          <a:xfrm>
            <a:off x="6043194" y="399178"/>
            <a:ext cx="3701212" cy="365527"/>
          </a:xfrm>
          <a:prstGeom prst="rect">
            <a:avLst/>
          </a:prstGeom>
        </p:spPr>
        <p:txBody>
          <a:bodyPr vert="horz"/>
          <a:lstStyle>
            <a:lvl1pPr algn="l">
              <a:defRPr sz="2000" b="1" i="0">
                <a:solidFill>
                  <a:srgbClr val="1670C9"/>
                </a:solidFill>
                <a:latin typeface="Source Sans Pro" charset="0"/>
                <a:ea typeface="Source Sans Pro" charset="0"/>
                <a:cs typeface="Source Sans Pro" charset="0"/>
              </a:defRPr>
            </a:lvl1pPr>
          </a:lstStyle>
          <a:p>
            <a:r>
              <a:rPr lang="it-IT" dirty="0"/>
              <a:t>Click </a:t>
            </a:r>
            <a:r>
              <a:rPr lang="it-IT" dirty="0" err="1"/>
              <a:t>here</a:t>
            </a:r>
            <a:r>
              <a:rPr lang="it-IT" dirty="0"/>
              <a:t> to </a:t>
            </a:r>
            <a:r>
              <a:rPr lang="it-IT" dirty="0" err="1"/>
              <a:t>add</a:t>
            </a:r>
            <a:r>
              <a:rPr lang="it-IT" dirty="0"/>
              <a:t> Title</a:t>
            </a:r>
          </a:p>
        </p:txBody>
      </p:sp>
      <p:sp>
        <p:nvSpPr>
          <p:cNvPr id="21" name="Rettangolo 20"/>
          <p:cNvSpPr/>
          <p:nvPr/>
        </p:nvSpPr>
        <p:spPr>
          <a:xfrm rot="16200000">
            <a:off x="5864444" y="607651"/>
            <a:ext cx="357498" cy="105612"/>
          </a:xfrm>
          <a:prstGeom prst="rect">
            <a:avLst/>
          </a:prstGeom>
          <a:solidFill>
            <a:srgbClr val="1670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pic>
        <p:nvPicPr>
          <p:cNvPr id="22" name="Immagin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472" y="276197"/>
            <a:ext cx="4783443" cy="640055"/>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yout personalizza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_tradnl"/>
              <a:t>Haga clic para modificar el estilo de título del patrón</a:t>
            </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F13F4AF5-7114-3548-8F0A-D3D57B05B783}" type="datetimeFigureOut">
              <a:rPr lang="es-ES_tradnl" smtClean="0"/>
              <a:t>10/10/18</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1B8537C-314A-0C40-BBED-E758496A61F2}" type="slidenum">
              <a:rPr lang="es-ES_tradnl" smtClean="0"/>
              <a:t>‹Nº›</a:t>
            </a:fld>
            <a:endParaRPr lang="es-ES_tradnl"/>
          </a:p>
        </p:txBody>
      </p:sp>
    </p:spTree>
    <p:extLst>
      <p:ext uri="{BB962C8B-B14F-4D97-AF65-F5344CB8AC3E}">
        <p14:creationId xmlns:p14="http://schemas.microsoft.com/office/powerpoint/2010/main" val="88490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F13F4AF5-7114-3548-8F0A-D3D57B05B783}" type="datetimeFigureOut">
              <a:rPr lang="es-ES_tradnl" smtClean="0"/>
              <a:t>10/10/18</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1B8537C-314A-0C40-BBED-E758496A61F2}" type="slidenum">
              <a:rPr lang="es-ES_tradnl" smtClean="0"/>
              <a:t>‹Nº›</a:t>
            </a:fld>
            <a:endParaRPr lang="es-ES_tradnl"/>
          </a:p>
        </p:txBody>
      </p:sp>
    </p:spTree>
    <p:extLst>
      <p:ext uri="{BB962C8B-B14F-4D97-AF65-F5344CB8AC3E}">
        <p14:creationId xmlns:p14="http://schemas.microsoft.com/office/powerpoint/2010/main" val="130214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017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8" Type="http://schemas.openxmlformats.org/officeDocument/2006/relationships/hyperlink" Target="http://www.atmosphere-eubrazil.eu/user/register" TargetMode="External"/><Relationship Id="rId3" Type="http://schemas.openxmlformats.org/officeDocument/2006/relationships/image" Target="../media/image42.png"/><Relationship Id="rId7" Type="http://schemas.openxmlformats.org/officeDocument/2006/relationships/hyperlink" Target="https://www.linkedin.com/in/atmosphere/" TargetMode="External"/><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hyperlink" Target="https://twitter.com/AtmosphereEUBR" TargetMode="External"/><Relationship Id="rId11" Type="http://schemas.openxmlformats.org/officeDocument/2006/relationships/hyperlink" Target="mailto:fubica@computacao.ufcg.edu.br" TargetMode="External"/><Relationship Id="rId5" Type="http://schemas.openxmlformats.org/officeDocument/2006/relationships/image" Target="../media/image43.png"/><Relationship Id="rId10" Type="http://schemas.openxmlformats.org/officeDocument/2006/relationships/hyperlink" Target="mailto:meira@dcc.ufmg.br" TargetMode="External"/><Relationship Id="rId4" Type="http://schemas.openxmlformats.org/officeDocument/2006/relationships/hyperlink" Target="http://www.atmosphere-eubrazil.eu/" TargetMode="External"/><Relationship Id="rId9" Type="http://schemas.openxmlformats.org/officeDocument/2006/relationships/hyperlink" Target="mailto:iblanque@dsic.upv.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tiff"/><Relationship Id="rId3" Type="http://schemas.openxmlformats.org/officeDocument/2006/relationships/image" Target="../media/image10.tiff"/><Relationship Id="rId7" Type="http://schemas.openxmlformats.org/officeDocument/2006/relationships/image" Target="../media/image14.tiff"/><Relationship Id="rId12" Type="http://schemas.openxmlformats.org/officeDocument/2006/relationships/image" Target="../media/image19.tif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tiff"/><Relationship Id="rId11" Type="http://schemas.openxmlformats.org/officeDocument/2006/relationships/image" Target="../media/image18.tiff"/><Relationship Id="rId5" Type="http://schemas.openxmlformats.org/officeDocument/2006/relationships/image" Target="../media/image12.png"/><Relationship Id="rId15" Type="http://schemas.openxmlformats.org/officeDocument/2006/relationships/image" Target="../media/image22.tiff"/><Relationship Id="rId10" Type="http://schemas.openxmlformats.org/officeDocument/2006/relationships/image" Target="../media/image17.tiff"/><Relationship Id="rId4" Type="http://schemas.openxmlformats.org/officeDocument/2006/relationships/image" Target="../media/image11.tiff"/><Relationship Id="rId9" Type="http://schemas.openxmlformats.org/officeDocument/2006/relationships/image" Target="../media/image16.tiff"/><Relationship Id="rId14" Type="http://schemas.openxmlformats.org/officeDocument/2006/relationships/image" Target="../media/image2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60276" y="2159566"/>
            <a:ext cx="7198773" cy="1284323"/>
          </a:xfrm>
          <a:prstGeom prst="rect">
            <a:avLst/>
          </a:prstGeom>
        </p:spPr>
      </p:pic>
      <p:sp>
        <p:nvSpPr>
          <p:cNvPr id="6" name="Titolo 1"/>
          <p:cNvSpPr txBox="1">
            <a:spLocks/>
          </p:cNvSpPr>
          <p:nvPr/>
        </p:nvSpPr>
        <p:spPr>
          <a:xfrm>
            <a:off x="5956991" y="4305712"/>
            <a:ext cx="5472608" cy="576065"/>
          </a:xfrm>
          <a:prstGeom prst="rect">
            <a:avLst/>
          </a:prstGeom>
        </p:spPr>
        <p:txBody>
          <a:bodyPr vert="horz"/>
          <a:lstStyle>
            <a:lvl1pPr algn="ctr" defTabSz="457200" rtl="0" eaLnBrk="1" latinLnBrk="0" hangingPunct="1">
              <a:spcBef>
                <a:spcPct val="0"/>
              </a:spcBef>
              <a:buNone/>
              <a:defRPr sz="2800" b="1" i="0" kern="1200">
                <a:solidFill>
                  <a:schemeClr val="tx1"/>
                </a:solidFill>
                <a:latin typeface="Source Sans Pro" charset="0"/>
                <a:ea typeface="Source Sans Pro" charset="0"/>
                <a:cs typeface="Source Sans Pro" charset="0"/>
              </a:defRPr>
            </a:lvl1pPr>
          </a:lstStyle>
          <a:p>
            <a:pPr algn="r"/>
            <a:r>
              <a:rPr lang="it-IT" dirty="0">
                <a:solidFill>
                  <a:srgbClr val="1670C9"/>
                </a:solidFill>
                <a:latin typeface="Futura Medium" charset="0"/>
                <a:ea typeface="Futura Medium" charset="0"/>
                <a:cs typeface="Futura Medium" charset="0"/>
              </a:rPr>
              <a:t>Ignacio Blanquer (UPV)</a:t>
            </a:r>
          </a:p>
        </p:txBody>
      </p:sp>
      <p:sp>
        <p:nvSpPr>
          <p:cNvPr id="8" name="CasellaDiTesto 6"/>
          <p:cNvSpPr txBox="1"/>
          <p:nvPr/>
        </p:nvSpPr>
        <p:spPr>
          <a:xfrm>
            <a:off x="6294135" y="225169"/>
            <a:ext cx="2088232" cy="276999"/>
          </a:xfrm>
          <a:prstGeom prst="rect">
            <a:avLst/>
          </a:prstGeom>
          <a:noFill/>
        </p:spPr>
        <p:txBody>
          <a:bodyPr wrap="square" rtlCol="0">
            <a:spAutoFit/>
          </a:bodyPr>
          <a:lstStyle/>
          <a:p>
            <a:pPr algn="r"/>
            <a:r>
              <a:rPr lang="en-GB" sz="1200" dirty="0">
                <a:solidFill>
                  <a:srgbClr val="1670C9"/>
                </a:solidFill>
                <a:latin typeface="Futura Medium" charset="0"/>
                <a:ea typeface="Futura Medium" charset="0"/>
                <a:cs typeface="Futura Medium" charset="0"/>
              </a:rPr>
              <a:t>atmosphere-eubrazil.eu</a:t>
            </a:r>
          </a:p>
        </p:txBody>
      </p:sp>
      <p:pic>
        <p:nvPicPr>
          <p:cNvPr id="10" name="Immagin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9598" y="55077"/>
            <a:ext cx="659532" cy="647961"/>
          </a:xfrm>
          <a:prstGeom prst="rect">
            <a:avLst/>
          </a:prstGeom>
        </p:spPr>
      </p:pic>
      <p:pic>
        <p:nvPicPr>
          <p:cNvPr id="11" name="Immagin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1472" y="36437"/>
            <a:ext cx="697477" cy="685241"/>
          </a:xfrm>
          <a:prstGeom prst="rect">
            <a:avLst/>
          </a:prstGeom>
        </p:spPr>
      </p:pic>
      <p:sp>
        <p:nvSpPr>
          <p:cNvPr id="12" name="CasellaDiTesto 9">
            <a:extLst>
              <a:ext uri="{FF2B5EF4-FFF2-40B4-BE49-F238E27FC236}">
                <a16:creationId xmlns:a16="http://schemas.microsoft.com/office/drawing/2014/main" id="{ADBFA676-7A39-4B21-A987-A16EAEA08E2B}"/>
              </a:ext>
            </a:extLst>
          </p:cNvPr>
          <p:cNvSpPr txBox="1"/>
          <p:nvPr/>
        </p:nvSpPr>
        <p:spPr>
          <a:xfrm>
            <a:off x="8559662" y="225169"/>
            <a:ext cx="2088232" cy="276999"/>
          </a:xfrm>
          <a:prstGeom prst="rect">
            <a:avLst/>
          </a:prstGeom>
          <a:noFill/>
        </p:spPr>
        <p:txBody>
          <a:bodyPr wrap="square" rtlCol="0">
            <a:spAutoFit/>
          </a:bodyPr>
          <a:lstStyle/>
          <a:p>
            <a:pPr algn="r"/>
            <a:r>
              <a:rPr lang="en-GB" sz="1200" dirty="0">
                <a:solidFill>
                  <a:srgbClr val="1670C9"/>
                </a:solidFill>
                <a:latin typeface="Futura Medium" charset="0"/>
                <a:ea typeface="Futura Medium" charset="0"/>
                <a:cs typeface="Futura Medium" charset="0"/>
              </a:rPr>
              <a:t>@</a:t>
            </a:r>
            <a:r>
              <a:rPr lang="en-GB" sz="1200" dirty="0" err="1">
                <a:solidFill>
                  <a:srgbClr val="1670C9"/>
                </a:solidFill>
                <a:latin typeface="Futura Medium" charset="0"/>
                <a:ea typeface="Futura Medium" charset="0"/>
                <a:cs typeface="Futura Medium" charset="0"/>
              </a:rPr>
              <a:t>AtmosphereEUBR</a:t>
            </a:r>
            <a:endParaRPr lang="en-GB" sz="1200" dirty="0">
              <a:solidFill>
                <a:srgbClr val="1670C9"/>
              </a:solidFill>
              <a:latin typeface="Futura Medium" charset="0"/>
              <a:ea typeface="Futura Medium" charset="0"/>
              <a:cs typeface="Futura Medium" charset="0"/>
            </a:endParaRPr>
          </a:p>
        </p:txBody>
      </p:sp>
    </p:spTree>
    <p:extLst>
      <p:ext uri="{BB962C8B-B14F-4D97-AF65-F5344CB8AC3E}">
        <p14:creationId xmlns:p14="http://schemas.microsoft.com/office/powerpoint/2010/main" val="200313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5750" y="1277187"/>
            <a:ext cx="5020768" cy="5729285"/>
          </a:xfrm>
        </p:spPr>
        <p:txBody>
          <a:bodyPr>
            <a:normAutofit/>
          </a:bodyPr>
          <a:lstStyle/>
          <a:p>
            <a:pPr>
              <a:spcBef>
                <a:spcPts val="1800"/>
              </a:spcBef>
            </a:pPr>
            <a:r>
              <a:rPr lang="en-GB" sz="2400" dirty="0"/>
              <a:t>ATMOSPHERE Provides </a:t>
            </a:r>
            <a:r>
              <a:rPr lang="en-GB" sz="2400" b="1" dirty="0"/>
              <a:t>application developers </a:t>
            </a:r>
            <a:r>
              <a:rPr lang="en-GB" sz="2400" dirty="0"/>
              <a:t>with a layer of services to build up and deploy </a:t>
            </a:r>
            <a:r>
              <a:rPr lang="en-GB" sz="2400" b="1" dirty="0"/>
              <a:t>Data Analytic </a:t>
            </a:r>
            <a:r>
              <a:rPr lang="en-GB" sz="2400" dirty="0"/>
              <a:t>applications </a:t>
            </a:r>
            <a:r>
              <a:rPr lang="en-GB" sz="2400" b="1" dirty="0"/>
              <a:t>evaluating trustworthiness </a:t>
            </a:r>
            <a:r>
              <a:rPr lang="en-GB" sz="2400" dirty="0"/>
              <a:t>at </a:t>
            </a:r>
            <a:r>
              <a:rPr lang="en-GB" sz="2400" b="1" dirty="0"/>
              <a:t>design</a:t>
            </a:r>
            <a:r>
              <a:rPr lang="en-GB" sz="2400" dirty="0"/>
              <a:t> and </a:t>
            </a:r>
            <a:r>
              <a:rPr lang="en-GB" sz="2400" b="1" dirty="0"/>
              <a:t>runtime</a:t>
            </a:r>
            <a:r>
              <a:rPr lang="en-GB" sz="2400" dirty="0"/>
              <a:t>.</a:t>
            </a:r>
          </a:p>
          <a:p>
            <a:pPr>
              <a:spcBef>
                <a:spcPts val="1800"/>
              </a:spcBef>
            </a:pPr>
            <a:r>
              <a:rPr lang="en-GB" sz="2400" dirty="0"/>
              <a:t>Ready-to-deploy </a:t>
            </a:r>
            <a:r>
              <a:rPr lang="en-GB" sz="2400" b="1" dirty="0"/>
              <a:t>data analytic applications</a:t>
            </a:r>
            <a:r>
              <a:rPr lang="en-GB" sz="2400" dirty="0"/>
              <a:t> topologies based on best practices and popular third-party software</a:t>
            </a:r>
          </a:p>
          <a:p>
            <a:pPr lvl="1">
              <a:spcBef>
                <a:spcPts val="70"/>
              </a:spcBef>
            </a:pPr>
            <a:r>
              <a:rPr lang="en-GB" sz="2400" dirty="0"/>
              <a:t>E.g. a secured Elastic Kubernetes cluster linked to a persistent storage. </a:t>
            </a:r>
          </a:p>
        </p:txBody>
      </p:sp>
      <p:sp>
        <p:nvSpPr>
          <p:cNvPr id="2" name="Título 1"/>
          <p:cNvSpPr>
            <a:spLocks noGrp="1"/>
          </p:cNvSpPr>
          <p:nvPr>
            <p:ph type="title"/>
          </p:nvPr>
        </p:nvSpPr>
        <p:spPr>
          <a:xfrm>
            <a:off x="6148343" y="69459"/>
            <a:ext cx="5787841" cy="968509"/>
          </a:xfrm>
        </p:spPr>
        <p:txBody>
          <a:bodyPr/>
          <a:lstStyle/>
          <a:p>
            <a:r>
              <a:rPr lang="es-ES_tradnl" sz="2700" dirty="0" err="1"/>
              <a:t>Distributed</a:t>
            </a:r>
            <a:r>
              <a:rPr lang="es-ES_tradnl" sz="2700" dirty="0"/>
              <a:t> </a:t>
            </a:r>
            <a:r>
              <a:rPr lang="es-ES_tradnl" sz="2700" dirty="0" err="1"/>
              <a:t>Trustworthy</a:t>
            </a:r>
            <a:r>
              <a:rPr lang="es-ES_tradnl" sz="2700" dirty="0"/>
              <a:t> Data </a:t>
            </a:r>
            <a:r>
              <a:rPr lang="es-ES_tradnl" sz="2700" dirty="0" err="1"/>
              <a:t>Processing</a:t>
            </a:r>
            <a:r>
              <a:rPr lang="es-ES_tradnl" sz="2700" dirty="0"/>
              <a:t> </a:t>
            </a:r>
            <a:r>
              <a:rPr lang="es-ES_tradnl" sz="2700" dirty="0" err="1"/>
              <a:t>Services</a:t>
            </a:r>
            <a:endParaRPr lang="es-ES_tradnl" sz="2700" dirty="0"/>
          </a:p>
        </p:txBody>
      </p:sp>
      <p:pic>
        <p:nvPicPr>
          <p:cNvPr id="2050" name="Picture 2" descr="https://docs.google.com/drawings/d/sBM2y_Bh7fQDfSdBajrKPeg/image?w=586&amp;h=185&amp;rev=23&amp;ac=1&amp;parent=1M-Et1RxhgxVe_b6tqPiN4jiysXKMJ_T129vBH33I18M">
            <a:extLst>
              <a:ext uri="{FF2B5EF4-FFF2-40B4-BE49-F238E27FC236}">
                <a16:creationId xmlns:a16="http://schemas.microsoft.com/office/drawing/2014/main" id="{29130632-CEF3-3C49-9407-B1FDF8D80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330" y="1277187"/>
            <a:ext cx="6009598" cy="18972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4.googleusercontent.com/JL43NG0Ps3ulLGaavurYtvv9-oGmfmZ_PVkR6Ep8aURPvbIv5-CcrpfLB93Oma64VGSmwhVfQKcnWosUNJwzdcov0fWhqIqBCpmxQAjKydG3m8iOFiA-j9QEvzDUQJN6n8u-LKY8">
            <a:extLst>
              <a:ext uri="{FF2B5EF4-FFF2-40B4-BE49-F238E27FC236}">
                <a16:creationId xmlns:a16="http://schemas.microsoft.com/office/drawing/2014/main" id="{E4272C3D-0C7A-2A41-AE26-2EB8E28CA7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807"/>
          <a:stretch/>
        </p:blipFill>
        <p:spPr bwMode="auto">
          <a:xfrm>
            <a:off x="5255222" y="3322887"/>
            <a:ext cx="6936778" cy="368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24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5750" y="1277187"/>
            <a:ext cx="11650434" cy="5729285"/>
          </a:xfrm>
        </p:spPr>
        <p:txBody>
          <a:bodyPr>
            <a:normAutofit/>
          </a:bodyPr>
          <a:lstStyle/>
          <a:p>
            <a:pPr>
              <a:spcBef>
                <a:spcPts val="1800"/>
              </a:spcBef>
            </a:pPr>
            <a:r>
              <a:rPr lang="en-GB" sz="2800" dirty="0"/>
              <a:t>LEMONADE to </a:t>
            </a:r>
            <a:r>
              <a:rPr lang="en-GB" sz="2800" b="1" dirty="0"/>
              <a:t>create Data Analytic Workflows </a:t>
            </a:r>
            <a:r>
              <a:rPr lang="en-GB" sz="2800" dirty="0"/>
              <a:t>by means of  </a:t>
            </a:r>
            <a:r>
              <a:rPr lang="en-GB" sz="2800" b="1" dirty="0"/>
              <a:t>composable</a:t>
            </a:r>
            <a:r>
              <a:rPr lang="en-GB" sz="2800" dirty="0"/>
              <a:t> building blocks</a:t>
            </a:r>
          </a:p>
          <a:p>
            <a:pPr lvl="1">
              <a:lnSpc>
                <a:spcPct val="110000"/>
              </a:lnSpc>
              <a:spcBef>
                <a:spcPts val="0"/>
              </a:spcBef>
            </a:pPr>
            <a:r>
              <a:rPr lang="en-GB" sz="2400" dirty="0"/>
              <a:t>Provides a framework to build up data analytics workflows, which are automatically coded into Spark. </a:t>
            </a:r>
          </a:p>
          <a:p>
            <a:pPr lvl="1">
              <a:lnSpc>
                <a:spcPct val="110000"/>
              </a:lnSpc>
              <a:spcBef>
                <a:spcPts val="0"/>
              </a:spcBef>
            </a:pPr>
            <a:r>
              <a:rPr lang="en-GB" sz="2400" dirty="0"/>
              <a:t>Evaluating Re-identification risks and estimating execution deadlines, given </a:t>
            </a:r>
            <a:br>
              <a:rPr lang="en-GB" sz="2400" dirty="0"/>
            </a:br>
            <a:r>
              <a:rPr lang="en-GB" sz="2400" dirty="0"/>
              <a:t> a resource allocation.</a:t>
            </a:r>
          </a:p>
          <a:p>
            <a:pPr lvl="1">
              <a:lnSpc>
                <a:spcPct val="110000"/>
              </a:lnSpc>
              <a:spcBef>
                <a:spcPts val="0"/>
              </a:spcBef>
            </a:pPr>
            <a:r>
              <a:rPr lang="en-GB" sz="2400" dirty="0"/>
              <a:t>Detailed monitoring for the evaluation of </a:t>
            </a:r>
            <a:br>
              <a:rPr lang="en-GB" sz="2400" dirty="0"/>
            </a:br>
            <a:r>
              <a:rPr lang="en-GB" sz="2400" dirty="0"/>
              <a:t>performance, fairness and robustness </a:t>
            </a:r>
            <a:br>
              <a:rPr lang="en-GB" sz="2400" dirty="0"/>
            </a:br>
            <a:r>
              <a:rPr lang="en-GB" sz="2400" dirty="0"/>
              <a:t>with adaptive measures such as </a:t>
            </a:r>
            <a:br>
              <a:rPr lang="en-GB" sz="2400" dirty="0"/>
            </a:br>
            <a:r>
              <a:rPr lang="en-GB" sz="2400" dirty="0"/>
              <a:t>scalability.</a:t>
            </a:r>
          </a:p>
          <a:p>
            <a:pPr lvl="1">
              <a:lnSpc>
                <a:spcPct val="110000"/>
              </a:lnSpc>
              <a:spcBef>
                <a:spcPts val="0"/>
              </a:spcBef>
            </a:pPr>
            <a:r>
              <a:rPr lang="en-GB" sz="2400" dirty="0"/>
              <a:t>Able to specify performance guarantees</a:t>
            </a:r>
          </a:p>
          <a:p>
            <a:pPr lvl="2">
              <a:lnSpc>
                <a:spcPct val="110000"/>
              </a:lnSpc>
              <a:spcBef>
                <a:spcPts val="0"/>
              </a:spcBef>
            </a:pPr>
            <a:r>
              <a:rPr lang="en-GB" sz="2000" dirty="0"/>
              <a:t>e.g., A Spark cluster runs ML applications within </a:t>
            </a:r>
            <a:br>
              <a:rPr lang="en-GB" sz="2000" dirty="0"/>
            </a:br>
            <a:r>
              <a:rPr lang="en-GB" sz="2000" dirty="0"/>
              <a:t>a deadline, ATMOSPHERE will identify the node </a:t>
            </a:r>
            <a:br>
              <a:rPr lang="en-GB" sz="2000" dirty="0"/>
            </a:br>
            <a:r>
              <a:rPr lang="en-GB" sz="2000" dirty="0"/>
              <a:t>with the appropriate GPUs type and number.</a:t>
            </a:r>
          </a:p>
        </p:txBody>
      </p:sp>
      <p:sp>
        <p:nvSpPr>
          <p:cNvPr id="2" name="Título 1"/>
          <p:cNvSpPr>
            <a:spLocks noGrp="1"/>
          </p:cNvSpPr>
          <p:nvPr>
            <p:ph type="title"/>
          </p:nvPr>
        </p:nvSpPr>
        <p:spPr>
          <a:xfrm>
            <a:off x="6148343" y="69459"/>
            <a:ext cx="5787841" cy="968509"/>
          </a:xfrm>
        </p:spPr>
        <p:txBody>
          <a:bodyPr/>
          <a:lstStyle/>
          <a:p>
            <a:r>
              <a:rPr lang="es-ES_tradnl" sz="2700" dirty="0" err="1"/>
              <a:t>Distributed</a:t>
            </a:r>
            <a:r>
              <a:rPr lang="es-ES_tradnl" sz="2700" dirty="0"/>
              <a:t> </a:t>
            </a:r>
            <a:r>
              <a:rPr lang="es-ES_tradnl" sz="2700" dirty="0" err="1"/>
              <a:t>Trustworthy</a:t>
            </a:r>
            <a:r>
              <a:rPr lang="es-ES_tradnl" sz="2700" dirty="0"/>
              <a:t> Data </a:t>
            </a:r>
            <a:r>
              <a:rPr lang="es-ES_tradnl" sz="2700" dirty="0" err="1"/>
              <a:t>Processing</a:t>
            </a:r>
            <a:r>
              <a:rPr lang="es-ES_tradnl" sz="2700" dirty="0"/>
              <a:t> </a:t>
            </a:r>
            <a:r>
              <a:rPr lang="es-ES_tradnl" sz="2700" dirty="0" err="1"/>
              <a:t>Services</a:t>
            </a:r>
            <a:endParaRPr lang="es-ES_tradnl" sz="2700" dirty="0"/>
          </a:p>
        </p:txBody>
      </p:sp>
      <p:grpSp>
        <p:nvGrpSpPr>
          <p:cNvPr id="4" name="Grupo 3">
            <a:extLst>
              <a:ext uri="{FF2B5EF4-FFF2-40B4-BE49-F238E27FC236}">
                <a16:creationId xmlns:a16="http://schemas.microsoft.com/office/drawing/2014/main" id="{30809CDE-0A60-6D4A-B397-65486302074C}"/>
              </a:ext>
            </a:extLst>
          </p:cNvPr>
          <p:cNvGrpSpPr/>
          <p:nvPr/>
        </p:nvGrpSpPr>
        <p:grpSpPr>
          <a:xfrm>
            <a:off x="6794351" y="3577472"/>
            <a:ext cx="5141833" cy="3429000"/>
            <a:chOff x="6035386" y="2820788"/>
            <a:chExt cx="6053855" cy="4037212"/>
          </a:xfrm>
        </p:grpSpPr>
        <p:pic>
          <p:nvPicPr>
            <p:cNvPr id="5" name="Imagen 4">
              <a:extLst>
                <a:ext uri="{FF2B5EF4-FFF2-40B4-BE49-F238E27FC236}">
                  <a16:creationId xmlns:a16="http://schemas.microsoft.com/office/drawing/2014/main" id="{CC1A8B3D-5FF4-614A-ACAC-50B65B0C51C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35386" y="2820788"/>
              <a:ext cx="6053855" cy="4037212"/>
            </a:xfrm>
            <a:prstGeom prst="rect">
              <a:avLst/>
            </a:prstGeom>
            <a:ln>
              <a:noFill/>
            </a:ln>
            <a:effectLst>
              <a:outerShdw blurRad="292100" dist="139700" dir="2700000" algn="tl" rotWithShape="0">
                <a:srgbClr val="333333">
                  <a:alpha val="65000"/>
                </a:srgbClr>
              </a:outerShdw>
            </a:effectLst>
          </p:spPr>
        </p:pic>
        <p:sp>
          <p:nvSpPr>
            <p:cNvPr id="6" name="Rectángulo 5">
              <a:extLst>
                <a:ext uri="{FF2B5EF4-FFF2-40B4-BE49-F238E27FC236}">
                  <a16:creationId xmlns:a16="http://schemas.microsoft.com/office/drawing/2014/main" id="{FDD5B151-823F-8C41-A993-90399E27ED3B}"/>
                </a:ext>
              </a:extLst>
            </p:cNvPr>
            <p:cNvSpPr/>
            <p:nvPr/>
          </p:nvSpPr>
          <p:spPr>
            <a:xfrm>
              <a:off x="7418893" y="3501279"/>
              <a:ext cx="4430600" cy="25764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Picture 4" descr="https://lh3.googleusercontent.com/usCNSlUvU2olwI--yx_zU15L7HVniT9m6jB8h3konQp9bGQU5cD6mHpiYhMBsaRySylicO3MMg_ttnpHqL2xwkLD-lb2er0ARisFtqEzjTT0gPtc-bhRci3xlIsmMTYLgz69CUTc48Q">
              <a:extLst>
                <a:ext uri="{FF2B5EF4-FFF2-40B4-BE49-F238E27FC236}">
                  <a16:creationId xmlns:a16="http://schemas.microsoft.com/office/drawing/2014/main" id="{E598B8C8-FEF4-6F41-B649-123F6967D03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74766" y="3582834"/>
              <a:ext cx="4318854" cy="19408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OVw7yZN-ceVvTlM7Q8wP5jBdlHuErAsP_d-7JqkoqAR6YdapeE7S5Sl9Y-C2iziWMt9hFSXo0pUMOtc08YJ0Qj1VwuNRaa6QpfEAtZ4D46hwL94w9qYbZpgU23zd7BjVH_LVObp7hIk">
              <a:extLst>
                <a:ext uri="{FF2B5EF4-FFF2-40B4-BE49-F238E27FC236}">
                  <a16:creationId xmlns:a16="http://schemas.microsoft.com/office/drawing/2014/main" id="{965BE869-B371-1642-A2F2-5A1B2CB7B043}"/>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8615374" y="5203596"/>
              <a:ext cx="3072636" cy="10314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833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B0AC15B0-4236-A345-8E08-6735F3AAF62C}"/>
              </a:ext>
            </a:extLst>
          </p:cNvPr>
          <p:cNvSpPr/>
          <p:nvPr/>
        </p:nvSpPr>
        <p:spPr>
          <a:xfrm>
            <a:off x="960895" y="1286359"/>
            <a:ext cx="10228881" cy="914400"/>
          </a:xfrm>
          <a:prstGeom prst="rect">
            <a:avLst/>
          </a:prstGeom>
          <a:solidFill>
            <a:srgbClr val="EBEBEB"/>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Título 2">
            <a:extLst>
              <a:ext uri="{FF2B5EF4-FFF2-40B4-BE49-F238E27FC236}">
                <a16:creationId xmlns:a16="http://schemas.microsoft.com/office/drawing/2014/main" id="{F974B21C-F74A-8F43-94C4-BF630516C8BA}"/>
              </a:ext>
            </a:extLst>
          </p:cNvPr>
          <p:cNvSpPr>
            <a:spLocks noGrp="1"/>
          </p:cNvSpPr>
          <p:nvPr>
            <p:ph type="title"/>
          </p:nvPr>
        </p:nvSpPr>
        <p:spPr>
          <a:xfrm>
            <a:off x="6043193" y="151206"/>
            <a:ext cx="5539205" cy="547045"/>
          </a:xfrm>
        </p:spPr>
        <p:txBody>
          <a:bodyPr/>
          <a:lstStyle/>
          <a:p>
            <a:r>
              <a:rPr lang="es-ES" sz="2800" dirty="0" err="1"/>
              <a:t>Conclusions</a:t>
            </a:r>
            <a:r>
              <a:rPr lang="es-ES" sz="2800" dirty="0"/>
              <a:t>: </a:t>
            </a:r>
            <a:r>
              <a:rPr lang="es-ES" sz="2800" dirty="0" err="1"/>
              <a:t>What</a:t>
            </a:r>
            <a:r>
              <a:rPr lang="es-ES" sz="2800" dirty="0"/>
              <a:t> </a:t>
            </a:r>
            <a:r>
              <a:rPr lang="es-ES" sz="2800" dirty="0" err="1"/>
              <a:t>could</a:t>
            </a:r>
            <a:r>
              <a:rPr lang="es-ES" sz="2800" dirty="0"/>
              <a:t> </a:t>
            </a:r>
            <a:r>
              <a:rPr lang="es-ES" sz="2800" dirty="0" err="1"/>
              <a:t>you</a:t>
            </a:r>
            <a:r>
              <a:rPr lang="es-ES" sz="2800" dirty="0"/>
              <a:t> </a:t>
            </a:r>
            <a:r>
              <a:rPr lang="es-ES" sz="2800" dirty="0" err="1"/>
              <a:t>expect</a:t>
            </a:r>
            <a:r>
              <a:rPr lang="es-ES" sz="2800" dirty="0"/>
              <a:t> </a:t>
            </a:r>
            <a:r>
              <a:rPr lang="es-ES" sz="2800" dirty="0" err="1"/>
              <a:t>from</a:t>
            </a:r>
            <a:r>
              <a:rPr lang="es-ES" sz="2800" dirty="0"/>
              <a:t> ATMOSPHERE </a:t>
            </a:r>
          </a:p>
        </p:txBody>
      </p:sp>
      <p:grpSp>
        <p:nvGrpSpPr>
          <p:cNvPr id="32" name="Grupo 31">
            <a:extLst>
              <a:ext uri="{FF2B5EF4-FFF2-40B4-BE49-F238E27FC236}">
                <a16:creationId xmlns:a16="http://schemas.microsoft.com/office/drawing/2014/main" id="{794EB0C9-1A91-1C4C-AE08-5218CE3F03BE}"/>
              </a:ext>
            </a:extLst>
          </p:cNvPr>
          <p:cNvGrpSpPr/>
          <p:nvPr/>
        </p:nvGrpSpPr>
        <p:grpSpPr>
          <a:xfrm>
            <a:off x="4652323" y="4835475"/>
            <a:ext cx="3247342" cy="1852908"/>
            <a:chOff x="5298267" y="4835475"/>
            <a:chExt cx="3247342" cy="1852908"/>
          </a:xfrm>
        </p:grpSpPr>
        <p:pic>
          <p:nvPicPr>
            <p:cNvPr id="7" name="Imagen 6">
              <a:extLst>
                <a:ext uri="{FF2B5EF4-FFF2-40B4-BE49-F238E27FC236}">
                  <a16:creationId xmlns:a16="http://schemas.microsoft.com/office/drawing/2014/main" id="{72CB22E0-B7F4-F24E-9FA5-275B52B4D2BB}"/>
                </a:ext>
              </a:extLst>
            </p:cNvPr>
            <p:cNvPicPr>
              <a:picLocks noChangeAspect="1"/>
            </p:cNvPicPr>
            <p:nvPr/>
          </p:nvPicPr>
          <p:blipFill>
            <a:blip r:embed="rId3"/>
            <a:stretch>
              <a:fillRect/>
            </a:stretch>
          </p:blipFill>
          <p:spPr>
            <a:xfrm>
              <a:off x="5298267" y="4835475"/>
              <a:ext cx="1607114" cy="1852908"/>
            </a:xfrm>
            <a:prstGeom prst="rect">
              <a:avLst/>
            </a:prstGeom>
          </p:spPr>
        </p:pic>
        <p:sp>
          <p:nvSpPr>
            <p:cNvPr id="19" name="CuadroTexto 18">
              <a:extLst>
                <a:ext uri="{FF2B5EF4-FFF2-40B4-BE49-F238E27FC236}">
                  <a16:creationId xmlns:a16="http://schemas.microsoft.com/office/drawing/2014/main" id="{8A7DFF4A-7BA4-4346-B2AE-92A502C29477}"/>
                </a:ext>
              </a:extLst>
            </p:cNvPr>
            <p:cNvSpPr txBox="1"/>
            <p:nvPr/>
          </p:nvSpPr>
          <p:spPr>
            <a:xfrm>
              <a:off x="6926045" y="5069432"/>
              <a:ext cx="1619564" cy="1384995"/>
            </a:xfrm>
            <a:prstGeom prst="rect">
              <a:avLst/>
            </a:prstGeom>
            <a:noFill/>
          </p:spPr>
          <p:txBody>
            <a:bodyPr wrap="square" rtlCol="0">
              <a:spAutoFit/>
            </a:bodyPr>
            <a:lstStyle/>
            <a:p>
              <a:r>
                <a:rPr lang="en-GB">
                  <a:latin typeface="Eurostile" panose="020B0504020202050204" pitchFamily="34" charset="77"/>
                </a:rPr>
                <a:t>Application Managers</a:t>
              </a:r>
            </a:p>
            <a:p>
              <a:r>
                <a:rPr lang="en-GB" sz="1600" i="1">
                  <a:latin typeface="Eurostile" panose="020B0504020202050204" pitchFamily="34" charset="77"/>
                </a:rPr>
                <a:t>(Deploy Application and Resources)</a:t>
              </a:r>
              <a:endParaRPr lang="en-GB" sz="1600">
                <a:latin typeface="Eurostile" panose="020B0504020202050204" pitchFamily="34" charset="77"/>
              </a:endParaRPr>
            </a:p>
          </p:txBody>
        </p:sp>
      </p:grpSp>
      <p:grpSp>
        <p:nvGrpSpPr>
          <p:cNvPr id="34" name="Grupo 33">
            <a:extLst>
              <a:ext uri="{FF2B5EF4-FFF2-40B4-BE49-F238E27FC236}">
                <a16:creationId xmlns:a16="http://schemas.microsoft.com/office/drawing/2014/main" id="{C7C66058-AB5C-114D-A1A8-176B58E77CF0}"/>
              </a:ext>
            </a:extLst>
          </p:cNvPr>
          <p:cNvGrpSpPr/>
          <p:nvPr/>
        </p:nvGrpSpPr>
        <p:grpSpPr>
          <a:xfrm>
            <a:off x="656096" y="4835475"/>
            <a:ext cx="3109994" cy="1852908"/>
            <a:chOff x="904067" y="4835475"/>
            <a:chExt cx="3109994" cy="1852908"/>
          </a:xfrm>
        </p:grpSpPr>
        <p:pic>
          <p:nvPicPr>
            <p:cNvPr id="12" name="Imagen 11">
              <a:extLst>
                <a:ext uri="{FF2B5EF4-FFF2-40B4-BE49-F238E27FC236}">
                  <a16:creationId xmlns:a16="http://schemas.microsoft.com/office/drawing/2014/main" id="{EC4EE076-6F36-CC4F-B1F2-3FE63DA1AAF0}"/>
                </a:ext>
              </a:extLst>
            </p:cNvPr>
            <p:cNvPicPr>
              <a:picLocks noChangeAspect="1"/>
            </p:cNvPicPr>
            <p:nvPr/>
          </p:nvPicPr>
          <p:blipFill>
            <a:blip r:embed="rId4"/>
            <a:stretch>
              <a:fillRect/>
            </a:stretch>
          </p:blipFill>
          <p:spPr>
            <a:xfrm>
              <a:off x="904067" y="4835475"/>
              <a:ext cx="1588207" cy="1852908"/>
            </a:xfrm>
            <a:prstGeom prst="rect">
              <a:avLst/>
            </a:prstGeom>
          </p:spPr>
        </p:pic>
        <p:sp>
          <p:nvSpPr>
            <p:cNvPr id="13" name="CuadroTexto 12">
              <a:extLst>
                <a:ext uri="{FF2B5EF4-FFF2-40B4-BE49-F238E27FC236}">
                  <a16:creationId xmlns:a16="http://schemas.microsoft.com/office/drawing/2014/main" id="{9E1A96DE-7D42-F146-AF61-1569BFAE45F0}"/>
                </a:ext>
              </a:extLst>
            </p:cNvPr>
            <p:cNvSpPr txBox="1"/>
            <p:nvPr/>
          </p:nvSpPr>
          <p:spPr>
            <a:xfrm>
              <a:off x="2492274" y="5069432"/>
              <a:ext cx="1521787" cy="1384995"/>
            </a:xfrm>
            <a:prstGeom prst="rect">
              <a:avLst/>
            </a:prstGeom>
            <a:noFill/>
          </p:spPr>
          <p:txBody>
            <a:bodyPr wrap="square" rtlCol="0">
              <a:spAutoFit/>
            </a:bodyPr>
            <a:lstStyle/>
            <a:p>
              <a:r>
                <a:rPr lang="en-GB">
                  <a:latin typeface="Eurostile" panose="020B0504020202050204" pitchFamily="34" charset="77"/>
                </a:rPr>
                <a:t>Application Developers</a:t>
              </a:r>
            </a:p>
            <a:p>
              <a:r>
                <a:rPr lang="en-GB" sz="1600" i="1">
                  <a:latin typeface="Eurostile" panose="020B0504020202050204" pitchFamily="34" charset="77"/>
                </a:rPr>
                <a:t>(Code &amp; Register Application)</a:t>
              </a:r>
              <a:endParaRPr lang="en-GB" sz="1600">
                <a:latin typeface="Eurostile" panose="020B0504020202050204" pitchFamily="34" charset="77"/>
              </a:endParaRPr>
            </a:p>
          </p:txBody>
        </p:sp>
      </p:grpSp>
      <p:grpSp>
        <p:nvGrpSpPr>
          <p:cNvPr id="35" name="Grupo 34">
            <a:extLst>
              <a:ext uri="{FF2B5EF4-FFF2-40B4-BE49-F238E27FC236}">
                <a16:creationId xmlns:a16="http://schemas.microsoft.com/office/drawing/2014/main" id="{741EDDD8-7863-1246-8AF8-D3436C65D815}"/>
              </a:ext>
            </a:extLst>
          </p:cNvPr>
          <p:cNvGrpSpPr/>
          <p:nvPr/>
        </p:nvGrpSpPr>
        <p:grpSpPr>
          <a:xfrm>
            <a:off x="8785898" y="4835475"/>
            <a:ext cx="3085601" cy="1852908"/>
            <a:chOff x="9717867" y="4835475"/>
            <a:chExt cx="3085601" cy="1852908"/>
          </a:xfrm>
        </p:grpSpPr>
        <p:pic>
          <p:nvPicPr>
            <p:cNvPr id="8" name="Imagen 7">
              <a:extLst>
                <a:ext uri="{FF2B5EF4-FFF2-40B4-BE49-F238E27FC236}">
                  <a16:creationId xmlns:a16="http://schemas.microsoft.com/office/drawing/2014/main" id="{9917222E-01C4-1C46-8A38-F785B3F91E7C}"/>
                </a:ext>
              </a:extLst>
            </p:cNvPr>
            <p:cNvPicPr>
              <a:picLocks noChangeAspect="1"/>
            </p:cNvPicPr>
            <p:nvPr/>
          </p:nvPicPr>
          <p:blipFill>
            <a:blip r:embed="rId5"/>
            <a:stretch>
              <a:fillRect/>
            </a:stretch>
          </p:blipFill>
          <p:spPr>
            <a:xfrm>
              <a:off x="9717867" y="4835475"/>
              <a:ext cx="1607114" cy="1852908"/>
            </a:xfrm>
            <a:prstGeom prst="rect">
              <a:avLst/>
            </a:prstGeom>
          </p:spPr>
        </p:pic>
        <p:sp>
          <p:nvSpPr>
            <p:cNvPr id="20" name="CuadroTexto 19">
              <a:extLst>
                <a:ext uri="{FF2B5EF4-FFF2-40B4-BE49-F238E27FC236}">
                  <a16:creationId xmlns:a16="http://schemas.microsoft.com/office/drawing/2014/main" id="{63997FD0-B17F-AA4A-85FF-8790AB43BDFB}"/>
                </a:ext>
              </a:extLst>
            </p:cNvPr>
            <p:cNvSpPr txBox="1"/>
            <p:nvPr/>
          </p:nvSpPr>
          <p:spPr>
            <a:xfrm>
              <a:off x="11332564" y="5192543"/>
              <a:ext cx="1470904" cy="1138773"/>
            </a:xfrm>
            <a:prstGeom prst="rect">
              <a:avLst/>
            </a:prstGeom>
            <a:noFill/>
          </p:spPr>
          <p:txBody>
            <a:bodyPr wrap="square" rtlCol="0">
              <a:spAutoFit/>
            </a:bodyPr>
            <a:lstStyle/>
            <a:p>
              <a:r>
                <a:rPr lang="en-GB">
                  <a:latin typeface="Eurostile" panose="020B0504020202050204" pitchFamily="34" charset="77"/>
                </a:rPr>
                <a:t>Data scientists</a:t>
              </a:r>
            </a:p>
            <a:p>
              <a:r>
                <a:rPr lang="en-GB" sz="1600" i="1">
                  <a:latin typeface="Eurostile" panose="020B0504020202050204" pitchFamily="34" charset="77"/>
                </a:rPr>
                <a:t>(Use Applications)</a:t>
              </a:r>
              <a:endParaRPr lang="en-GB" sz="1600">
                <a:latin typeface="Eurostile" panose="020B0504020202050204" pitchFamily="34" charset="77"/>
              </a:endParaRPr>
            </a:p>
          </p:txBody>
        </p:sp>
      </p:grpSp>
      <p:pic>
        <p:nvPicPr>
          <p:cNvPr id="1032" name="Picture 8" descr="../../../../../Downloads/tender_atmosphere-03.png">
            <a:extLst>
              <a:ext uri="{FF2B5EF4-FFF2-40B4-BE49-F238E27FC236}">
                <a16:creationId xmlns:a16="http://schemas.microsoft.com/office/drawing/2014/main" id="{43C0BAAA-051B-9046-8C37-F6C22C59791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8080"/>
          <a:stretch/>
        </p:blipFill>
        <p:spPr bwMode="auto">
          <a:xfrm>
            <a:off x="2876347" y="1405035"/>
            <a:ext cx="5837695" cy="718234"/>
          </a:xfrm>
          <a:prstGeom prst="rect">
            <a:avLst/>
          </a:prstGeom>
          <a:noFill/>
          <a:extLst>
            <a:ext uri="{909E8E84-426E-40DD-AFC4-6F175D3DCCD1}">
              <a14:hiddenFill xmlns:a14="http://schemas.microsoft.com/office/drawing/2010/main">
                <a:solidFill>
                  <a:srgbClr val="FFFFFF"/>
                </a:solidFill>
              </a14:hiddenFill>
            </a:ext>
          </a:extLst>
        </p:spPr>
      </p:pic>
      <p:sp>
        <p:nvSpPr>
          <p:cNvPr id="53" name="Flecha abajo 52">
            <a:extLst>
              <a:ext uri="{FF2B5EF4-FFF2-40B4-BE49-F238E27FC236}">
                <a16:creationId xmlns:a16="http://schemas.microsoft.com/office/drawing/2014/main" id="{61137DB8-FFFF-0C41-9F30-7A7100183D92}"/>
              </a:ext>
            </a:extLst>
          </p:cNvPr>
          <p:cNvSpPr/>
          <p:nvPr/>
        </p:nvSpPr>
        <p:spPr>
          <a:xfrm>
            <a:off x="1207883" y="2123269"/>
            <a:ext cx="484632" cy="2836188"/>
          </a:xfrm>
          <a:prstGeom prst="downArrow">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9" name="CuadroTexto 38">
            <a:extLst>
              <a:ext uri="{FF2B5EF4-FFF2-40B4-BE49-F238E27FC236}">
                <a16:creationId xmlns:a16="http://schemas.microsoft.com/office/drawing/2014/main" id="{B43C9391-86D3-3E42-9B56-69F6B5E247C5}"/>
              </a:ext>
            </a:extLst>
          </p:cNvPr>
          <p:cNvSpPr txBox="1"/>
          <p:nvPr/>
        </p:nvSpPr>
        <p:spPr>
          <a:xfrm>
            <a:off x="185981" y="2408381"/>
            <a:ext cx="3983064" cy="2031325"/>
          </a:xfrm>
          <a:prstGeom prst="rect">
            <a:avLst/>
          </a:prstGeom>
          <a:noFill/>
        </p:spPr>
        <p:txBody>
          <a:bodyPr wrap="square" rtlCol="0">
            <a:spAutoFit/>
          </a:bodyPr>
          <a:lstStyle/>
          <a:p>
            <a:pPr marL="285750" indent="-285750">
              <a:buFont typeface="Tipo de letra del sistema"/>
              <a:buChar char="-"/>
            </a:pPr>
            <a:r>
              <a:rPr lang="en-GB" dirty="0">
                <a:latin typeface="Eurostile" panose="020B0504020202050204" pitchFamily="34" charset="77"/>
              </a:rPr>
              <a:t>A </a:t>
            </a:r>
            <a:r>
              <a:rPr lang="en-GB" b="1" dirty="0">
                <a:latin typeface="Eurostile" panose="020B0504020202050204" pitchFamily="34" charset="77"/>
              </a:rPr>
              <a:t>quantitative trustworthiness </a:t>
            </a:r>
            <a:r>
              <a:rPr lang="en-GB" dirty="0">
                <a:latin typeface="Eurostile" panose="020B0504020202050204" pitchFamily="34" charset="77"/>
              </a:rPr>
              <a:t>score on the isolation, reliability, performance, privacy and stability,.</a:t>
            </a:r>
          </a:p>
          <a:p>
            <a:pPr marL="285750" indent="-285750">
              <a:buFont typeface="Tipo de letra del sistema"/>
              <a:buChar char="-"/>
            </a:pPr>
            <a:r>
              <a:rPr lang="en-GB" dirty="0">
                <a:latin typeface="Eurostile" panose="020B0504020202050204" pitchFamily="34" charset="77"/>
              </a:rPr>
              <a:t>Both at </a:t>
            </a:r>
            <a:r>
              <a:rPr lang="en-GB" b="1" dirty="0">
                <a:latin typeface="Eurostile" panose="020B0504020202050204" pitchFamily="34" charset="77"/>
              </a:rPr>
              <a:t>design</a:t>
            </a:r>
            <a:r>
              <a:rPr lang="en-GB" dirty="0">
                <a:latin typeface="Eurostile" panose="020B0504020202050204" pitchFamily="34" charset="77"/>
              </a:rPr>
              <a:t> time (virtuous cycle) and at </a:t>
            </a:r>
            <a:r>
              <a:rPr lang="en-GB" b="1" dirty="0">
                <a:latin typeface="Eurostile" panose="020B0504020202050204" pitchFamily="34" charset="77"/>
              </a:rPr>
              <a:t>runtime</a:t>
            </a:r>
            <a:r>
              <a:rPr lang="en-GB" dirty="0">
                <a:latin typeface="Eurostile" panose="020B0504020202050204" pitchFamily="34" charset="77"/>
              </a:rPr>
              <a:t>.</a:t>
            </a:r>
          </a:p>
          <a:p>
            <a:pPr marL="285750" indent="-285750">
              <a:buFont typeface="Tipo de letra del sistema"/>
              <a:buChar char="-"/>
            </a:pPr>
            <a:r>
              <a:rPr lang="en-GB" dirty="0">
                <a:latin typeface="Eurostile" panose="020B0504020202050204" pitchFamily="34" charset="77"/>
              </a:rPr>
              <a:t>A set of </a:t>
            </a:r>
            <a:r>
              <a:rPr lang="en-GB" b="1" dirty="0">
                <a:latin typeface="Eurostile" panose="020B0504020202050204" pitchFamily="34" charset="77"/>
              </a:rPr>
              <a:t>trustworthy services for data processing</a:t>
            </a:r>
          </a:p>
        </p:txBody>
      </p:sp>
      <p:sp>
        <p:nvSpPr>
          <p:cNvPr id="60" name="Flecha abajo 59">
            <a:extLst>
              <a:ext uri="{FF2B5EF4-FFF2-40B4-BE49-F238E27FC236}">
                <a16:creationId xmlns:a16="http://schemas.microsoft.com/office/drawing/2014/main" id="{537E82C7-87AE-7F42-830F-CE84679D7BFD}"/>
              </a:ext>
            </a:extLst>
          </p:cNvPr>
          <p:cNvSpPr/>
          <p:nvPr/>
        </p:nvSpPr>
        <p:spPr>
          <a:xfrm>
            <a:off x="5206446" y="2123269"/>
            <a:ext cx="484632" cy="2836188"/>
          </a:xfrm>
          <a:prstGeom prst="downArrow">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61" name="Flecha abajo 60">
            <a:extLst>
              <a:ext uri="{FF2B5EF4-FFF2-40B4-BE49-F238E27FC236}">
                <a16:creationId xmlns:a16="http://schemas.microsoft.com/office/drawing/2014/main" id="{17B2C204-1484-E54A-AFCB-B289896E203D}"/>
              </a:ext>
            </a:extLst>
          </p:cNvPr>
          <p:cNvSpPr/>
          <p:nvPr/>
        </p:nvSpPr>
        <p:spPr>
          <a:xfrm>
            <a:off x="9328995" y="2123269"/>
            <a:ext cx="484632" cy="2836188"/>
          </a:xfrm>
          <a:prstGeom prst="downArrow">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58" name="CuadroTexto 57">
            <a:extLst>
              <a:ext uri="{FF2B5EF4-FFF2-40B4-BE49-F238E27FC236}">
                <a16:creationId xmlns:a16="http://schemas.microsoft.com/office/drawing/2014/main" id="{CE0409FD-3AC4-ED43-9589-DE8E31F4D783}"/>
              </a:ext>
            </a:extLst>
          </p:cNvPr>
          <p:cNvSpPr txBox="1"/>
          <p:nvPr/>
        </p:nvSpPr>
        <p:spPr>
          <a:xfrm>
            <a:off x="4370522" y="2445033"/>
            <a:ext cx="3998563" cy="2308324"/>
          </a:xfrm>
          <a:prstGeom prst="rect">
            <a:avLst/>
          </a:prstGeom>
          <a:noFill/>
        </p:spPr>
        <p:txBody>
          <a:bodyPr wrap="square" rtlCol="0">
            <a:spAutoFit/>
          </a:bodyPr>
          <a:lstStyle/>
          <a:p>
            <a:pPr marL="285750" indent="-285750">
              <a:buFont typeface="Tipo de letra del sistema"/>
              <a:buChar char="-"/>
            </a:pPr>
            <a:r>
              <a:rPr lang="en-GB" dirty="0">
                <a:latin typeface="Eurostile" panose="020B0504020202050204" pitchFamily="34" charset="77"/>
              </a:rPr>
              <a:t>A </a:t>
            </a:r>
            <a:r>
              <a:rPr lang="en-GB" b="1" dirty="0">
                <a:latin typeface="Eurostile" panose="020B0504020202050204" pitchFamily="34" charset="77"/>
              </a:rPr>
              <a:t>Federated hybrid cloud infrastructure</a:t>
            </a:r>
            <a:r>
              <a:rPr lang="en-GB" dirty="0">
                <a:latin typeface="Eurostile" panose="020B0504020202050204" pitchFamily="34" charset="77"/>
              </a:rPr>
              <a:t>.</a:t>
            </a:r>
          </a:p>
          <a:p>
            <a:pPr marL="285750" indent="-285750">
              <a:buFont typeface="Tipo de letra del sistema"/>
              <a:buChar char="-"/>
            </a:pPr>
            <a:r>
              <a:rPr lang="en-GB" dirty="0">
                <a:latin typeface="Eurostile" panose="020B0504020202050204" pitchFamily="34" charset="77"/>
              </a:rPr>
              <a:t>A convenient and interoperable cloud </a:t>
            </a:r>
            <a:r>
              <a:rPr lang="en-GB" b="1" dirty="0">
                <a:latin typeface="Eurostile" panose="020B0504020202050204" pitchFamily="34" charset="77"/>
              </a:rPr>
              <a:t>orchestrator</a:t>
            </a:r>
            <a:r>
              <a:rPr lang="en-GB" dirty="0">
                <a:latin typeface="Eurostile" panose="020B0504020202050204" pitchFamily="34" charset="77"/>
              </a:rPr>
              <a:t> to deploy complex applications.</a:t>
            </a:r>
          </a:p>
          <a:p>
            <a:pPr marL="285750" indent="-285750">
              <a:buFont typeface="Tipo de letra del sistema"/>
              <a:buChar char="-"/>
            </a:pPr>
            <a:r>
              <a:rPr lang="en-GB" dirty="0">
                <a:latin typeface="Eurostile" panose="020B0504020202050204" pitchFamily="34" charset="77"/>
              </a:rPr>
              <a:t>A broker and a monitoring service for </a:t>
            </a:r>
            <a:r>
              <a:rPr lang="en-GB" b="1" dirty="0">
                <a:latin typeface="Eurostile" panose="020B0504020202050204" pitchFamily="34" charset="77"/>
              </a:rPr>
              <a:t>dynamically assessing </a:t>
            </a:r>
            <a:r>
              <a:rPr lang="en-GB" dirty="0">
                <a:latin typeface="Eurostile" panose="020B0504020202050204" pitchFamily="34" charset="77"/>
              </a:rPr>
              <a:t>and adjusting the applications.</a:t>
            </a:r>
          </a:p>
        </p:txBody>
      </p:sp>
      <p:sp>
        <p:nvSpPr>
          <p:cNvPr id="62" name="CuadroTexto 61">
            <a:extLst>
              <a:ext uri="{FF2B5EF4-FFF2-40B4-BE49-F238E27FC236}">
                <a16:creationId xmlns:a16="http://schemas.microsoft.com/office/drawing/2014/main" id="{39E5E4AE-1436-B241-A4FB-2D6FEBE13444}"/>
              </a:ext>
            </a:extLst>
          </p:cNvPr>
          <p:cNvSpPr txBox="1"/>
          <p:nvPr/>
        </p:nvSpPr>
        <p:spPr>
          <a:xfrm>
            <a:off x="8415580" y="2445033"/>
            <a:ext cx="3455919" cy="2308324"/>
          </a:xfrm>
          <a:prstGeom prst="rect">
            <a:avLst/>
          </a:prstGeom>
          <a:noFill/>
        </p:spPr>
        <p:txBody>
          <a:bodyPr wrap="square" rtlCol="0">
            <a:spAutoFit/>
          </a:bodyPr>
          <a:lstStyle/>
          <a:p>
            <a:pPr marL="285750" indent="-285750">
              <a:buFont typeface="Tipo de letra del sistema"/>
              <a:buChar char="-"/>
            </a:pPr>
            <a:r>
              <a:rPr lang="en-GB" dirty="0">
                <a:latin typeface="Eurostile" panose="020B0504020202050204" pitchFamily="34" charset="77"/>
              </a:rPr>
              <a:t>A Data analysis framework with high-level trustworthiness scores such as </a:t>
            </a:r>
            <a:r>
              <a:rPr lang="en-GB" b="1" dirty="0">
                <a:latin typeface="Eurostile" panose="020B0504020202050204" pitchFamily="34" charset="77"/>
              </a:rPr>
              <a:t>fairness</a:t>
            </a:r>
            <a:r>
              <a:rPr lang="en-GB" dirty="0">
                <a:latin typeface="Eurostile" panose="020B0504020202050204" pitchFamily="34" charset="77"/>
              </a:rPr>
              <a:t> and </a:t>
            </a:r>
            <a:r>
              <a:rPr lang="en-GB" b="1" dirty="0" err="1">
                <a:latin typeface="Eurostile" panose="020B0504020202050204" pitchFamily="34" charset="77"/>
              </a:rPr>
              <a:t>explainability</a:t>
            </a:r>
            <a:r>
              <a:rPr lang="en-GB" dirty="0">
                <a:latin typeface="Eurostile" panose="020B0504020202050204" pitchFamily="34" charset="77"/>
              </a:rPr>
              <a:t>.</a:t>
            </a:r>
          </a:p>
          <a:p>
            <a:pPr marL="285750" indent="-285750">
              <a:buFont typeface="Tipo de letra del sistema"/>
              <a:buChar char="-"/>
            </a:pPr>
            <a:r>
              <a:rPr lang="en-GB" dirty="0">
                <a:latin typeface="Eurostile" panose="020B0504020202050204" pitchFamily="34" charset="77"/>
              </a:rPr>
              <a:t>An environment to safely process data and expose processing algorithms with </a:t>
            </a:r>
            <a:r>
              <a:rPr lang="en-GB" b="1" dirty="0">
                <a:latin typeface="Eurostile" panose="020B0504020202050204" pitchFamily="34" charset="77"/>
              </a:rPr>
              <a:t>IPR restrictions.</a:t>
            </a:r>
          </a:p>
        </p:txBody>
      </p:sp>
    </p:spTree>
    <p:extLst>
      <p:ext uri="{BB962C8B-B14F-4D97-AF65-F5344CB8AC3E}">
        <p14:creationId xmlns:p14="http://schemas.microsoft.com/office/powerpoint/2010/main" val="3909368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2">
            <a:extLst>
              <a:ext uri="{FF2B5EF4-FFF2-40B4-BE49-F238E27FC236}">
                <a16:creationId xmlns:a16="http://schemas.microsoft.com/office/drawing/2014/main" id="{F2DA67C0-798D-0248-B347-A504B2FDCEC4}"/>
              </a:ext>
            </a:extLst>
          </p:cNvPr>
          <p:cNvSpPr txBox="1">
            <a:spLocks/>
          </p:cNvSpPr>
          <p:nvPr/>
        </p:nvSpPr>
        <p:spPr>
          <a:xfrm>
            <a:off x="6237514" y="399178"/>
            <a:ext cx="5344886" cy="4400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PT" sz="3200"/>
              <a:t>Dont miss a beat! </a:t>
            </a:r>
            <a:endParaRPr lang="it-IT" sz="3200" dirty="0"/>
          </a:p>
        </p:txBody>
      </p:sp>
      <p:pic>
        <p:nvPicPr>
          <p:cNvPr id="8" name="Shape 186">
            <a:extLst>
              <a:ext uri="{FF2B5EF4-FFF2-40B4-BE49-F238E27FC236}">
                <a16:creationId xmlns:a16="http://schemas.microsoft.com/office/drawing/2014/main" id="{A0ED5784-BFAE-9044-98B9-1A3D7D0B814B}"/>
              </a:ext>
            </a:extLst>
          </p:cNvPr>
          <p:cNvPicPr preferRelativeResize="0"/>
          <p:nvPr/>
        </p:nvPicPr>
        <p:blipFill>
          <a:blip r:embed="rId2">
            <a:alphaModFix/>
          </a:blip>
          <a:stretch>
            <a:fillRect/>
          </a:stretch>
        </p:blipFill>
        <p:spPr>
          <a:xfrm>
            <a:off x="301005" y="2036513"/>
            <a:ext cx="1114392" cy="1107664"/>
          </a:xfrm>
          <a:prstGeom prst="rect">
            <a:avLst/>
          </a:prstGeom>
          <a:noFill/>
          <a:ln>
            <a:noFill/>
          </a:ln>
        </p:spPr>
      </p:pic>
      <p:pic>
        <p:nvPicPr>
          <p:cNvPr id="11" name="Shape 187">
            <a:extLst>
              <a:ext uri="{FF2B5EF4-FFF2-40B4-BE49-F238E27FC236}">
                <a16:creationId xmlns:a16="http://schemas.microsoft.com/office/drawing/2014/main" id="{382F562E-D0A1-F24F-8D1B-3B9F7FF2F988}"/>
              </a:ext>
            </a:extLst>
          </p:cNvPr>
          <p:cNvPicPr preferRelativeResize="0"/>
          <p:nvPr/>
        </p:nvPicPr>
        <p:blipFill>
          <a:blip r:embed="rId3">
            <a:alphaModFix/>
          </a:blip>
          <a:stretch>
            <a:fillRect/>
          </a:stretch>
        </p:blipFill>
        <p:spPr>
          <a:xfrm>
            <a:off x="301005" y="3617792"/>
            <a:ext cx="1114392" cy="1099055"/>
          </a:xfrm>
          <a:prstGeom prst="rect">
            <a:avLst/>
          </a:prstGeom>
          <a:noFill/>
          <a:ln>
            <a:noFill/>
          </a:ln>
        </p:spPr>
      </p:pic>
      <p:sp>
        <p:nvSpPr>
          <p:cNvPr id="12" name="Rettangolo 5">
            <a:extLst>
              <a:ext uri="{FF2B5EF4-FFF2-40B4-BE49-F238E27FC236}">
                <a16:creationId xmlns:a16="http://schemas.microsoft.com/office/drawing/2014/main" id="{CF8CE170-E827-0542-A622-BC23447B8F44}"/>
              </a:ext>
            </a:extLst>
          </p:cNvPr>
          <p:cNvSpPr/>
          <p:nvPr/>
        </p:nvSpPr>
        <p:spPr>
          <a:xfrm>
            <a:off x="1458938" y="5385899"/>
            <a:ext cx="5469512" cy="461665"/>
          </a:xfrm>
          <a:prstGeom prst="rect">
            <a:avLst/>
          </a:prstGeom>
        </p:spPr>
        <p:txBody>
          <a:bodyPr wrap="square">
            <a:spAutoFit/>
          </a:bodyPr>
          <a:lstStyle/>
          <a:p>
            <a:r>
              <a:rPr lang="it-IT" sz="2400" b="1" dirty="0">
                <a:solidFill>
                  <a:schemeClr val="tx2">
                    <a:lumMod val="75000"/>
                  </a:schemeClr>
                </a:solidFill>
                <a:hlinkClick r:id="rId4"/>
              </a:rPr>
              <a:t>http://www.atmosphere-eubrazil.eu/</a:t>
            </a:r>
            <a:r>
              <a:rPr lang="it-IT" sz="2400" b="1" dirty="0">
                <a:solidFill>
                  <a:schemeClr val="tx2">
                    <a:lumMod val="75000"/>
                  </a:schemeClr>
                </a:solidFill>
              </a:rPr>
              <a:t> </a:t>
            </a:r>
          </a:p>
        </p:txBody>
      </p:sp>
      <p:pic>
        <p:nvPicPr>
          <p:cNvPr id="13" name="Immagine 8">
            <a:extLst>
              <a:ext uri="{FF2B5EF4-FFF2-40B4-BE49-F238E27FC236}">
                <a16:creationId xmlns:a16="http://schemas.microsoft.com/office/drawing/2014/main" id="{5DDC2BE6-0807-D442-8FF2-A5440E14F90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01005" y="5021646"/>
            <a:ext cx="1114392" cy="1099056"/>
          </a:xfrm>
          <a:prstGeom prst="rect">
            <a:avLst/>
          </a:prstGeom>
        </p:spPr>
      </p:pic>
      <p:sp>
        <p:nvSpPr>
          <p:cNvPr id="14" name="Rettangolo 9">
            <a:extLst>
              <a:ext uri="{FF2B5EF4-FFF2-40B4-BE49-F238E27FC236}">
                <a16:creationId xmlns:a16="http://schemas.microsoft.com/office/drawing/2014/main" id="{E34113F8-C85C-434E-B2E4-5876ECF68D97}"/>
              </a:ext>
            </a:extLst>
          </p:cNvPr>
          <p:cNvSpPr/>
          <p:nvPr/>
        </p:nvSpPr>
        <p:spPr>
          <a:xfrm>
            <a:off x="1484726" y="2600795"/>
            <a:ext cx="2797432" cy="461665"/>
          </a:xfrm>
          <a:prstGeom prst="rect">
            <a:avLst/>
          </a:prstGeom>
        </p:spPr>
        <p:txBody>
          <a:bodyPr wrap="none">
            <a:spAutoFit/>
          </a:bodyPr>
          <a:lstStyle/>
          <a:p>
            <a:r>
              <a:rPr lang="it-IT" sz="2400" b="1" dirty="0">
                <a:hlinkClick r:id="rId6"/>
              </a:rPr>
              <a:t>@</a:t>
            </a:r>
            <a:r>
              <a:rPr lang="it-IT" sz="2400" b="1" dirty="0" err="1">
                <a:hlinkClick r:id="rId6"/>
              </a:rPr>
              <a:t>AtmosphereEUBR</a:t>
            </a:r>
            <a:r>
              <a:rPr lang="it-IT" sz="2400" b="1" dirty="0">
                <a:hlinkClick r:id="rId6"/>
              </a:rPr>
              <a:t> </a:t>
            </a:r>
            <a:endParaRPr lang="it-IT" sz="2400" b="1" dirty="0"/>
          </a:p>
        </p:txBody>
      </p:sp>
      <p:sp>
        <p:nvSpPr>
          <p:cNvPr id="15" name="Rettangolo 10">
            <a:extLst>
              <a:ext uri="{FF2B5EF4-FFF2-40B4-BE49-F238E27FC236}">
                <a16:creationId xmlns:a16="http://schemas.microsoft.com/office/drawing/2014/main" id="{B3B27357-55B1-4D49-8B60-309E54590466}"/>
              </a:ext>
            </a:extLst>
          </p:cNvPr>
          <p:cNvSpPr/>
          <p:nvPr/>
        </p:nvSpPr>
        <p:spPr>
          <a:xfrm>
            <a:off x="1458938" y="4158343"/>
            <a:ext cx="4149213" cy="461665"/>
          </a:xfrm>
          <a:prstGeom prst="rect">
            <a:avLst/>
          </a:prstGeom>
        </p:spPr>
        <p:txBody>
          <a:bodyPr wrap="none">
            <a:spAutoFit/>
          </a:bodyPr>
          <a:lstStyle/>
          <a:p>
            <a:r>
              <a:rPr lang="it-IT" sz="2400" b="1" dirty="0">
                <a:hlinkClick r:id="rId7"/>
              </a:rPr>
              <a:t>linkedin.com/in/atmosphere/</a:t>
            </a:r>
            <a:r>
              <a:rPr lang="it-IT" sz="2400" b="1" dirty="0"/>
              <a:t> </a:t>
            </a:r>
          </a:p>
        </p:txBody>
      </p:sp>
      <p:sp>
        <p:nvSpPr>
          <p:cNvPr id="16" name="CasellaDiTesto 12">
            <a:extLst>
              <a:ext uri="{FF2B5EF4-FFF2-40B4-BE49-F238E27FC236}">
                <a16:creationId xmlns:a16="http://schemas.microsoft.com/office/drawing/2014/main" id="{8053C4D4-03F7-C540-9046-485CC896E3B3}"/>
              </a:ext>
            </a:extLst>
          </p:cNvPr>
          <p:cNvSpPr txBox="1"/>
          <p:nvPr/>
        </p:nvSpPr>
        <p:spPr>
          <a:xfrm>
            <a:off x="1458938" y="4954729"/>
            <a:ext cx="3570515" cy="461665"/>
          </a:xfrm>
          <a:prstGeom prst="rect">
            <a:avLst/>
          </a:prstGeom>
          <a:noFill/>
        </p:spPr>
        <p:txBody>
          <a:bodyPr wrap="square" rtlCol="0">
            <a:spAutoFit/>
          </a:bodyPr>
          <a:lstStyle/>
          <a:p>
            <a:r>
              <a:rPr lang="pt-PT" sz="2400" b="1" dirty="0"/>
              <a:t>Check our landing page</a:t>
            </a:r>
            <a:endParaRPr lang="it-IT" sz="2400" b="1" dirty="0"/>
          </a:p>
        </p:txBody>
      </p:sp>
      <p:sp>
        <p:nvSpPr>
          <p:cNvPr id="17" name="CasellaDiTesto 14">
            <a:extLst>
              <a:ext uri="{FF2B5EF4-FFF2-40B4-BE49-F238E27FC236}">
                <a16:creationId xmlns:a16="http://schemas.microsoft.com/office/drawing/2014/main" id="{CAE9ACA9-9C82-4D40-9E28-04723D931662}"/>
              </a:ext>
            </a:extLst>
          </p:cNvPr>
          <p:cNvSpPr txBox="1"/>
          <p:nvPr/>
        </p:nvSpPr>
        <p:spPr>
          <a:xfrm>
            <a:off x="1458938" y="3728494"/>
            <a:ext cx="3570515" cy="461665"/>
          </a:xfrm>
          <a:prstGeom prst="rect">
            <a:avLst/>
          </a:prstGeom>
          <a:noFill/>
        </p:spPr>
        <p:txBody>
          <a:bodyPr wrap="square" rtlCol="0">
            <a:spAutoFit/>
          </a:bodyPr>
          <a:lstStyle/>
          <a:p>
            <a:r>
              <a:rPr lang="pt-PT" sz="2400" b="1" dirty="0"/>
              <a:t>Connect on LinkedIn</a:t>
            </a:r>
            <a:endParaRPr lang="it-IT" sz="2400" b="1" dirty="0"/>
          </a:p>
        </p:txBody>
      </p:sp>
      <p:sp>
        <p:nvSpPr>
          <p:cNvPr id="18" name="CasellaDiTesto 16">
            <a:extLst>
              <a:ext uri="{FF2B5EF4-FFF2-40B4-BE49-F238E27FC236}">
                <a16:creationId xmlns:a16="http://schemas.microsoft.com/office/drawing/2014/main" id="{802F85C5-26A1-F746-848C-14C0B7022D0D}"/>
              </a:ext>
            </a:extLst>
          </p:cNvPr>
          <p:cNvSpPr txBox="1"/>
          <p:nvPr/>
        </p:nvSpPr>
        <p:spPr>
          <a:xfrm>
            <a:off x="1484726" y="2164637"/>
            <a:ext cx="3570515" cy="461665"/>
          </a:xfrm>
          <a:prstGeom prst="rect">
            <a:avLst/>
          </a:prstGeom>
          <a:noFill/>
        </p:spPr>
        <p:txBody>
          <a:bodyPr wrap="square" rtlCol="0">
            <a:spAutoFit/>
          </a:bodyPr>
          <a:lstStyle/>
          <a:p>
            <a:r>
              <a:rPr lang="pt-PT" sz="2400" b="1" dirty="0"/>
              <a:t>Follow on Twitter</a:t>
            </a:r>
            <a:endParaRPr lang="it-IT" sz="2400" b="1" dirty="0"/>
          </a:p>
        </p:txBody>
      </p:sp>
      <p:sp>
        <p:nvSpPr>
          <p:cNvPr id="19" name="CasellaDiTesto 19">
            <a:extLst>
              <a:ext uri="{FF2B5EF4-FFF2-40B4-BE49-F238E27FC236}">
                <a16:creationId xmlns:a16="http://schemas.microsoft.com/office/drawing/2014/main" id="{E07C2E68-642B-E946-A6D8-BF364D684807}"/>
              </a:ext>
            </a:extLst>
          </p:cNvPr>
          <p:cNvSpPr txBox="1"/>
          <p:nvPr/>
        </p:nvSpPr>
        <p:spPr>
          <a:xfrm>
            <a:off x="5717009" y="1275628"/>
            <a:ext cx="6029780" cy="1200329"/>
          </a:xfrm>
          <a:prstGeom prst="rect">
            <a:avLst/>
          </a:prstGeom>
          <a:noFill/>
        </p:spPr>
        <p:txBody>
          <a:bodyPr wrap="square" rtlCol="0">
            <a:spAutoFit/>
          </a:bodyPr>
          <a:lstStyle/>
          <a:p>
            <a:pPr algn="ctr"/>
            <a:r>
              <a:rPr lang="pt-PT" sz="3600" b="1" dirty="0"/>
              <a:t>REGISTER FOR THE NEWSLETTER</a:t>
            </a:r>
            <a:endParaRPr lang="it-IT" sz="3600" b="1" dirty="0"/>
          </a:p>
        </p:txBody>
      </p:sp>
      <p:sp>
        <p:nvSpPr>
          <p:cNvPr id="20" name="Rettangolo 20">
            <a:extLst>
              <a:ext uri="{FF2B5EF4-FFF2-40B4-BE49-F238E27FC236}">
                <a16:creationId xmlns:a16="http://schemas.microsoft.com/office/drawing/2014/main" id="{B6F5B5EC-848D-434F-B52C-88A9B35CC6FC}"/>
              </a:ext>
            </a:extLst>
          </p:cNvPr>
          <p:cNvSpPr/>
          <p:nvPr/>
        </p:nvSpPr>
        <p:spPr>
          <a:xfrm>
            <a:off x="6237514" y="2585406"/>
            <a:ext cx="5275415" cy="954107"/>
          </a:xfrm>
          <a:prstGeom prst="rect">
            <a:avLst/>
          </a:prstGeom>
        </p:spPr>
        <p:txBody>
          <a:bodyPr wrap="square">
            <a:spAutoFit/>
          </a:bodyPr>
          <a:lstStyle/>
          <a:p>
            <a:pPr algn="ctr"/>
            <a:r>
              <a:rPr lang="it-IT" sz="2800" b="1" dirty="0">
                <a:hlinkClick r:id="rId8"/>
              </a:rPr>
              <a:t>www.atmosphere-eubrazil.eu/user/register</a:t>
            </a:r>
            <a:r>
              <a:rPr lang="it-IT" sz="2800" b="1" dirty="0"/>
              <a:t> </a:t>
            </a:r>
          </a:p>
        </p:txBody>
      </p:sp>
      <p:sp>
        <p:nvSpPr>
          <p:cNvPr id="22" name="CasellaDiTesto 5">
            <a:extLst>
              <a:ext uri="{FF2B5EF4-FFF2-40B4-BE49-F238E27FC236}">
                <a16:creationId xmlns:a16="http://schemas.microsoft.com/office/drawing/2014/main" id="{408BDC0F-3819-DC45-8C60-AF17DB30121C}"/>
              </a:ext>
            </a:extLst>
          </p:cNvPr>
          <p:cNvSpPr txBox="1"/>
          <p:nvPr/>
        </p:nvSpPr>
        <p:spPr>
          <a:xfrm>
            <a:off x="7001872" y="3877879"/>
            <a:ext cx="4744917" cy="842731"/>
          </a:xfrm>
          <a:prstGeom prst="rect">
            <a:avLst/>
          </a:prstGeom>
          <a:noFill/>
        </p:spPr>
        <p:txBody>
          <a:bodyPr wrap="square" rtlCol="0">
            <a:spAutoFit/>
          </a:bodyPr>
          <a:lstStyle/>
          <a:p>
            <a:r>
              <a:rPr lang="en-GB" b="1" dirty="0">
                <a:latin typeface="Corbel" charset="0"/>
                <a:ea typeface="Corbel" charset="0"/>
                <a:cs typeface="Corbel" charset="0"/>
              </a:rPr>
              <a:t>Contact</a:t>
            </a:r>
          </a:p>
          <a:p>
            <a:pPr>
              <a:lnSpc>
                <a:spcPct val="113000"/>
              </a:lnSpc>
              <a:defRPr/>
            </a:pPr>
            <a:r>
              <a:rPr lang="es-ES_tradnl" sz="1400" dirty="0">
                <a:latin typeface="Corbel" charset="0"/>
                <a:ea typeface="Corbel" charset="0"/>
                <a:cs typeface="Corbel" charset="0"/>
              </a:rPr>
              <a:t>Ignacio </a:t>
            </a:r>
            <a:r>
              <a:rPr lang="es-ES_tradnl" sz="1400" dirty="0" err="1">
                <a:latin typeface="Corbel" charset="0"/>
                <a:ea typeface="Corbel" charset="0"/>
                <a:cs typeface="Corbel" charset="0"/>
              </a:rPr>
              <a:t>Blanquer</a:t>
            </a:r>
            <a:r>
              <a:rPr lang="es-ES_tradnl" sz="1400" dirty="0">
                <a:latin typeface="Corbel" charset="0"/>
                <a:ea typeface="Corbel" charset="0"/>
                <a:cs typeface="Corbel" charset="0"/>
              </a:rPr>
              <a:t> </a:t>
            </a:r>
            <a:r>
              <a:rPr lang="mr-IN" sz="1400" dirty="0">
                <a:latin typeface="Corbel" charset="0"/>
                <a:ea typeface="Corbel" charset="0"/>
                <a:cs typeface="Corbel" charset="0"/>
              </a:rPr>
              <a:t>–</a:t>
            </a:r>
            <a:r>
              <a:rPr lang="es-ES_tradnl" sz="1400" dirty="0">
                <a:latin typeface="Corbel" charset="0"/>
                <a:ea typeface="Corbel" charset="0"/>
                <a:cs typeface="Corbel" charset="0"/>
              </a:rPr>
              <a:t> </a:t>
            </a:r>
            <a:r>
              <a:rPr lang="es-ES_tradnl" sz="1400" dirty="0">
                <a:latin typeface="Corbel" charset="0"/>
                <a:ea typeface="Corbel" charset="0"/>
                <a:cs typeface="Corbel" charset="0"/>
                <a:hlinkClick r:id="rId9"/>
              </a:rPr>
              <a:t>iblanque@dsic.upv.es</a:t>
            </a:r>
            <a:endParaRPr lang="es-ES_tradnl" sz="1400" dirty="0">
              <a:latin typeface="Corbel" charset="0"/>
              <a:ea typeface="Corbel" charset="0"/>
              <a:cs typeface="Corbel" charset="0"/>
            </a:endParaRPr>
          </a:p>
          <a:p>
            <a:pPr>
              <a:lnSpc>
                <a:spcPct val="113000"/>
              </a:lnSpc>
              <a:defRPr/>
            </a:pPr>
            <a:r>
              <a:rPr lang="es-ES_tradnl" sz="1400" dirty="0">
                <a:latin typeface="Corbel" charset="0"/>
                <a:ea typeface="Corbel" charset="0"/>
                <a:cs typeface="Corbel" charset="0"/>
              </a:rPr>
              <a:t>Francisco Brasileiro  </a:t>
            </a:r>
            <a:r>
              <a:rPr lang="mr-IN" sz="1400" dirty="0">
                <a:latin typeface="Corbel" charset="0"/>
                <a:ea typeface="Corbel" charset="0"/>
                <a:cs typeface="Corbel" charset="0"/>
                <a:hlinkClick r:id="rId10"/>
              </a:rPr>
              <a:t>–</a:t>
            </a:r>
            <a:r>
              <a:rPr lang="es-ES_tradnl" sz="1400" dirty="0">
                <a:latin typeface="Corbel" charset="0"/>
                <a:ea typeface="Corbel" charset="0"/>
                <a:cs typeface="Corbel" charset="0"/>
              </a:rPr>
              <a:t> </a:t>
            </a:r>
            <a:r>
              <a:rPr lang="es-ES_tradnl" sz="1400" dirty="0">
                <a:latin typeface="Corbel" charset="0"/>
                <a:ea typeface="Corbel" charset="0"/>
                <a:cs typeface="Corbel" charset="0"/>
                <a:hlinkClick r:id="rId11"/>
              </a:rPr>
              <a:t>fubica@computacao.ufcg.edu.br</a:t>
            </a:r>
            <a:endParaRPr lang="es-ES_tradnl" sz="1400" dirty="0">
              <a:latin typeface="Corbel" charset="0"/>
              <a:ea typeface="Corbel" charset="0"/>
              <a:cs typeface="Corbel" charset="0"/>
            </a:endParaRPr>
          </a:p>
        </p:txBody>
      </p:sp>
    </p:spTree>
    <p:extLst>
      <p:ext uri="{BB962C8B-B14F-4D97-AF65-F5344CB8AC3E}">
        <p14:creationId xmlns:p14="http://schemas.microsoft.com/office/powerpoint/2010/main" val="11763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5C08F5E2-197D-0946-BAC1-BDD0F19C2496}"/>
              </a:ext>
            </a:extLst>
          </p:cNvPr>
          <p:cNvSpPr>
            <a:spLocks noGrp="1"/>
          </p:cNvSpPr>
          <p:nvPr>
            <p:ph idx="1"/>
          </p:nvPr>
        </p:nvSpPr>
        <p:spPr>
          <a:xfrm>
            <a:off x="395925" y="1396314"/>
            <a:ext cx="6101865" cy="5461686"/>
          </a:xfrm>
        </p:spPr>
        <p:txBody>
          <a:bodyPr>
            <a:normAutofit fontScale="85000" lnSpcReduction="10000"/>
          </a:bodyPr>
          <a:lstStyle/>
          <a:p>
            <a:pPr>
              <a:lnSpc>
                <a:spcPct val="120000"/>
              </a:lnSpc>
              <a:spcBef>
                <a:spcPts val="300"/>
              </a:spcBef>
              <a:spcAft>
                <a:spcPts val="300"/>
              </a:spcAft>
            </a:pPr>
            <a:r>
              <a:rPr lang="en-GB" sz="2400" dirty="0"/>
              <a:t>ATMOSPHERE is a 24-month project aiming at the design and development of a </a:t>
            </a:r>
            <a:r>
              <a:rPr lang="en-GB" sz="2400" b="1" dirty="0"/>
              <a:t>framework</a:t>
            </a:r>
            <a:r>
              <a:rPr lang="en-GB" sz="2400" dirty="0"/>
              <a:t> and a </a:t>
            </a:r>
            <a:r>
              <a:rPr lang="en-GB" sz="2400" b="1" dirty="0"/>
              <a:t>platform</a:t>
            </a:r>
            <a:r>
              <a:rPr lang="en-GB" sz="2400" dirty="0"/>
              <a:t> to implement </a:t>
            </a:r>
            <a:r>
              <a:rPr lang="en-GB" sz="2400" b="1" dirty="0"/>
              <a:t>trustworthy cloud services </a:t>
            </a:r>
            <a:r>
              <a:rPr lang="en-GB" sz="2400" dirty="0"/>
              <a:t>on a </a:t>
            </a:r>
            <a:r>
              <a:rPr lang="en-GB" sz="2400" b="1" dirty="0"/>
              <a:t>federated</a:t>
            </a:r>
            <a:r>
              <a:rPr lang="en-GB" sz="2400" dirty="0"/>
              <a:t> intercontinental hybrid resource pool.</a:t>
            </a:r>
          </a:p>
          <a:p>
            <a:pPr>
              <a:lnSpc>
                <a:spcPct val="120000"/>
              </a:lnSpc>
              <a:spcBef>
                <a:spcPts val="300"/>
              </a:spcBef>
              <a:spcAft>
                <a:spcPts val="300"/>
              </a:spcAft>
            </a:pPr>
            <a:r>
              <a:rPr lang="en-GB" sz="2400" dirty="0"/>
              <a:t>Expected Results</a:t>
            </a:r>
          </a:p>
          <a:p>
            <a:pPr lvl="1">
              <a:lnSpc>
                <a:spcPct val="120000"/>
              </a:lnSpc>
              <a:spcBef>
                <a:spcPts val="300"/>
              </a:spcBef>
              <a:spcAft>
                <a:spcPts val="300"/>
              </a:spcAft>
            </a:pPr>
            <a:r>
              <a:rPr lang="en-GB" sz="2400" dirty="0"/>
              <a:t>A </a:t>
            </a:r>
            <a:r>
              <a:rPr lang="en-GB" sz="2400" b="1" dirty="0"/>
              <a:t>Hybrid federated VM and container platform</a:t>
            </a:r>
          </a:p>
          <a:p>
            <a:pPr lvl="1">
              <a:lnSpc>
                <a:spcPct val="120000"/>
              </a:lnSpc>
              <a:spcBef>
                <a:spcPts val="1176"/>
              </a:spcBef>
            </a:pPr>
            <a:r>
              <a:rPr lang="en-GB" sz="2400" dirty="0"/>
              <a:t>A development </a:t>
            </a:r>
            <a:r>
              <a:rPr lang="en-GB" sz="2400" b="1" dirty="0"/>
              <a:t>framework</a:t>
            </a:r>
            <a:r>
              <a:rPr lang="en-GB" sz="2400" dirty="0"/>
              <a:t> with three sets of services </a:t>
            </a:r>
          </a:p>
          <a:p>
            <a:pPr lvl="2">
              <a:lnSpc>
                <a:spcPct val="120000"/>
              </a:lnSpc>
            </a:pPr>
            <a:r>
              <a:rPr lang="en-GB" sz="2000" dirty="0"/>
              <a:t>Trustworthy </a:t>
            </a:r>
            <a:r>
              <a:rPr lang="en-GB" sz="2000" b="1" dirty="0"/>
              <a:t>evaluation and monitoring</a:t>
            </a:r>
            <a:r>
              <a:rPr lang="en-GB" sz="2000" dirty="0"/>
              <a:t> framework</a:t>
            </a:r>
          </a:p>
          <a:p>
            <a:pPr lvl="2">
              <a:lnSpc>
                <a:spcPct val="120000"/>
              </a:lnSpc>
            </a:pPr>
            <a:r>
              <a:rPr lang="en-GB" sz="2000" dirty="0"/>
              <a:t>Trustworthy Distributed </a:t>
            </a:r>
            <a:r>
              <a:rPr lang="en-GB" sz="2000" b="1" dirty="0"/>
              <a:t>Data Management</a:t>
            </a:r>
          </a:p>
          <a:p>
            <a:pPr lvl="2">
              <a:lnSpc>
                <a:spcPct val="120000"/>
              </a:lnSpc>
            </a:pPr>
            <a:r>
              <a:rPr lang="en-GB" sz="2000" dirty="0"/>
              <a:t>Trustworthy Distributed </a:t>
            </a:r>
            <a:r>
              <a:rPr lang="en-GB" sz="2000" b="1" dirty="0"/>
              <a:t>Data Processing</a:t>
            </a:r>
          </a:p>
          <a:p>
            <a:pPr lvl="1">
              <a:lnSpc>
                <a:spcPct val="120000"/>
              </a:lnSpc>
              <a:spcBef>
                <a:spcPts val="1176"/>
              </a:spcBef>
            </a:pPr>
            <a:r>
              <a:rPr lang="en-GB" sz="2400" dirty="0"/>
              <a:t>A pilot use case on </a:t>
            </a:r>
            <a:r>
              <a:rPr lang="en-GB" sz="2400" b="1" dirty="0"/>
              <a:t>Medical Imaging </a:t>
            </a:r>
            <a:br>
              <a:rPr lang="en-GB" sz="2400" dirty="0"/>
            </a:br>
            <a:r>
              <a:rPr lang="en-GB" sz="2400" dirty="0"/>
              <a:t>Processing</a:t>
            </a:r>
          </a:p>
          <a:p>
            <a:pPr>
              <a:lnSpc>
                <a:spcPct val="120000"/>
              </a:lnSpc>
            </a:pPr>
            <a:endParaRPr lang="en-GB" sz="2400" dirty="0"/>
          </a:p>
        </p:txBody>
      </p:sp>
      <p:sp>
        <p:nvSpPr>
          <p:cNvPr id="3" name="Título 2">
            <a:extLst>
              <a:ext uri="{FF2B5EF4-FFF2-40B4-BE49-F238E27FC236}">
                <a16:creationId xmlns:a16="http://schemas.microsoft.com/office/drawing/2014/main" id="{1E34596A-E576-AF44-BCA2-54835196D065}"/>
              </a:ext>
            </a:extLst>
          </p:cNvPr>
          <p:cNvSpPr>
            <a:spLocks noGrp="1"/>
          </p:cNvSpPr>
          <p:nvPr>
            <p:ph type="title"/>
          </p:nvPr>
        </p:nvSpPr>
        <p:spPr>
          <a:xfrm>
            <a:off x="6237514" y="399178"/>
            <a:ext cx="5344886" cy="440028"/>
          </a:xfrm>
        </p:spPr>
        <p:txBody>
          <a:bodyPr/>
          <a:lstStyle/>
          <a:p>
            <a:r>
              <a:rPr lang="es-ES" dirty="0"/>
              <a:t>Trust and ATMOSPHERE</a:t>
            </a:r>
          </a:p>
        </p:txBody>
      </p:sp>
      <p:grpSp>
        <p:nvGrpSpPr>
          <p:cNvPr id="60" name="Grupo 59">
            <a:extLst>
              <a:ext uri="{FF2B5EF4-FFF2-40B4-BE49-F238E27FC236}">
                <a16:creationId xmlns:a16="http://schemas.microsoft.com/office/drawing/2014/main" id="{D1F5F579-68E5-FF44-A3A1-5F38813C779E}"/>
              </a:ext>
            </a:extLst>
          </p:cNvPr>
          <p:cNvGrpSpPr/>
          <p:nvPr/>
        </p:nvGrpSpPr>
        <p:grpSpPr>
          <a:xfrm>
            <a:off x="6794352" y="3063252"/>
            <a:ext cx="5008605" cy="3274540"/>
            <a:chOff x="6573795" y="3073439"/>
            <a:chExt cx="5008605" cy="3274540"/>
          </a:xfrm>
        </p:grpSpPr>
        <p:sp>
          <p:nvSpPr>
            <p:cNvPr id="5" name="Rectángulo 4">
              <a:extLst>
                <a:ext uri="{FF2B5EF4-FFF2-40B4-BE49-F238E27FC236}">
                  <a16:creationId xmlns:a16="http://schemas.microsoft.com/office/drawing/2014/main" id="{84C3B78E-2CDF-BE41-8607-132EDEBBA296}"/>
                </a:ext>
              </a:extLst>
            </p:cNvPr>
            <p:cNvSpPr/>
            <p:nvPr/>
          </p:nvSpPr>
          <p:spPr>
            <a:xfrm>
              <a:off x="7994822" y="3756453"/>
              <a:ext cx="3587578" cy="50662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a:solidFill>
                    <a:schemeClr val="accent6">
                      <a:lumMod val="10000"/>
                    </a:schemeClr>
                  </a:solidFill>
                </a:rPr>
                <a:t>Trustworthy</a:t>
              </a:r>
              <a:r>
                <a:rPr lang="es-ES" sz="1200" dirty="0">
                  <a:solidFill>
                    <a:schemeClr val="accent6">
                      <a:lumMod val="10000"/>
                    </a:schemeClr>
                  </a:solidFill>
                </a:rPr>
                <a:t> Data </a:t>
              </a:r>
              <a:r>
                <a:rPr lang="es-ES" sz="1200" dirty="0" err="1">
                  <a:solidFill>
                    <a:schemeClr val="accent6">
                      <a:lumMod val="10000"/>
                    </a:schemeClr>
                  </a:solidFill>
                </a:rPr>
                <a:t>Processing</a:t>
              </a:r>
              <a:r>
                <a:rPr lang="es-ES" sz="1200" dirty="0">
                  <a:solidFill>
                    <a:schemeClr val="accent6">
                      <a:lumMod val="10000"/>
                    </a:schemeClr>
                  </a:solidFill>
                </a:rPr>
                <a:t> </a:t>
              </a:r>
              <a:r>
                <a:rPr lang="es-ES" sz="1200" dirty="0" err="1">
                  <a:solidFill>
                    <a:schemeClr val="accent6">
                      <a:lumMod val="10000"/>
                    </a:schemeClr>
                  </a:solidFill>
                </a:rPr>
                <a:t>Services</a:t>
              </a:r>
              <a:r>
                <a:rPr lang="es-ES" sz="1200" dirty="0">
                  <a:solidFill>
                    <a:schemeClr val="accent6">
                      <a:lumMod val="10000"/>
                    </a:schemeClr>
                  </a:solidFill>
                </a:rPr>
                <a:t> (TDPS)</a:t>
              </a:r>
            </a:p>
          </p:txBody>
        </p:sp>
        <p:sp>
          <p:nvSpPr>
            <p:cNvPr id="6" name="Rectángulo 5">
              <a:extLst>
                <a:ext uri="{FF2B5EF4-FFF2-40B4-BE49-F238E27FC236}">
                  <a16:creationId xmlns:a16="http://schemas.microsoft.com/office/drawing/2014/main" id="{BF5F8CFD-1911-7842-ABCD-2F99CC1F621B}"/>
                </a:ext>
              </a:extLst>
            </p:cNvPr>
            <p:cNvSpPr/>
            <p:nvPr/>
          </p:nvSpPr>
          <p:spPr>
            <a:xfrm>
              <a:off x="7648832" y="4473145"/>
              <a:ext cx="3933568" cy="506627"/>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a:solidFill>
                    <a:schemeClr val="accent6">
                      <a:lumMod val="10000"/>
                    </a:schemeClr>
                  </a:solidFill>
                </a:rPr>
                <a:t>Distributed</a:t>
              </a:r>
              <a:r>
                <a:rPr lang="es-ES" sz="1200" dirty="0">
                  <a:solidFill>
                    <a:schemeClr val="accent6">
                      <a:lumMod val="10000"/>
                    </a:schemeClr>
                  </a:solidFill>
                </a:rPr>
                <a:t> </a:t>
              </a:r>
              <a:r>
                <a:rPr lang="es-ES" sz="1200" dirty="0" err="1">
                  <a:solidFill>
                    <a:schemeClr val="accent6">
                      <a:lumMod val="10000"/>
                    </a:schemeClr>
                  </a:solidFill>
                </a:rPr>
                <a:t>Trustworthy</a:t>
              </a:r>
              <a:r>
                <a:rPr lang="es-ES" sz="1200" dirty="0">
                  <a:solidFill>
                    <a:schemeClr val="accent6">
                      <a:lumMod val="10000"/>
                    </a:schemeClr>
                  </a:solidFill>
                </a:rPr>
                <a:t> Data Management </a:t>
              </a:r>
              <a:r>
                <a:rPr lang="es-ES" sz="1200" dirty="0" err="1">
                  <a:solidFill>
                    <a:schemeClr val="accent6">
                      <a:lumMod val="10000"/>
                    </a:schemeClr>
                  </a:solidFill>
                </a:rPr>
                <a:t>Services</a:t>
              </a:r>
              <a:r>
                <a:rPr lang="es-ES" sz="1200" dirty="0">
                  <a:solidFill>
                    <a:schemeClr val="accent6">
                      <a:lumMod val="10000"/>
                    </a:schemeClr>
                  </a:solidFill>
                </a:rPr>
                <a:t> (DTDMS)</a:t>
              </a:r>
            </a:p>
          </p:txBody>
        </p:sp>
        <p:sp>
          <p:nvSpPr>
            <p:cNvPr id="7" name="Rectángulo 6">
              <a:extLst>
                <a:ext uri="{FF2B5EF4-FFF2-40B4-BE49-F238E27FC236}">
                  <a16:creationId xmlns:a16="http://schemas.microsoft.com/office/drawing/2014/main" id="{37F86BA7-5923-7343-B592-30544703BC9B}"/>
                </a:ext>
              </a:extLst>
            </p:cNvPr>
            <p:cNvSpPr/>
            <p:nvPr/>
          </p:nvSpPr>
          <p:spPr>
            <a:xfrm>
              <a:off x="7376984" y="5189837"/>
              <a:ext cx="4205416" cy="506627"/>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chemeClr val="accent6">
                      <a:lumMod val="10000"/>
                    </a:schemeClr>
                  </a:solidFill>
                </a:rPr>
                <a:t>Cloud &amp; </a:t>
              </a:r>
              <a:r>
                <a:rPr lang="es-ES" sz="1200" dirty="0" err="1">
                  <a:solidFill>
                    <a:schemeClr val="accent6">
                      <a:lumMod val="10000"/>
                    </a:schemeClr>
                  </a:solidFill>
                </a:rPr>
                <a:t>Container</a:t>
              </a:r>
              <a:r>
                <a:rPr lang="es-ES" sz="1200" dirty="0">
                  <a:solidFill>
                    <a:schemeClr val="accent6">
                      <a:lumMod val="10000"/>
                    </a:schemeClr>
                  </a:solidFill>
                </a:rPr>
                <a:t> </a:t>
              </a:r>
              <a:r>
                <a:rPr lang="es-ES" sz="1200" dirty="0" err="1">
                  <a:solidFill>
                    <a:schemeClr val="accent6">
                      <a:lumMod val="10000"/>
                    </a:schemeClr>
                  </a:solidFill>
                </a:rPr>
                <a:t>Services</a:t>
              </a:r>
              <a:r>
                <a:rPr lang="es-ES" sz="1200" dirty="0">
                  <a:solidFill>
                    <a:schemeClr val="accent6">
                      <a:lumMod val="10000"/>
                    </a:schemeClr>
                  </a:solidFill>
                </a:rPr>
                <a:t> Management </a:t>
              </a:r>
              <a:r>
                <a:rPr lang="es-ES" sz="1200" dirty="0" err="1">
                  <a:solidFill>
                    <a:schemeClr val="accent6">
                      <a:lumMod val="10000"/>
                    </a:schemeClr>
                  </a:solidFill>
                </a:rPr>
                <a:t>Layer</a:t>
              </a:r>
              <a:endParaRPr lang="es-ES" sz="1200" dirty="0">
                <a:solidFill>
                  <a:schemeClr val="accent6">
                    <a:lumMod val="10000"/>
                  </a:schemeClr>
                </a:solidFill>
              </a:endParaRPr>
            </a:p>
          </p:txBody>
        </p:sp>
        <p:sp>
          <p:nvSpPr>
            <p:cNvPr id="8" name="Rectángulo 7">
              <a:extLst>
                <a:ext uri="{FF2B5EF4-FFF2-40B4-BE49-F238E27FC236}">
                  <a16:creationId xmlns:a16="http://schemas.microsoft.com/office/drawing/2014/main" id="{40FC37F7-056A-1049-9097-783E2DEA7366}"/>
                </a:ext>
              </a:extLst>
            </p:cNvPr>
            <p:cNvSpPr/>
            <p:nvPr/>
          </p:nvSpPr>
          <p:spPr>
            <a:xfrm>
              <a:off x="6573795" y="3073439"/>
              <a:ext cx="5008605" cy="506627"/>
            </a:xfrm>
            <a:prstGeom prst="rect">
              <a:avLst/>
            </a:prstGeom>
            <a:solidFill>
              <a:srgbClr val="B8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a:solidFill>
                    <a:schemeClr val="accent6">
                      <a:lumMod val="10000"/>
                    </a:schemeClr>
                  </a:solidFill>
                </a:rPr>
                <a:t>Applications</a:t>
              </a:r>
              <a:endParaRPr lang="es-ES" sz="1200" dirty="0">
                <a:solidFill>
                  <a:schemeClr val="accent6">
                    <a:lumMod val="10000"/>
                  </a:schemeClr>
                </a:solidFill>
              </a:endParaRPr>
            </a:p>
          </p:txBody>
        </p:sp>
        <p:sp>
          <p:nvSpPr>
            <p:cNvPr id="9" name="Rectángulo 8">
              <a:extLst>
                <a:ext uri="{FF2B5EF4-FFF2-40B4-BE49-F238E27FC236}">
                  <a16:creationId xmlns:a16="http://schemas.microsoft.com/office/drawing/2014/main" id="{985A2D81-1B55-004A-92BE-957353FB84D7}"/>
                </a:ext>
              </a:extLst>
            </p:cNvPr>
            <p:cNvSpPr/>
            <p:nvPr/>
          </p:nvSpPr>
          <p:spPr>
            <a:xfrm>
              <a:off x="6573795" y="5841352"/>
              <a:ext cx="5008605" cy="506627"/>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a:solidFill>
                    <a:schemeClr val="accent6">
                      <a:lumMod val="10000"/>
                    </a:schemeClr>
                  </a:solidFill>
                </a:rPr>
                <a:t>Federated</a:t>
              </a:r>
              <a:r>
                <a:rPr lang="es-ES" sz="1200" dirty="0">
                  <a:solidFill>
                    <a:schemeClr val="accent6">
                      <a:lumMod val="10000"/>
                    </a:schemeClr>
                  </a:solidFill>
                </a:rPr>
                <a:t> </a:t>
              </a:r>
              <a:r>
                <a:rPr lang="es-ES" sz="1200" dirty="0" err="1">
                  <a:solidFill>
                    <a:schemeClr val="accent6">
                      <a:lumMod val="10000"/>
                    </a:schemeClr>
                  </a:solidFill>
                </a:rPr>
                <a:t>Resources</a:t>
              </a:r>
              <a:endParaRPr lang="es-ES" sz="1200" dirty="0">
                <a:solidFill>
                  <a:schemeClr val="accent6">
                    <a:lumMod val="10000"/>
                  </a:schemeClr>
                </a:solidFill>
              </a:endParaRPr>
            </a:p>
          </p:txBody>
        </p:sp>
        <p:sp>
          <p:nvSpPr>
            <p:cNvPr id="10" name="Rectángulo 9">
              <a:extLst>
                <a:ext uri="{FF2B5EF4-FFF2-40B4-BE49-F238E27FC236}">
                  <a16:creationId xmlns:a16="http://schemas.microsoft.com/office/drawing/2014/main" id="{66E82397-5C72-1A40-894F-F745580E33B8}"/>
                </a:ext>
              </a:extLst>
            </p:cNvPr>
            <p:cNvSpPr/>
            <p:nvPr/>
          </p:nvSpPr>
          <p:spPr>
            <a:xfrm rot="16200000">
              <a:off x="5841354" y="4457395"/>
              <a:ext cx="1971510" cy="50662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a:solidFill>
                    <a:schemeClr val="accent6">
                      <a:lumMod val="10000"/>
                    </a:schemeClr>
                  </a:solidFill>
                </a:rPr>
                <a:t>Trustworthiness</a:t>
              </a:r>
              <a:r>
                <a:rPr lang="es-ES" sz="1200" dirty="0">
                  <a:solidFill>
                    <a:schemeClr val="accent6">
                      <a:lumMod val="10000"/>
                    </a:schemeClr>
                  </a:solidFill>
                </a:rPr>
                <a:t> </a:t>
              </a:r>
              <a:r>
                <a:rPr lang="es-ES" sz="1200" dirty="0" err="1">
                  <a:solidFill>
                    <a:schemeClr val="accent6">
                      <a:lumMod val="10000"/>
                    </a:schemeClr>
                  </a:solidFill>
                </a:rPr>
                <a:t>Evaluation</a:t>
              </a:r>
              <a:r>
                <a:rPr lang="es-ES" sz="1200" dirty="0">
                  <a:solidFill>
                    <a:schemeClr val="accent6">
                      <a:lumMod val="10000"/>
                    </a:schemeClr>
                  </a:solidFill>
                </a:rPr>
                <a:t> </a:t>
              </a:r>
              <a:r>
                <a:rPr lang="es-ES" sz="1200" dirty="0" err="1">
                  <a:solidFill>
                    <a:schemeClr val="accent6">
                      <a:lumMod val="10000"/>
                    </a:schemeClr>
                  </a:solidFill>
                </a:rPr>
                <a:t>Platform</a:t>
              </a:r>
              <a:r>
                <a:rPr lang="es-ES" sz="1200" dirty="0">
                  <a:solidFill>
                    <a:schemeClr val="accent6">
                      <a:lumMod val="10000"/>
                    </a:schemeClr>
                  </a:solidFill>
                </a:rPr>
                <a:t> (TEP)</a:t>
              </a:r>
            </a:p>
          </p:txBody>
        </p:sp>
        <p:cxnSp>
          <p:nvCxnSpPr>
            <p:cNvPr id="12" name="Conector recto de flecha 11">
              <a:extLst>
                <a:ext uri="{FF2B5EF4-FFF2-40B4-BE49-F238E27FC236}">
                  <a16:creationId xmlns:a16="http://schemas.microsoft.com/office/drawing/2014/main" id="{2C227A67-CE26-8848-A61C-41C22681A791}"/>
                </a:ext>
              </a:extLst>
            </p:cNvPr>
            <p:cNvCxnSpPr>
              <a:cxnSpLocks/>
            </p:cNvCxnSpPr>
            <p:nvPr/>
          </p:nvCxnSpPr>
          <p:spPr>
            <a:xfrm>
              <a:off x="7828006" y="3568765"/>
              <a:ext cx="0" cy="9154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ector recto de flecha 24">
              <a:extLst>
                <a:ext uri="{FF2B5EF4-FFF2-40B4-BE49-F238E27FC236}">
                  <a16:creationId xmlns:a16="http://schemas.microsoft.com/office/drawing/2014/main" id="{58B2546A-A8F3-6444-92BA-BFD3185B78E6}"/>
                </a:ext>
              </a:extLst>
            </p:cNvPr>
            <p:cNvCxnSpPr>
              <a:cxnSpLocks/>
            </p:cNvCxnSpPr>
            <p:nvPr/>
          </p:nvCxnSpPr>
          <p:spPr>
            <a:xfrm>
              <a:off x="7475840" y="3568765"/>
              <a:ext cx="0" cy="16208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Conector recto de flecha 29">
              <a:extLst>
                <a:ext uri="{FF2B5EF4-FFF2-40B4-BE49-F238E27FC236}">
                  <a16:creationId xmlns:a16="http://schemas.microsoft.com/office/drawing/2014/main" id="{2F692A94-A553-8F48-A55C-C19C0E025286}"/>
                </a:ext>
              </a:extLst>
            </p:cNvPr>
            <p:cNvCxnSpPr>
              <a:cxnSpLocks/>
              <a:stCxn id="8" idx="2"/>
            </p:cNvCxnSpPr>
            <p:nvPr/>
          </p:nvCxnSpPr>
          <p:spPr>
            <a:xfrm>
              <a:off x="9078098" y="3580066"/>
              <a:ext cx="0" cy="176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Conector recto de flecha 33">
              <a:extLst>
                <a:ext uri="{FF2B5EF4-FFF2-40B4-BE49-F238E27FC236}">
                  <a16:creationId xmlns:a16="http://schemas.microsoft.com/office/drawing/2014/main" id="{38F58B38-E648-E942-8CFD-508441498E98}"/>
                </a:ext>
              </a:extLst>
            </p:cNvPr>
            <p:cNvCxnSpPr>
              <a:cxnSpLocks/>
              <a:endCxn id="6" idx="0"/>
            </p:cNvCxnSpPr>
            <p:nvPr/>
          </p:nvCxnSpPr>
          <p:spPr>
            <a:xfrm>
              <a:off x="9615616" y="4263080"/>
              <a:ext cx="0" cy="2100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Conector recto de flecha 36">
              <a:extLst>
                <a:ext uri="{FF2B5EF4-FFF2-40B4-BE49-F238E27FC236}">
                  <a16:creationId xmlns:a16="http://schemas.microsoft.com/office/drawing/2014/main" id="{EB726188-92C5-9842-8C08-53607A2FEA4E}"/>
                </a:ext>
              </a:extLst>
            </p:cNvPr>
            <p:cNvCxnSpPr>
              <a:cxnSpLocks/>
              <a:stCxn id="6" idx="2"/>
            </p:cNvCxnSpPr>
            <p:nvPr/>
          </p:nvCxnSpPr>
          <p:spPr>
            <a:xfrm>
              <a:off x="9615616" y="4979772"/>
              <a:ext cx="0" cy="2098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ector recto de flecha 39">
              <a:extLst>
                <a:ext uri="{FF2B5EF4-FFF2-40B4-BE49-F238E27FC236}">
                  <a16:creationId xmlns:a16="http://schemas.microsoft.com/office/drawing/2014/main" id="{4FE06C49-3F26-DB4C-A4AE-2E992AC23B8D}"/>
                </a:ext>
              </a:extLst>
            </p:cNvPr>
            <p:cNvCxnSpPr>
              <a:cxnSpLocks/>
              <a:stCxn id="7" idx="2"/>
            </p:cNvCxnSpPr>
            <p:nvPr/>
          </p:nvCxnSpPr>
          <p:spPr>
            <a:xfrm>
              <a:off x="9479692" y="5696464"/>
              <a:ext cx="0" cy="176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Conector recto de flecha 42">
              <a:extLst>
                <a:ext uri="{FF2B5EF4-FFF2-40B4-BE49-F238E27FC236}">
                  <a16:creationId xmlns:a16="http://schemas.microsoft.com/office/drawing/2014/main" id="{AE6C8835-08FB-E44E-845F-AC71C996AEC6}"/>
                </a:ext>
              </a:extLst>
            </p:cNvPr>
            <p:cNvCxnSpPr>
              <a:cxnSpLocks/>
              <a:stCxn id="10" idx="1"/>
            </p:cNvCxnSpPr>
            <p:nvPr/>
          </p:nvCxnSpPr>
          <p:spPr>
            <a:xfrm>
              <a:off x="6827110" y="5696464"/>
              <a:ext cx="0" cy="176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Conector recto de flecha 45">
              <a:extLst>
                <a:ext uri="{FF2B5EF4-FFF2-40B4-BE49-F238E27FC236}">
                  <a16:creationId xmlns:a16="http://schemas.microsoft.com/office/drawing/2014/main" id="{BA90A7A4-B6CC-F54C-8C96-FD08BAE3217F}"/>
                </a:ext>
              </a:extLst>
            </p:cNvPr>
            <p:cNvCxnSpPr>
              <a:cxnSpLocks/>
              <a:stCxn id="10" idx="3"/>
            </p:cNvCxnSpPr>
            <p:nvPr/>
          </p:nvCxnSpPr>
          <p:spPr>
            <a:xfrm flipH="1" flipV="1">
              <a:off x="6827109" y="3568765"/>
              <a:ext cx="1" cy="156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Conector recto de flecha 50">
              <a:extLst>
                <a:ext uri="{FF2B5EF4-FFF2-40B4-BE49-F238E27FC236}">
                  <a16:creationId xmlns:a16="http://schemas.microsoft.com/office/drawing/2014/main" id="{AF383BE4-35E6-3B49-8EAB-31583B96BC97}"/>
                </a:ext>
              </a:extLst>
            </p:cNvPr>
            <p:cNvCxnSpPr>
              <a:cxnSpLocks/>
              <a:stCxn id="5" idx="1"/>
            </p:cNvCxnSpPr>
            <p:nvPr/>
          </p:nvCxnSpPr>
          <p:spPr>
            <a:xfrm flipH="1" flipV="1">
              <a:off x="7061888" y="4009766"/>
              <a:ext cx="932934"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Conector recto de flecha 53">
              <a:extLst>
                <a:ext uri="{FF2B5EF4-FFF2-40B4-BE49-F238E27FC236}">
                  <a16:creationId xmlns:a16="http://schemas.microsoft.com/office/drawing/2014/main" id="{8253FA3D-4B46-0C4E-AAB0-98A896F84256}"/>
                </a:ext>
              </a:extLst>
            </p:cNvPr>
            <p:cNvCxnSpPr>
              <a:cxnSpLocks/>
              <a:stCxn id="6" idx="1"/>
            </p:cNvCxnSpPr>
            <p:nvPr/>
          </p:nvCxnSpPr>
          <p:spPr>
            <a:xfrm flipH="1">
              <a:off x="7061888" y="4726459"/>
              <a:ext cx="58694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Conector recto de flecha 56">
              <a:extLst>
                <a:ext uri="{FF2B5EF4-FFF2-40B4-BE49-F238E27FC236}">
                  <a16:creationId xmlns:a16="http://schemas.microsoft.com/office/drawing/2014/main" id="{D3FDF754-E2C9-2942-A498-0105B734B54A}"/>
                </a:ext>
              </a:extLst>
            </p:cNvPr>
            <p:cNvCxnSpPr>
              <a:cxnSpLocks/>
              <a:stCxn id="7" idx="1"/>
            </p:cNvCxnSpPr>
            <p:nvPr/>
          </p:nvCxnSpPr>
          <p:spPr>
            <a:xfrm flipH="1">
              <a:off x="7108226" y="5443151"/>
              <a:ext cx="2687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41" name="Imagen 40">
            <a:extLst>
              <a:ext uri="{FF2B5EF4-FFF2-40B4-BE49-F238E27FC236}">
                <a16:creationId xmlns:a16="http://schemas.microsoft.com/office/drawing/2014/main" id="{8CF02F7F-C578-3D4D-9B4F-6EAC229D974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51294" y="1468401"/>
            <a:ext cx="540221" cy="512457"/>
          </a:xfrm>
          <a:prstGeom prst="rect">
            <a:avLst/>
          </a:prstGeom>
        </p:spPr>
      </p:pic>
      <p:pic>
        <p:nvPicPr>
          <p:cNvPr id="42" name="Marcador de contenido 11">
            <a:extLst>
              <a:ext uri="{FF2B5EF4-FFF2-40B4-BE49-F238E27FC236}">
                <a16:creationId xmlns:a16="http://schemas.microsoft.com/office/drawing/2014/main" id="{94128A0E-6020-8549-9956-B1A2724F871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979624" y="2236305"/>
            <a:ext cx="642712" cy="606615"/>
          </a:xfrm>
          <a:prstGeom prst="rect">
            <a:avLst/>
          </a:prstGeom>
        </p:spPr>
      </p:pic>
      <p:pic>
        <p:nvPicPr>
          <p:cNvPr id="44" name="Immagine 3">
            <a:extLst>
              <a:ext uri="{FF2B5EF4-FFF2-40B4-BE49-F238E27FC236}">
                <a16:creationId xmlns:a16="http://schemas.microsoft.com/office/drawing/2014/main" id="{939130DB-F597-3046-A87E-245F2752D59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596144" y="1403064"/>
            <a:ext cx="402543" cy="643131"/>
          </a:xfrm>
          <a:prstGeom prst="rect">
            <a:avLst/>
          </a:prstGeom>
          <a:solidFill>
            <a:schemeClr val="bg1"/>
          </a:solidFill>
        </p:spPr>
      </p:pic>
      <p:pic>
        <p:nvPicPr>
          <p:cNvPr id="45" name="Imagen 44">
            <a:extLst>
              <a:ext uri="{FF2B5EF4-FFF2-40B4-BE49-F238E27FC236}">
                <a16:creationId xmlns:a16="http://schemas.microsoft.com/office/drawing/2014/main" id="{FEAC0FA0-C702-9942-AD84-A5F83664D4B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708560" y="2236305"/>
            <a:ext cx="561592" cy="606615"/>
          </a:xfrm>
          <a:prstGeom prst="rect">
            <a:avLst/>
          </a:prstGeom>
        </p:spPr>
      </p:pic>
      <p:pic>
        <p:nvPicPr>
          <p:cNvPr id="47" name="Imagen 46">
            <a:extLst>
              <a:ext uri="{FF2B5EF4-FFF2-40B4-BE49-F238E27FC236}">
                <a16:creationId xmlns:a16="http://schemas.microsoft.com/office/drawing/2014/main" id="{1572085C-5E71-984E-BE67-4CC7544F690E}"/>
              </a:ext>
            </a:extLst>
          </p:cNvPr>
          <p:cNvPicPr>
            <a:picLocks noChangeAspect="1"/>
          </p:cNvPicPr>
          <p:nvPr/>
        </p:nvPicPr>
        <p:blipFill rotWithShape="1">
          <a:blip r:embed="rId7"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69136" y="2204194"/>
            <a:ext cx="683413" cy="682827"/>
          </a:xfrm>
          <a:prstGeom prst="rect">
            <a:avLst/>
          </a:prstGeom>
        </p:spPr>
      </p:pic>
      <p:pic>
        <p:nvPicPr>
          <p:cNvPr id="48" name="Imagen 47">
            <a:extLst>
              <a:ext uri="{FF2B5EF4-FFF2-40B4-BE49-F238E27FC236}">
                <a16:creationId xmlns:a16="http://schemas.microsoft.com/office/drawing/2014/main" id="{0207C8C8-D2F7-CF41-8B5B-B973F1D6998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203316" y="1413217"/>
            <a:ext cx="510265" cy="622824"/>
          </a:xfrm>
          <a:prstGeom prst="rect">
            <a:avLst/>
          </a:prstGeom>
        </p:spPr>
      </p:pic>
      <p:pic>
        <p:nvPicPr>
          <p:cNvPr id="49" name="Imagen 48">
            <a:extLst>
              <a:ext uri="{FF2B5EF4-FFF2-40B4-BE49-F238E27FC236}">
                <a16:creationId xmlns:a16="http://schemas.microsoft.com/office/drawing/2014/main" id="{EC7C8241-C74E-9E41-A862-7F3F18BADE59}"/>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8918210" y="1468401"/>
            <a:ext cx="551961" cy="512457"/>
          </a:xfrm>
          <a:prstGeom prst="rect">
            <a:avLst/>
          </a:prstGeom>
        </p:spPr>
      </p:pic>
      <p:pic>
        <p:nvPicPr>
          <p:cNvPr id="50" name="Imagen 49">
            <a:extLst>
              <a:ext uri="{FF2B5EF4-FFF2-40B4-BE49-F238E27FC236}">
                <a16:creationId xmlns:a16="http://schemas.microsoft.com/office/drawing/2014/main" id="{71ECC952-9E7F-E44A-9F6C-6AD1B266FCCF}"/>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b="-3492"/>
          <a:stretch/>
        </p:blipFill>
        <p:spPr>
          <a:xfrm>
            <a:off x="9132372" y="2349492"/>
            <a:ext cx="650096" cy="337992"/>
          </a:xfrm>
          <a:prstGeom prst="rect">
            <a:avLst/>
          </a:prstGeom>
        </p:spPr>
      </p:pic>
      <p:pic>
        <p:nvPicPr>
          <p:cNvPr id="53" name="Imagen 52">
            <a:extLst>
              <a:ext uri="{FF2B5EF4-FFF2-40B4-BE49-F238E27FC236}">
                <a16:creationId xmlns:a16="http://schemas.microsoft.com/office/drawing/2014/main" id="{6D43521E-A594-8E4F-BBDE-B9BAEA868BA2}"/>
              </a:ext>
            </a:extLst>
          </p:cNvPr>
          <p:cNvPicPr>
            <a:picLocks noChangeAspect="1"/>
          </p:cNvPicPr>
          <p:nvPr/>
        </p:nvPicPr>
        <p:blipFill>
          <a:blip r:embed="rId11"/>
          <a:stretch>
            <a:fillRect/>
          </a:stretch>
        </p:blipFill>
        <p:spPr>
          <a:xfrm>
            <a:off x="10874767" y="1642466"/>
            <a:ext cx="590262" cy="203682"/>
          </a:xfrm>
          <a:prstGeom prst="rect">
            <a:avLst/>
          </a:prstGeom>
        </p:spPr>
      </p:pic>
      <p:grpSp>
        <p:nvGrpSpPr>
          <p:cNvPr id="4" name="Grupo 3">
            <a:extLst>
              <a:ext uri="{FF2B5EF4-FFF2-40B4-BE49-F238E27FC236}">
                <a16:creationId xmlns:a16="http://schemas.microsoft.com/office/drawing/2014/main" id="{23763906-4E5D-E948-86C0-6AB6A9719CB0}"/>
              </a:ext>
            </a:extLst>
          </p:cNvPr>
          <p:cNvGrpSpPr/>
          <p:nvPr/>
        </p:nvGrpSpPr>
        <p:grpSpPr>
          <a:xfrm>
            <a:off x="10481804" y="2280071"/>
            <a:ext cx="971207" cy="400526"/>
            <a:chOff x="10009168" y="2233026"/>
            <a:chExt cx="818445" cy="337527"/>
          </a:xfrm>
        </p:grpSpPr>
        <p:pic>
          <p:nvPicPr>
            <p:cNvPr id="52" name="Imagen 51">
              <a:extLst>
                <a:ext uri="{FF2B5EF4-FFF2-40B4-BE49-F238E27FC236}">
                  <a16:creationId xmlns:a16="http://schemas.microsoft.com/office/drawing/2014/main" id="{02735BE2-853F-E64B-858F-257DA32EC4B1}"/>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0046027" y="2373522"/>
              <a:ext cx="744725" cy="197031"/>
            </a:xfrm>
            <a:prstGeom prst="rect">
              <a:avLst/>
            </a:prstGeom>
          </p:spPr>
        </p:pic>
        <p:pic>
          <p:nvPicPr>
            <p:cNvPr id="56" name="Imagen 55">
              <a:extLst>
                <a:ext uri="{FF2B5EF4-FFF2-40B4-BE49-F238E27FC236}">
                  <a16:creationId xmlns:a16="http://schemas.microsoft.com/office/drawing/2014/main" id="{973A554A-ED41-0C4D-AD66-9605C258F148}"/>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0009168" y="2233026"/>
              <a:ext cx="818445" cy="122678"/>
            </a:xfrm>
            <a:prstGeom prst="rect">
              <a:avLst/>
            </a:prstGeom>
          </p:spPr>
        </p:pic>
      </p:grpSp>
      <p:pic>
        <p:nvPicPr>
          <p:cNvPr id="58" name="Imagen 57">
            <a:extLst>
              <a:ext uri="{FF2B5EF4-FFF2-40B4-BE49-F238E27FC236}">
                <a16:creationId xmlns:a16="http://schemas.microsoft.com/office/drawing/2014/main" id="{9DB7098B-114B-D943-8C43-931AE74990AF}"/>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867531" y="2270685"/>
            <a:ext cx="506648" cy="525024"/>
          </a:xfrm>
          <a:prstGeom prst="rect">
            <a:avLst/>
          </a:prstGeom>
        </p:spPr>
      </p:pic>
      <p:grpSp>
        <p:nvGrpSpPr>
          <p:cNvPr id="11" name="Grupo 10">
            <a:extLst>
              <a:ext uri="{FF2B5EF4-FFF2-40B4-BE49-F238E27FC236}">
                <a16:creationId xmlns:a16="http://schemas.microsoft.com/office/drawing/2014/main" id="{1F81486A-4B1B-FD47-A70C-F84EEEA826D8}"/>
              </a:ext>
            </a:extLst>
          </p:cNvPr>
          <p:cNvGrpSpPr/>
          <p:nvPr/>
        </p:nvGrpSpPr>
        <p:grpSpPr>
          <a:xfrm>
            <a:off x="9674800" y="1533813"/>
            <a:ext cx="995339" cy="423533"/>
            <a:chOff x="9727046" y="1533813"/>
            <a:chExt cx="995339" cy="423533"/>
          </a:xfrm>
        </p:grpSpPr>
        <p:pic>
          <p:nvPicPr>
            <p:cNvPr id="55" name="Imagen 54">
              <a:extLst>
                <a:ext uri="{FF2B5EF4-FFF2-40B4-BE49-F238E27FC236}">
                  <a16:creationId xmlns:a16="http://schemas.microsoft.com/office/drawing/2014/main" id="{4BDCB4C8-97A7-7B48-B8A6-C4BB511C87F3}"/>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9727046" y="1533813"/>
              <a:ext cx="995339" cy="217306"/>
            </a:xfrm>
            <a:prstGeom prst="rect">
              <a:avLst/>
            </a:prstGeom>
          </p:spPr>
        </p:pic>
        <p:pic>
          <p:nvPicPr>
            <p:cNvPr id="59" name="Imagen 58">
              <a:extLst>
                <a:ext uri="{FF2B5EF4-FFF2-40B4-BE49-F238E27FC236}">
                  <a16:creationId xmlns:a16="http://schemas.microsoft.com/office/drawing/2014/main" id="{CBE019E1-8230-434B-89C2-E9124BEFD438}"/>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9814124" y="1826470"/>
              <a:ext cx="873138" cy="130876"/>
            </a:xfrm>
            <a:prstGeom prst="rect">
              <a:avLst/>
            </a:prstGeom>
          </p:spPr>
        </p:pic>
      </p:grpSp>
    </p:spTree>
    <p:extLst>
      <p:ext uri="{BB962C8B-B14F-4D97-AF65-F5344CB8AC3E}">
        <p14:creationId xmlns:p14="http://schemas.microsoft.com/office/powerpoint/2010/main" val="247200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AF1A1-66F2-3D4B-A7FE-8B54FD4DF982}"/>
              </a:ext>
            </a:extLst>
          </p:cNvPr>
          <p:cNvSpPr>
            <a:spLocks noGrp="1"/>
          </p:cNvSpPr>
          <p:nvPr>
            <p:ph type="title"/>
          </p:nvPr>
        </p:nvSpPr>
        <p:spPr>
          <a:xfrm>
            <a:off x="6275669" y="337540"/>
            <a:ext cx="3701212" cy="365527"/>
          </a:xfrm>
        </p:spPr>
        <p:txBody>
          <a:bodyPr/>
          <a:lstStyle/>
          <a:p>
            <a:r>
              <a:rPr lang="es-ES" sz="2800" dirty="0" err="1"/>
              <a:t>The</a:t>
            </a:r>
            <a:r>
              <a:rPr lang="es-ES" sz="2800" dirty="0"/>
              <a:t> </a:t>
            </a:r>
            <a:r>
              <a:rPr lang="es-ES" sz="2800" dirty="0" err="1"/>
              <a:t>problem</a:t>
            </a:r>
            <a:endParaRPr lang="es-ES" sz="2800" dirty="0"/>
          </a:p>
        </p:txBody>
      </p:sp>
      <p:sp>
        <p:nvSpPr>
          <p:cNvPr id="3" name="CuadroTexto 2">
            <a:extLst>
              <a:ext uri="{FF2B5EF4-FFF2-40B4-BE49-F238E27FC236}">
                <a16:creationId xmlns:a16="http://schemas.microsoft.com/office/drawing/2014/main" id="{9A5638F7-FA24-DB44-A82C-2693C858354A}"/>
              </a:ext>
            </a:extLst>
          </p:cNvPr>
          <p:cNvSpPr txBox="1"/>
          <p:nvPr/>
        </p:nvSpPr>
        <p:spPr>
          <a:xfrm>
            <a:off x="1446508" y="4153544"/>
            <a:ext cx="9205993" cy="1815882"/>
          </a:xfrm>
          <a:prstGeom prst="rect">
            <a:avLst/>
          </a:prstGeom>
          <a:noFill/>
        </p:spPr>
        <p:txBody>
          <a:bodyPr wrap="square" rtlCol="0">
            <a:spAutoFit/>
          </a:bodyPr>
          <a:lstStyle/>
          <a:p>
            <a:pPr algn="ctr"/>
            <a:r>
              <a:rPr lang="en-GB" sz="2800" dirty="0">
                <a:latin typeface="Eurostile" panose="020B0504020202050204" pitchFamily="34" charset="77"/>
              </a:rPr>
              <a:t>I </a:t>
            </a:r>
            <a:r>
              <a:rPr lang="en-GB" sz="2800" b="1" dirty="0">
                <a:latin typeface="Eurostile" panose="020B0504020202050204" pitchFamily="34" charset="77"/>
              </a:rPr>
              <a:t>do not want </a:t>
            </a:r>
            <a:r>
              <a:rPr lang="en-GB" sz="2800" dirty="0">
                <a:latin typeface="Eurostile" panose="020B0504020202050204" pitchFamily="34" charset="77"/>
              </a:rPr>
              <a:t>to care for the infrastructure, resource management, job scheduling, secure access and similar burdens. Moreover, I want to have a </a:t>
            </a:r>
            <a:r>
              <a:rPr lang="en-GB" sz="2800" b="1" dirty="0">
                <a:latin typeface="Eurostile" panose="020B0504020202050204" pitchFamily="34" charset="77"/>
              </a:rPr>
              <a:t>quantitative estimation </a:t>
            </a:r>
            <a:r>
              <a:rPr lang="en-GB" sz="2800" dirty="0">
                <a:latin typeface="Eurostile" panose="020B0504020202050204" pitchFamily="34" charset="77"/>
              </a:rPr>
              <a:t>of how trustable my service is.</a:t>
            </a:r>
          </a:p>
        </p:txBody>
      </p:sp>
      <p:sp>
        <p:nvSpPr>
          <p:cNvPr id="4" name="CuadroTexto 3">
            <a:extLst>
              <a:ext uri="{FF2B5EF4-FFF2-40B4-BE49-F238E27FC236}">
                <a16:creationId xmlns:a16="http://schemas.microsoft.com/office/drawing/2014/main" id="{DA665E62-DB6B-254B-B338-2876822491A7}"/>
              </a:ext>
            </a:extLst>
          </p:cNvPr>
          <p:cNvSpPr txBox="1"/>
          <p:nvPr/>
        </p:nvSpPr>
        <p:spPr>
          <a:xfrm>
            <a:off x="1493003" y="1797801"/>
            <a:ext cx="9205993" cy="1815882"/>
          </a:xfrm>
          <a:prstGeom prst="rect">
            <a:avLst/>
          </a:prstGeom>
          <a:noFill/>
        </p:spPr>
        <p:txBody>
          <a:bodyPr wrap="square" rtlCol="0">
            <a:spAutoFit/>
          </a:bodyPr>
          <a:lstStyle/>
          <a:p>
            <a:pPr algn="ctr"/>
            <a:r>
              <a:rPr lang="en-GB" sz="2800" dirty="0">
                <a:latin typeface="Eurostile" panose="020B0504020202050204" pitchFamily="34" charset="77"/>
              </a:rPr>
              <a:t>I need to build up a </a:t>
            </a:r>
            <a:r>
              <a:rPr lang="en-GB" sz="2800" b="1" dirty="0">
                <a:latin typeface="Eurostile" panose="020B0504020202050204" pitchFamily="34" charset="77"/>
              </a:rPr>
              <a:t>classifier</a:t>
            </a:r>
            <a:r>
              <a:rPr lang="en-GB" sz="2800" dirty="0">
                <a:latin typeface="Eurostile" panose="020B0504020202050204" pitchFamily="34" charset="77"/>
              </a:rPr>
              <a:t> that uses </a:t>
            </a:r>
            <a:r>
              <a:rPr lang="en-GB" sz="2800" b="1" dirty="0">
                <a:latin typeface="Eurostile" panose="020B0504020202050204" pitchFamily="34" charset="77"/>
              </a:rPr>
              <a:t>anonymised</a:t>
            </a:r>
            <a:r>
              <a:rPr lang="en-GB" sz="2800" dirty="0">
                <a:latin typeface="Eurostile" panose="020B0504020202050204" pitchFamily="34" charset="77"/>
              </a:rPr>
              <a:t> and </a:t>
            </a:r>
            <a:r>
              <a:rPr lang="en-GB" sz="2800" b="1" dirty="0">
                <a:latin typeface="Eurostile" panose="020B0504020202050204" pitchFamily="34" charset="77"/>
              </a:rPr>
              <a:t>sensitive</a:t>
            </a:r>
            <a:r>
              <a:rPr lang="en-GB" sz="2800" dirty="0">
                <a:latin typeface="Eurostile" panose="020B0504020202050204" pitchFamily="34" charset="77"/>
              </a:rPr>
              <a:t> data that requires a </a:t>
            </a:r>
            <a:r>
              <a:rPr lang="en-GB" sz="2800" b="1" dirty="0">
                <a:latin typeface="Eurostile" panose="020B0504020202050204" pitchFamily="34" charset="77"/>
              </a:rPr>
              <a:t>high computing </a:t>
            </a:r>
            <a:r>
              <a:rPr lang="en-GB" sz="2800" dirty="0">
                <a:latin typeface="Eurostile" panose="020B0504020202050204" pitchFamily="34" charset="77"/>
              </a:rPr>
              <a:t>demand. Once developed, I want to exploit it as a service </a:t>
            </a:r>
            <a:r>
              <a:rPr lang="en-GB" sz="2800" b="1" dirty="0">
                <a:latin typeface="Eurostile" panose="020B0504020202050204" pitchFamily="34" charset="77"/>
              </a:rPr>
              <a:t>securely</a:t>
            </a:r>
            <a:r>
              <a:rPr lang="en-GB" sz="2800" dirty="0">
                <a:latin typeface="Eurostile" panose="020B0504020202050204" pitchFamily="34" charset="77"/>
              </a:rPr>
              <a:t> and with a </a:t>
            </a:r>
            <a:r>
              <a:rPr lang="en-GB" sz="2800" b="1" dirty="0">
                <a:latin typeface="Eurostile" panose="020B0504020202050204" pitchFamily="34" charset="77"/>
              </a:rPr>
              <a:t>Quality of Service</a:t>
            </a:r>
            <a:r>
              <a:rPr lang="en-GB" sz="2800" dirty="0">
                <a:latin typeface="Eurostile" panose="020B0504020202050204" pitchFamily="34" charset="77"/>
              </a:rPr>
              <a:t>.</a:t>
            </a:r>
          </a:p>
        </p:txBody>
      </p:sp>
    </p:spTree>
    <p:extLst>
      <p:ext uri="{BB962C8B-B14F-4D97-AF65-F5344CB8AC3E}">
        <p14:creationId xmlns:p14="http://schemas.microsoft.com/office/powerpoint/2010/main" val="79645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1515D2E7-5DD6-7F45-9870-4382E76C48AF}"/>
              </a:ext>
            </a:extLst>
          </p:cNvPr>
          <p:cNvSpPr>
            <a:spLocks noGrp="1"/>
          </p:cNvSpPr>
          <p:nvPr>
            <p:ph idx="1"/>
          </p:nvPr>
        </p:nvSpPr>
        <p:spPr>
          <a:xfrm>
            <a:off x="609600" y="1285258"/>
            <a:ext cx="10972800" cy="5100044"/>
          </a:xfrm>
        </p:spPr>
        <p:txBody>
          <a:bodyPr>
            <a:normAutofit/>
          </a:bodyPr>
          <a:lstStyle/>
          <a:p>
            <a:pPr>
              <a:lnSpc>
                <a:spcPct val="110000"/>
              </a:lnSpc>
              <a:spcAft>
                <a:spcPts val="500"/>
              </a:spcAft>
            </a:pPr>
            <a:r>
              <a:rPr lang="en-GB" sz="2400" b="1" dirty="0"/>
              <a:t>Trust</a:t>
            </a:r>
            <a:r>
              <a:rPr lang="en-GB" sz="2400" dirty="0"/>
              <a:t> is a choice that is based on </a:t>
            </a:r>
            <a:r>
              <a:rPr lang="en-GB" sz="2400" b="1" dirty="0"/>
              <a:t>past experience</a:t>
            </a:r>
            <a:r>
              <a:rPr lang="en-GB" sz="2400" dirty="0"/>
              <a:t>. Trust </a:t>
            </a:r>
            <a:r>
              <a:rPr lang="en-GB" sz="2400" b="1" dirty="0"/>
              <a:t>takes time </a:t>
            </a:r>
            <a:r>
              <a:rPr lang="en-GB" sz="2400" dirty="0"/>
              <a:t>to build, but it can </a:t>
            </a:r>
            <a:r>
              <a:rPr lang="en-GB" sz="2400" b="1" dirty="0"/>
              <a:t>disappear in a second</a:t>
            </a:r>
            <a:r>
              <a:rPr lang="en-GB" sz="2400" dirty="0"/>
              <a:t>. </a:t>
            </a:r>
          </a:p>
          <a:p>
            <a:pPr>
              <a:lnSpc>
                <a:spcPct val="110000"/>
              </a:lnSpc>
              <a:spcAft>
                <a:spcPts val="500"/>
              </a:spcAft>
            </a:pPr>
            <a:r>
              <a:rPr lang="en-GB" sz="2400" dirty="0"/>
              <a:t>Trusting cloud services is as complicated as trusting people. You need a way to measure it and pieces of evidence to build trust.</a:t>
            </a:r>
          </a:p>
          <a:p>
            <a:pPr lvl="1">
              <a:lnSpc>
                <a:spcPct val="110000"/>
              </a:lnSpc>
              <a:spcAft>
                <a:spcPts val="500"/>
              </a:spcAft>
            </a:pPr>
            <a:r>
              <a:rPr lang="en-GB" sz="2000" dirty="0"/>
              <a:t>Trust in a cloud environment is considered as the </a:t>
            </a:r>
            <a:r>
              <a:rPr lang="en-GB" sz="2000" b="1" dirty="0"/>
              <a:t>reliance</a:t>
            </a:r>
            <a:r>
              <a:rPr lang="en-GB" sz="2000" dirty="0"/>
              <a:t> of a </a:t>
            </a:r>
            <a:r>
              <a:rPr lang="en-GB" sz="2000" b="1" dirty="0"/>
              <a:t>customer</a:t>
            </a:r>
            <a:r>
              <a:rPr lang="en-GB" sz="2000" dirty="0"/>
              <a:t> on a cloud </a:t>
            </a:r>
            <a:r>
              <a:rPr lang="en-GB" sz="2000" b="1" dirty="0"/>
              <a:t>service</a:t>
            </a:r>
            <a:r>
              <a:rPr lang="en-GB" sz="2000" dirty="0"/>
              <a:t> and, consequently, on its </a:t>
            </a:r>
            <a:r>
              <a:rPr lang="en-GB" sz="2000" b="1" dirty="0"/>
              <a:t>provider</a:t>
            </a:r>
            <a:r>
              <a:rPr lang="en-GB" sz="2000" dirty="0"/>
              <a:t>. </a:t>
            </a:r>
          </a:p>
          <a:p>
            <a:pPr lvl="1">
              <a:lnSpc>
                <a:spcPct val="110000"/>
              </a:lnSpc>
              <a:spcAft>
                <a:spcPts val="500"/>
              </a:spcAft>
            </a:pPr>
            <a:r>
              <a:rPr lang="en-GB" sz="2000" dirty="0"/>
              <a:t>Trust bases on a </a:t>
            </a:r>
            <a:r>
              <a:rPr lang="en-GB" sz="2000" b="1" dirty="0"/>
              <a:t>broad spectrum </a:t>
            </a:r>
            <a:r>
              <a:rPr lang="en-GB" sz="2000" dirty="0"/>
              <a:t>of properties such as </a:t>
            </a:r>
            <a:br>
              <a:rPr lang="en-GB" sz="2000" dirty="0"/>
            </a:br>
            <a:r>
              <a:rPr lang="en-GB" sz="2000" dirty="0"/>
              <a:t>Security, Privacy, Coherence, Isolation, Stability, Fairness, </a:t>
            </a:r>
            <a:br>
              <a:rPr lang="en-GB" sz="2000" dirty="0"/>
            </a:br>
            <a:r>
              <a:rPr lang="en-GB" sz="2000" dirty="0"/>
              <a:t>Transparency and Dependability.</a:t>
            </a:r>
          </a:p>
          <a:p>
            <a:pPr>
              <a:lnSpc>
                <a:spcPct val="110000"/>
              </a:lnSpc>
              <a:spcAft>
                <a:spcPts val="500"/>
              </a:spcAft>
            </a:pPr>
            <a:r>
              <a:rPr lang="en-GB" sz="2400" dirty="0"/>
              <a:t>Nowadays, </a:t>
            </a:r>
            <a:r>
              <a:rPr lang="en-GB" sz="2400" b="1" dirty="0"/>
              <a:t>few approaches </a:t>
            </a:r>
            <a:r>
              <a:rPr lang="en-GB" sz="2400" dirty="0"/>
              <a:t>deal with the </a:t>
            </a:r>
            <a:br>
              <a:rPr lang="en-GB" sz="2400" dirty="0"/>
            </a:br>
            <a:r>
              <a:rPr lang="en-GB" sz="2400" b="1" dirty="0"/>
              <a:t>quantification</a:t>
            </a:r>
            <a:r>
              <a:rPr lang="en-GB" sz="2400" dirty="0"/>
              <a:t> of trust in cloud computing. </a:t>
            </a:r>
          </a:p>
        </p:txBody>
      </p:sp>
      <p:sp>
        <p:nvSpPr>
          <p:cNvPr id="3" name="Título 2">
            <a:extLst>
              <a:ext uri="{FF2B5EF4-FFF2-40B4-BE49-F238E27FC236}">
                <a16:creationId xmlns:a16="http://schemas.microsoft.com/office/drawing/2014/main" id="{D04AAF15-10FE-1E45-8740-741A6C5668E1}"/>
              </a:ext>
            </a:extLst>
          </p:cNvPr>
          <p:cNvSpPr>
            <a:spLocks noGrp="1"/>
          </p:cNvSpPr>
          <p:nvPr>
            <p:ph type="title"/>
          </p:nvPr>
        </p:nvSpPr>
        <p:spPr/>
        <p:txBody>
          <a:bodyPr/>
          <a:lstStyle/>
          <a:p>
            <a:r>
              <a:rPr lang="es-ES" dirty="0" err="1"/>
              <a:t>What</a:t>
            </a:r>
            <a:r>
              <a:rPr lang="es-ES" dirty="0"/>
              <a:t> </a:t>
            </a:r>
            <a:r>
              <a:rPr lang="es-ES" dirty="0" err="1"/>
              <a:t>is</a:t>
            </a:r>
            <a:r>
              <a:rPr lang="es-ES" dirty="0"/>
              <a:t> trust?</a:t>
            </a:r>
          </a:p>
        </p:txBody>
      </p:sp>
      <p:pic>
        <p:nvPicPr>
          <p:cNvPr id="5" name="Imagen 4">
            <a:extLst>
              <a:ext uri="{FF2B5EF4-FFF2-40B4-BE49-F238E27FC236}">
                <a16:creationId xmlns:a16="http://schemas.microsoft.com/office/drawing/2014/main" id="{4B31FFCF-E6F1-604A-8DC6-02B806F6CF9B}"/>
              </a:ext>
            </a:extLst>
          </p:cNvPr>
          <p:cNvPicPr>
            <a:picLocks noChangeAspect="1"/>
          </p:cNvPicPr>
          <p:nvPr/>
        </p:nvPicPr>
        <p:blipFill>
          <a:blip r:embed="rId2"/>
          <a:stretch>
            <a:fillRect/>
          </a:stretch>
        </p:blipFill>
        <p:spPr>
          <a:xfrm>
            <a:off x="7772400" y="3653920"/>
            <a:ext cx="4233404" cy="2989434"/>
          </a:xfrm>
          <a:prstGeom prst="rect">
            <a:avLst/>
          </a:prstGeom>
        </p:spPr>
      </p:pic>
    </p:spTree>
    <p:extLst>
      <p:ext uri="{BB962C8B-B14F-4D97-AF65-F5344CB8AC3E}">
        <p14:creationId xmlns:p14="http://schemas.microsoft.com/office/powerpoint/2010/main" val="230272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3B34373-D65B-404F-BD23-0372810DBCEE}"/>
              </a:ext>
            </a:extLst>
          </p:cNvPr>
          <p:cNvSpPr/>
          <p:nvPr/>
        </p:nvSpPr>
        <p:spPr>
          <a:xfrm>
            <a:off x="4465315" y="2024984"/>
            <a:ext cx="4136244" cy="3409627"/>
          </a:xfrm>
          <a:prstGeom prst="rect">
            <a:avLst/>
          </a:prstGeom>
          <a:solidFill>
            <a:srgbClr val="FAFAFA"/>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180000" rIns="180000" rtlCol="0" anchor="ctr"/>
          <a:lstStyle/>
          <a:p>
            <a:pPr algn="ctr"/>
            <a:endParaRPr lang="en-GB" dirty="0">
              <a:solidFill>
                <a:schemeClr val="tx1">
                  <a:lumMod val="50000"/>
                </a:schemeClr>
              </a:solidFill>
            </a:endParaRPr>
          </a:p>
          <a:p>
            <a:pPr algn="ctr"/>
            <a:endParaRPr lang="en-GB" dirty="0">
              <a:solidFill>
                <a:schemeClr val="tx1">
                  <a:lumMod val="50000"/>
                </a:schemeClr>
              </a:solidFill>
            </a:endParaRPr>
          </a:p>
          <a:p>
            <a:pPr algn="ctr"/>
            <a:endParaRPr lang="en-GB" dirty="0">
              <a:solidFill>
                <a:schemeClr val="tx1">
                  <a:lumMod val="50000"/>
                </a:schemeClr>
              </a:solidFill>
            </a:endParaRPr>
          </a:p>
          <a:p>
            <a:pPr algn="ctr"/>
            <a:r>
              <a:rPr lang="en-GB" dirty="0">
                <a:solidFill>
                  <a:schemeClr val="tx1">
                    <a:lumMod val="50000"/>
                  </a:schemeClr>
                </a:solidFill>
              </a:rPr>
              <a:t>Develop a Trustworthiness evaluation framework and integrate SCONE, GPGPUS, Fogbow, IM, DAGSIM, LEMONADE and other supporting technologies.</a:t>
            </a:r>
          </a:p>
        </p:txBody>
      </p:sp>
      <p:sp>
        <p:nvSpPr>
          <p:cNvPr id="2" name="Título 1">
            <a:extLst>
              <a:ext uri="{FF2B5EF4-FFF2-40B4-BE49-F238E27FC236}">
                <a16:creationId xmlns:a16="http://schemas.microsoft.com/office/drawing/2014/main" id="{A791EC75-537E-2743-A8FC-FB57A4C10A66}"/>
              </a:ext>
            </a:extLst>
          </p:cNvPr>
          <p:cNvSpPr>
            <a:spLocks noGrp="1"/>
          </p:cNvSpPr>
          <p:nvPr>
            <p:ph type="title"/>
          </p:nvPr>
        </p:nvSpPr>
        <p:spPr/>
        <p:txBody>
          <a:bodyPr/>
          <a:lstStyle/>
          <a:p>
            <a:r>
              <a:rPr lang="es-ES" dirty="0" err="1"/>
              <a:t>Exploiting</a:t>
            </a:r>
            <a:r>
              <a:rPr lang="es-ES" dirty="0"/>
              <a:t> </a:t>
            </a:r>
            <a:r>
              <a:rPr lang="es-ES" dirty="0" err="1"/>
              <a:t>the</a:t>
            </a:r>
            <a:r>
              <a:rPr lang="es-ES" dirty="0"/>
              <a:t> </a:t>
            </a:r>
            <a:r>
              <a:rPr lang="es-ES" dirty="0" err="1"/>
              <a:t>Legacy</a:t>
            </a:r>
            <a:endParaRPr lang="es-ES" dirty="0"/>
          </a:p>
        </p:txBody>
      </p:sp>
      <p:pic>
        <p:nvPicPr>
          <p:cNvPr id="8" name="Immagine 1">
            <a:extLst>
              <a:ext uri="{FF2B5EF4-FFF2-40B4-BE49-F238E27FC236}">
                <a16:creationId xmlns:a16="http://schemas.microsoft.com/office/drawing/2014/main" id="{EEE91119-826E-7443-882A-74D4B96350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477" y="2487565"/>
            <a:ext cx="3771920" cy="640055"/>
          </a:xfrm>
          <a:prstGeom prst="rect">
            <a:avLst/>
          </a:prstGeom>
        </p:spPr>
      </p:pic>
      <p:pic>
        <p:nvPicPr>
          <p:cNvPr id="10" name="Imagen 9">
            <a:extLst>
              <a:ext uri="{FF2B5EF4-FFF2-40B4-BE49-F238E27FC236}">
                <a16:creationId xmlns:a16="http://schemas.microsoft.com/office/drawing/2014/main" id="{E904C04C-0262-7648-8D0A-6D98F885819E}"/>
              </a:ext>
            </a:extLst>
          </p:cNvPr>
          <p:cNvPicPr>
            <a:picLocks noChangeAspect="1"/>
          </p:cNvPicPr>
          <p:nvPr/>
        </p:nvPicPr>
        <p:blipFill>
          <a:blip r:embed="rId3"/>
          <a:stretch>
            <a:fillRect/>
          </a:stretch>
        </p:blipFill>
        <p:spPr>
          <a:xfrm>
            <a:off x="9063655" y="5063759"/>
            <a:ext cx="2540000" cy="1638300"/>
          </a:xfrm>
          <a:prstGeom prst="rect">
            <a:avLst/>
          </a:prstGeom>
        </p:spPr>
      </p:pic>
      <p:sp>
        <p:nvSpPr>
          <p:cNvPr id="11" name="Rectángulo 10">
            <a:extLst>
              <a:ext uri="{FF2B5EF4-FFF2-40B4-BE49-F238E27FC236}">
                <a16:creationId xmlns:a16="http://schemas.microsoft.com/office/drawing/2014/main" id="{68ECD3E6-35C9-F548-B336-0DB0462D6963}"/>
              </a:ext>
            </a:extLst>
          </p:cNvPr>
          <p:cNvSpPr/>
          <p:nvPr/>
        </p:nvSpPr>
        <p:spPr>
          <a:xfrm>
            <a:off x="5161365" y="5813743"/>
            <a:ext cx="3734868" cy="646331"/>
          </a:xfrm>
          <a:prstGeom prst="rect">
            <a:avLst/>
          </a:prstGeom>
        </p:spPr>
        <p:txBody>
          <a:bodyPr wrap="square">
            <a:spAutoFit/>
          </a:bodyPr>
          <a:lstStyle/>
          <a:p>
            <a:pPr algn="r">
              <a:tabLst>
                <a:tab pos="696913" algn="l"/>
              </a:tabLst>
            </a:pPr>
            <a:r>
              <a:rPr lang="en-GB" dirty="0">
                <a:solidFill>
                  <a:schemeClr val="tx1">
                    <a:lumMod val="50000"/>
                  </a:schemeClr>
                </a:solidFill>
              </a:rPr>
              <a:t>Basic foundations (SCONE) for the secure access and processing of data</a:t>
            </a:r>
          </a:p>
        </p:txBody>
      </p:sp>
      <p:cxnSp>
        <p:nvCxnSpPr>
          <p:cNvPr id="13" name="Conector curvado 12">
            <a:extLst>
              <a:ext uri="{FF2B5EF4-FFF2-40B4-BE49-F238E27FC236}">
                <a16:creationId xmlns:a16="http://schemas.microsoft.com/office/drawing/2014/main" id="{B70699EB-63FA-BD43-9A91-49ADA28D671E}"/>
              </a:ext>
            </a:extLst>
          </p:cNvPr>
          <p:cNvCxnSpPr>
            <a:cxnSpLocks/>
            <a:endCxn id="9" idx="2"/>
          </p:cNvCxnSpPr>
          <p:nvPr/>
        </p:nvCxnSpPr>
        <p:spPr>
          <a:xfrm rot="10800000">
            <a:off x="6533438" y="5434611"/>
            <a:ext cx="3101423" cy="341928"/>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15" name="Imagen 14">
            <a:extLst>
              <a:ext uri="{FF2B5EF4-FFF2-40B4-BE49-F238E27FC236}">
                <a16:creationId xmlns:a16="http://schemas.microsoft.com/office/drawing/2014/main" id="{3CAC468D-483F-224C-ABA6-F1CA9A2ECB01}"/>
              </a:ext>
            </a:extLst>
          </p:cNvPr>
          <p:cNvPicPr>
            <a:picLocks noChangeAspect="1"/>
          </p:cNvPicPr>
          <p:nvPr/>
        </p:nvPicPr>
        <p:blipFill>
          <a:blip r:embed="rId4"/>
          <a:stretch>
            <a:fillRect/>
          </a:stretch>
        </p:blipFill>
        <p:spPr>
          <a:xfrm>
            <a:off x="417086" y="5606246"/>
            <a:ext cx="3997917" cy="989583"/>
          </a:xfrm>
          <a:prstGeom prst="rect">
            <a:avLst/>
          </a:prstGeom>
        </p:spPr>
      </p:pic>
      <p:sp>
        <p:nvSpPr>
          <p:cNvPr id="16" name="Rectángulo 15">
            <a:extLst>
              <a:ext uri="{FF2B5EF4-FFF2-40B4-BE49-F238E27FC236}">
                <a16:creationId xmlns:a16="http://schemas.microsoft.com/office/drawing/2014/main" id="{A53845A3-687E-1E40-A9E0-B21411A48CCE}"/>
              </a:ext>
            </a:extLst>
          </p:cNvPr>
          <p:cNvSpPr/>
          <p:nvPr/>
        </p:nvSpPr>
        <p:spPr>
          <a:xfrm>
            <a:off x="2702223" y="4035595"/>
            <a:ext cx="1755559" cy="1754326"/>
          </a:xfrm>
          <a:prstGeom prst="rect">
            <a:avLst/>
          </a:prstGeom>
        </p:spPr>
        <p:txBody>
          <a:bodyPr wrap="square">
            <a:spAutoFit/>
          </a:bodyPr>
          <a:lstStyle/>
          <a:p>
            <a:pPr algn="r"/>
            <a:r>
              <a:rPr lang="en-GB" dirty="0">
                <a:solidFill>
                  <a:schemeClr val="tx1">
                    <a:lumMod val="50000"/>
                  </a:schemeClr>
                </a:solidFill>
              </a:rPr>
              <a:t>Federation capabilities (fogbow) to work in a trans-continental scenario</a:t>
            </a:r>
            <a:endParaRPr lang="es-ES" dirty="0"/>
          </a:p>
        </p:txBody>
      </p:sp>
      <p:cxnSp>
        <p:nvCxnSpPr>
          <p:cNvPr id="17" name="Conector curvado 16">
            <a:extLst>
              <a:ext uri="{FF2B5EF4-FFF2-40B4-BE49-F238E27FC236}">
                <a16:creationId xmlns:a16="http://schemas.microsoft.com/office/drawing/2014/main" id="{CC01F405-79D6-024C-BE6C-B55C6CB3EE43}"/>
              </a:ext>
            </a:extLst>
          </p:cNvPr>
          <p:cNvCxnSpPr>
            <a:cxnSpLocks/>
            <a:stCxn id="59" idx="0"/>
            <a:endCxn id="9" idx="1"/>
          </p:cNvCxnSpPr>
          <p:nvPr/>
        </p:nvCxnSpPr>
        <p:spPr>
          <a:xfrm rot="5400000" flipH="1" flipV="1">
            <a:off x="2221093" y="3536135"/>
            <a:ext cx="2050558" cy="2437885"/>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26" name="Rectángulo 25">
            <a:extLst>
              <a:ext uri="{FF2B5EF4-FFF2-40B4-BE49-F238E27FC236}">
                <a16:creationId xmlns:a16="http://schemas.microsoft.com/office/drawing/2014/main" id="{72667214-E78C-B445-B763-2206CFE7A867}"/>
              </a:ext>
            </a:extLst>
          </p:cNvPr>
          <p:cNvSpPr/>
          <p:nvPr/>
        </p:nvSpPr>
        <p:spPr>
          <a:xfrm>
            <a:off x="8811271" y="2948412"/>
            <a:ext cx="3365768" cy="1754326"/>
          </a:xfrm>
          <a:prstGeom prst="rect">
            <a:avLst/>
          </a:prstGeom>
        </p:spPr>
        <p:txBody>
          <a:bodyPr wrap="square">
            <a:spAutoFit/>
          </a:bodyPr>
          <a:lstStyle/>
          <a:p>
            <a:pPr>
              <a:tabLst>
                <a:tab pos="1331913" algn="l"/>
              </a:tabLst>
            </a:pPr>
            <a:r>
              <a:rPr lang="en-GB" dirty="0">
                <a:solidFill>
                  <a:schemeClr val="tx1">
                    <a:lumMod val="50000"/>
                  </a:schemeClr>
                </a:solidFill>
              </a:rPr>
              <a:t>	High-level Data</a:t>
            </a:r>
          </a:p>
          <a:p>
            <a:pPr>
              <a:tabLst>
                <a:tab pos="1020763" algn="l"/>
              </a:tabLst>
            </a:pPr>
            <a:r>
              <a:rPr lang="en-GB" dirty="0">
                <a:solidFill>
                  <a:schemeClr val="tx1">
                    <a:lumMod val="50000"/>
                  </a:schemeClr>
                </a:solidFill>
              </a:rPr>
              <a:t> 	Analytics Framework</a:t>
            </a:r>
          </a:p>
          <a:p>
            <a:pPr algn="ctr">
              <a:tabLst>
                <a:tab pos="1408113" algn="l"/>
              </a:tabLst>
            </a:pPr>
            <a:r>
              <a:rPr lang="en-GB" dirty="0">
                <a:solidFill>
                  <a:schemeClr val="tx1">
                    <a:lumMod val="50000"/>
                  </a:schemeClr>
                </a:solidFill>
              </a:rPr>
              <a:t> (LEMONADE), a TOSCA orchestrator (IM) and a performance modelling system (DAGSIM) </a:t>
            </a:r>
          </a:p>
        </p:txBody>
      </p:sp>
      <p:pic>
        <p:nvPicPr>
          <p:cNvPr id="31" name="Imagen 30">
            <a:extLst>
              <a:ext uri="{FF2B5EF4-FFF2-40B4-BE49-F238E27FC236}">
                <a16:creationId xmlns:a16="http://schemas.microsoft.com/office/drawing/2014/main" id="{1C495B69-D0E7-A84D-80B9-E12D885412B1}"/>
              </a:ext>
            </a:extLst>
          </p:cNvPr>
          <p:cNvPicPr>
            <a:picLocks noChangeAspect="1"/>
          </p:cNvPicPr>
          <p:nvPr/>
        </p:nvPicPr>
        <p:blipFill rotWithShape="1">
          <a:blip r:embed="rId5"/>
          <a:srcRect r="50520"/>
          <a:stretch/>
        </p:blipFill>
        <p:spPr>
          <a:xfrm>
            <a:off x="8939886" y="1852506"/>
            <a:ext cx="2663769" cy="672937"/>
          </a:xfrm>
          <a:prstGeom prst="rect">
            <a:avLst/>
          </a:prstGeom>
        </p:spPr>
      </p:pic>
      <p:sp>
        <p:nvSpPr>
          <p:cNvPr id="32" name="Elipse 31">
            <a:extLst>
              <a:ext uri="{FF2B5EF4-FFF2-40B4-BE49-F238E27FC236}">
                <a16:creationId xmlns:a16="http://schemas.microsoft.com/office/drawing/2014/main" id="{317F8E02-36D0-0448-8BFB-FFFEFE035B29}"/>
              </a:ext>
            </a:extLst>
          </p:cNvPr>
          <p:cNvSpPr/>
          <p:nvPr/>
        </p:nvSpPr>
        <p:spPr>
          <a:xfrm>
            <a:off x="9634856" y="5405685"/>
            <a:ext cx="506150" cy="50615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35" name="Conector curvado 34">
            <a:extLst>
              <a:ext uri="{FF2B5EF4-FFF2-40B4-BE49-F238E27FC236}">
                <a16:creationId xmlns:a16="http://schemas.microsoft.com/office/drawing/2014/main" id="{DB9114D7-5727-1843-882E-935F58CD378E}"/>
              </a:ext>
            </a:extLst>
          </p:cNvPr>
          <p:cNvCxnSpPr>
            <a:cxnSpLocks/>
            <a:stCxn id="31" idx="2"/>
            <a:endCxn id="9" idx="3"/>
          </p:cNvCxnSpPr>
          <p:nvPr/>
        </p:nvCxnSpPr>
        <p:spPr>
          <a:xfrm rot="5400000">
            <a:off x="8834488" y="2292514"/>
            <a:ext cx="1204355" cy="167021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40" name="Imagen 39">
            <a:extLst>
              <a:ext uri="{FF2B5EF4-FFF2-40B4-BE49-F238E27FC236}">
                <a16:creationId xmlns:a16="http://schemas.microsoft.com/office/drawing/2014/main" id="{DA4FA538-814F-594A-8B13-63070C9C245B}"/>
              </a:ext>
            </a:extLst>
          </p:cNvPr>
          <p:cNvPicPr>
            <a:picLocks noChangeAspect="1"/>
          </p:cNvPicPr>
          <p:nvPr/>
        </p:nvPicPr>
        <p:blipFill rotWithShape="1">
          <a:blip r:embed="rId6"/>
          <a:srcRect b="11370"/>
          <a:stretch/>
        </p:blipFill>
        <p:spPr>
          <a:xfrm>
            <a:off x="537461" y="1491665"/>
            <a:ext cx="3718142" cy="1127549"/>
          </a:xfrm>
          <a:prstGeom prst="rect">
            <a:avLst/>
          </a:prstGeom>
        </p:spPr>
      </p:pic>
      <p:cxnSp>
        <p:nvCxnSpPr>
          <p:cNvPr id="44" name="Conector curvado 43">
            <a:extLst>
              <a:ext uri="{FF2B5EF4-FFF2-40B4-BE49-F238E27FC236}">
                <a16:creationId xmlns:a16="http://schemas.microsoft.com/office/drawing/2014/main" id="{7FB179BD-4011-6E4C-A7D1-C4FE20ED3B1F}"/>
              </a:ext>
            </a:extLst>
          </p:cNvPr>
          <p:cNvCxnSpPr>
            <a:cxnSpLocks/>
            <a:stCxn id="54" idx="2"/>
            <a:endCxn id="9" idx="1"/>
          </p:cNvCxnSpPr>
          <p:nvPr/>
        </p:nvCxnSpPr>
        <p:spPr>
          <a:xfrm rot="16200000" flipH="1">
            <a:off x="2673890" y="1938372"/>
            <a:ext cx="1144965" cy="2437885"/>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48" name="Rectángulo 47">
            <a:extLst>
              <a:ext uri="{FF2B5EF4-FFF2-40B4-BE49-F238E27FC236}">
                <a16:creationId xmlns:a16="http://schemas.microsoft.com/office/drawing/2014/main" id="{D6471005-317F-9547-8A83-82DD42EE11B3}"/>
              </a:ext>
            </a:extLst>
          </p:cNvPr>
          <p:cNvSpPr/>
          <p:nvPr/>
        </p:nvSpPr>
        <p:spPr>
          <a:xfrm>
            <a:off x="2214369" y="2634108"/>
            <a:ext cx="2200634" cy="646331"/>
          </a:xfrm>
          <a:prstGeom prst="rect">
            <a:avLst/>
          </a:prstGeom>
        </p:spPr>
        <p:txBody>
          <a:bodyPr wrap="square">
            <a:spAutoFit/>
          </a:bodyPr>
          <a:lstStyle/>
          <a:p>
            <a:pPr algn="r"/>
            <a:r>
              <a:rPr lang="en-GB" dirty="0">
                <a:solidFill>
                  <a:schemeClr val="tx1">
                    <a:lumMod val="50000"/>
                  </a:schemeClr>
                </a:solidFill>
              </a:rPr>
              <a:t>CLOUDSCCAPE series &amp; </a:t>
            </a:r>
            <a:r>
              <a:rPr lang="en-GB" dirty="0" err="1">
                <a:solidFill>
                  <a:schemeClr val="tx1">
                    <a:lumMod val="50000"/>
                  </a:schemeClr>
                </a:solidFill>
              </a:rPr>
              <a:t>MarketPlace</a:t>
            </a:r>
            <a:endParaRPr lang="es-ES" dirty="0"/>
          </a:p>
        </p:txBody>
      </p:sp>
      <p:cxnSp>
        <p:nvCxnSpPr>
          <p:cNvPr id="49" name="Conector curvado 48">
            <a:extLst>
              <a:ext uri="{FF2B5EF4-FFF2-40B4-BE49-F238E27FC236}">
                <a16:creationId xmlns:a16="http://schemas.microsoft.com/office/drawing/2014/main" id="{6C064C5A-4CF4-7A4E-8026-19B8DB61DF9F}"/>
              </a:ext>
            </a:extLst>
          </p:cNvPr>
          <p:cNvCxnSpPr>
            <a:cxnSpLocks/>
            <a:stCxn id="59" idx="0"/>
            <a:endCxn id="54" idx="2"/>
          </p:cNvCxnSpPr>
          <p:nvPr/>
        </p:nvCxnSpPr>
        <p:spPr>
          <a:xfrm rot="5400000" flipH="1" flipV="1">
            <a:off x="429669" y="4182595"/>
            <a:ext cx="3195523" cy="12700"/>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53" name="Rectángulo 52">
            <a:extLst>
              <a:ext uri="{FF2B5EF4-FFF2-40B4-BE49-F238E27FC236}">
                <a16:creationId xmlns:a16="http://schemas.microsoft.com/office/drawing/2014/main" id="{EC0E0251-0AC3-0847-936C-07EF54D9EF5C}"/>
              </a:ext>
            </a:extLst>
          </p:cNvPr>
          <p:cNvSpPr/>
          <p:nvPr/>
        </p:nvSpPr>
        <p:spPr>
          <a:xfrm>
            <a:off x="237185" y="3784270"/>
            <a:ext cx="1755559" cy="646331"/>
          </a:xfrm>
          <a:prstGeom prst="rect">
            <a:avLst/>
          </a:prstGeom>
        </p:spPr>
        <p:txBody>
          <a:bodyPr wrap="square">
            <a:spAutoFit/>
          </a:bodyPr>
          <a:lstStyle/>
          <a:p>
            <a:pPr algn="r"/>
            <a:r>
              <a:rPr lang="en-GB" dirty="0">
                <a:solidFill>
                  <a:schemeClr val="tx1">
                    <a:lumMod val="50000"/>
                  </a:schemeClr>
                </a:solidFill>
              </a:rPr>
              <a:t>CLOUDSCCAPE series</a:t>
            </a:r>
            <a:endParaRPr lang="es-ES" dirty="0"/>
          </a:p>
        </p:txBody>
      </p:sp>
      <p:sp>
        <p:nvSpPr>
          <p:cNvPr id="54" name="Rectángulo 53">
            <a:extLst>
              <a:ext uri="{FF2B5EF4-FFF2-40B4-BE49-F238E27FC236}">
                <a16:creationId xmlns:a16="http://schemas.microsoft.com/office/drawing/2014/main" id="{E897A363-B8E8-8640-88D9-0251C624E96C}"/>
              </a:ext>
            </a:extLst>
          </p:cNvPr>
          <p:cNvSpPr/>
          <p:nvPr/>
        </p:nvSpPr>
        <p:spPr>
          <a:xfrm>
            <a:off x="1765022" y="2184749"/>
            <a:ext cx="524816" cy="4000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9" name="Rectángulo 58">
            <a:extLst>
              <a:ext uri="{FF2B5EF4-FFF2-40B4-BE49-F238E27FC236}">
                <a16:creationId xmlns:a16="http://schemas.microsoft.com/office/drawing/2014/main" id="{E4D22D5D-C826-4048-B622-B5E97CFCE120}"/>
              </a:ext>
            </a:extLst>
          </p:cNvPr>
          <p:cNvSpPr/>
          <p:nvPr/>
        </p:nvSpPr>
        <p:spPr>
          <a:xfrm>
            <a:off x="1765022" y="5780356"/>
            <a:ext cx="524816" cy="4000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272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2271" y="1216763"/>
            <a:ext cx="11370129" cy="5298337"/>
          </a:xfrm>
        </p:spPr>
        <p:txBody>
          <a:bodyPr>
            <a:noAutofit/>
          </a:bodyPr>
          <a:lstStyle/>
          <a:p>
            <a:pPr>
              <a:lnSpc>
                <a:spcPct val="120000"/>
              </a:lnSpc>
            </a:pPr>
            <a:r>
              <a:rPr lang="en-GB" sz="2400" dirty="0"/>
              <a:t>A </a:t>
            </a:r>
            <a:r>
              <a:rPr lang="en-GB" sz="2400" b="1" dirty="0"/>
              <a:t>hybrid</a:t>
            </a:r>
            <a:r>
              <a:rPr lang="en-GB" sz="2400" dirty="0"/>
              <a:t> and </a:t>
            </a:r>
            <a:r>
              <a:rPr lang="en-GB" sz="2400" b="1" dirty="0"/>
              <a:t>federated</a:t>
            </a:r>
            <a:r>
              <a:rPr lang="en-GB" sz="2400" dirty="0"/>
              <a:t> platform</a:t>
            </a:r>
          </a:p>
          <a:p>
            <a:pPr lvl="1">
              <a:lnSpc>
                <a:spcPct val="120000"/>
              </a:lnSpc>
            </a:pPr>
            <a:r>
              <a:rPr lang="en-GB" sz="1800" b="1" dirty="0"/>
              <a:t>Heterogeneous resources </a:t>
            </a:r>
            <a:r>
              <a:rPr lang="en-GB" sz="1800" dirty="0"/>
              <a:t>(Virtual Machines and containers at the same level) and GPGPUs.</a:t>
            </a:r>
          </a:p>
          <a:p>
            <a:pPr lvl="1">
              <a:lnSpc>
                <a:spcPct val="120000"/>
              </a:lnSpc>
            </a:pPr>
            <a:r>
              <a:rPr lang="en-GB" sz="1800" dirty="0"/>
              <a:t>Customizable and </a:t>
            </a:r>
            <a:r>
              <a:rPr lang="en-GB" sz="1800" b="1" dirty="0"/>
              <a:t>isolated virtual federated </a:t>
            </a:r>
            <a:br>
              <a:rPr lang="en-GB" sz="1800" b="1" dirty="0"/>
            </a:br>
            <a:r>
              <a:rPr lang="en-GB" sz="1800" b="1" dirty="0"/>
              <a:t>networks </a:t>
            </a:r>
            <a:r>
              <a:rPr lang="en-GB" sz="1800" dirty="0"/>
              <a:t>providing </a:t>
            </a:r>
            <a:r>
              <a:rPr lang="en-GB" sz="1800" b="1" dirty="0"/>
              <a:t>federation-level NFV </a:t>
            </a:r>
            <a:br>
              <a:rPr lang="en-GB" sz="1800" b="1" dirty="0"/>
            </a:br>
            <a:r>
              <a:rPr lang="en-GB" sz="1800" b="1" dirty="0"/>
              <a:t>services.</a:t>
            </a:r>
            <a:r>
              <a:rPr lang="en-GB" sz="1800" dirty="0"/>
              <a:t> </a:t>
            </a:r>
          </a:p>
          <a:p>
            <a:pPr>
              <a:lnSpc>
                <a:spcPct val="120000"/>
              </a:lnSpc>
            </a:pPr>
            <a:r>
              <a:rPr lang="en-GB" sz="2400" dirty="0"/>
              <a:t>Target: </a:t>
            </a:r>
          </a:p>
          <a:p>
            <a:pPr lvl="1">
              <a:lnSpc>
                <a:spcPct val="120000"/>
              </a:lnSpc>
            </a:pPr>
            <a:r>
              <a:rPr lang="en-GB" sz="1800" b="1" dirty="0"/>
              <a:t>Resource providers </a:t>
            </a:r>
            <a:r>
              <a:rPr lang="en-GB" sz="1800" dirty="0"/>
              <a:t>requiring federating </a:t>
            </a:r>
            <a:br>
              <a:rPr lang="en-GB" sz="1800" dirty="0"/>
            </a:br>
            <a:r>
              <a:rPr lang="en-GB" sz="1800" dirty="0"/>
              <a:t>multiple sites.</a:t>
            </a:r>
          </a:p>
          <a:p>
            <a:pPr lvl="1">
              <a:lnSpc>
                <a:spcPct val="120000"/>
              </a:lnSpc>
            </a:pPr>
            <a:r>
              <a:rPr lang="en-GB" sz="1800" b="1" dirty="0"/>
              <a:t>Application developers </a:t>
            </a:r>
            <a:r>
              <a:rPr lang="en-GB" sz="1800" dirty="0"/>
              <a:t>who could find a way to </a:t>
            </a:r>
            <a:br>
              <a:rPr lang="en-GB" sz="1800" dirty="0"/>
            </a:br>
            <a:r>
              <a:rPr lang="en-GB" sz="1800" dirty="0"/>
              <a:t>distribute the different parts of an application </a:t>
            </a:r>
            <a:br>
              <a:rPr lang="en-GB" sz="1800" dirty="0"/>
            </a:br>
            <a:r>
              <a:rPr lang="en-GB" sz="1800" dirty="0"/>
              <a:t>workflow according to privacy and performance </a:t>
            </a:r>
            <a:br>
              <a:rPr lang="en-GB" sz="1800" dirty="0"/>
            </a:br>
            <a:r>
              <a:rPr lang="en-GB" sz="1800" dirty="0"/>
              <a:t>requirements.</a:t>
            </a:r>
          </a:p>
        </p:txBody>
      </p:sp>
      <p:sp>
        <p:nvSpPr>
          <p:cNvPr id="2" name="Título 1"/>
          <p:cNvSpPr>
            <a:spLocks noGrp="1"/>
          </p:cNvSpPr>
          <p:nvPr>
            <p:ph type="title"/>
          </p:nvPr>
        </p:nvSpPr>
        <p:spPr>
          <a:xfrm>
            <a:off x="6096000" y="125208"/>
            <a:ext cx="5486400" cy="365527"/>
          </a:xfrm>
        </p:spPr>
        <p:txBody>
          <a:bodyPr/>
          <a:lstStyle/>
          <a:p>
            <a:r>
              <a:rPr lang="es-ES_tradnl" sz="2800" dirty="0" err="1"/>
              <a:t>Hybrid</a:t>
            </a:r>
            <a:r>
              <a:rPr lang="es-ES_tradnl" sz="2800" dirty="0"/>
              <a:t> </a:t>
            </a:r>
            <a:r>
              <a:rPr lang="es-ES_tradnl" sz="2800" dirty="0" err="1"/>
              <a:t>federated</a:t>
            </a:r>
            <a:r>
              <a:rPr lang="es-ES_tradnl" sz="2800" dirty="0"/>
              <a:t> </a:t>
            </a:r>
            <a:r>
              <a:rPr lang="es-ES_tradnl" sz="2800" dirty="0" err="1"/>
              <a:t>platform</a:t>
            </a:r>
            <a:endParaRPr lang="es-ES_tradnl" sz="2800" dirty="0"/>
          </a:p>
        </p:txBody>
      </p:sp>
      <p:sp>
        <p:nvSpPr>
          <p:cNvPr id="6" name="CuadroTexto 5">
            <a:extLst>
              <a:ext uri="{FF2B5EF4-FFF2-40B4-BE49-F238E27FC236}">
                <a16:creationId xmlns:a16="http://schemas.microsoft.com/office/drawing/2014/main" id="{8AF0B1CD-0079-1143-B42D-211FFEFC657E}"/>
              </a:ext>
            </a:extLst>
          </p:cNvPr>
          <p:cNvSpPr txBox="1"/>
          <p:nvPr/>
        </p:nvSpPr>
        <p:spPr>
          <a:xfrm>
            <a:off x="4496586" y="-876693"/>
            <a:ext cx="184731" cy="369332"/>
          </a:xfrm>
          <a:prstGeom prst="rect">
            <a:avLst/>
          </a:prstGeom>
          <a:noFill/>
        </p:spPr>
        <p:txBody>
          <a:bodyPr wrap="none" rtlCol="0">
            <a:spAutoFit/>
          </a:bodyPr>
          <a:lstStyle/>
          <a:p>
            <a:endParaRPr lang="es-ES" dirty="0"/>
          </a:p>
        </p:txBody>
      </p:sp>
      <p:pic>
        <p:nvPicPr>
          <p:cNvPr id="8" name="Imagen 7">
            <a:extLst>
              <a:ext uri="{FF2B5EF4-FFF2-40B4-BE49-F238E27FC236}">
                <a16:creationId xmlns:a16="http://schemas.microsoft.com/office/drawing/2014/main" id="{8A9D1356-7B8A-5143-9859-DFFB66B1FDF5}"/>
              </a:ext>
            </a:extLst>
          </p:cNvPr>
          <p:cNvPicPr>
            <a:picLocks noChangeAspect="1"/>
          </p:cNvPicPr>
          <p:nvPr/>
        </p:nvPicPr>
        <p:blipFill>
          <a:blip r:embed="rId3"/>
          <a:stretch>
            <a:fillRect/>
          </a:stretch>
        </p:blipFill>
        <p:spPr>
          <a:xfrm>
            <a:off x="5749973" y="2139444"/>
            <a:ext cx="6253547" cy="4643141"/>
          </a:xfrm>
          <a:prstGeom prst="rect">
            <a:avLst/>
          </a:prstGeom>
        </p:spPr>
      </p:pic>
    </p:spTree>
    <p:extLst>
      <p:ext uri="{BB962C8B-B14F-4D97-AF65-F5344CB8AC3E}">
        <p14:creationId xmlns:p14="http://schemas.microsoft.com/office/powerpoint/2010/main" val="21183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4465" y="1320250"/>
            <a:ext cx="8863779" cy="5316220"/>
          </a:xfrm>
        </p:spPr>
        <p:txBody>
          <a:bodyPr>
            <a:noAutofit/>
          </a:bodyPr>
          <a:lstStyle/>
          <a:p>
            <a:pPr>
              <a:lnSpc>
                <a:spcPct val="110000"/>
              </a:lnSpc>
            </a:pPr>
            <a:r>
              <a:rPr lang="en-GB" sz="2400" dirty="0"/>
              <a:t>Trustworthiness is considered in its </a:t>
            </a:r>
            <a:r>
              <a:rPr lang="en-GB" sz="2400" b="1" dirty="0"/>
              <a:t>multiple dimensions</a:t>
            </a:r>
          </a:p>
          <a:p>
            <a:pPr lvl="1">
              <a:lnSpc>
                <a:spcPct val="110000"/>
              </a:lnSpc>
            </a:pPr>
            <a:r>
              <a:rPr lang="en-GB" sz="1800" b="1" dirty="0">
                <a:solidFill>
                  <a:schemeClr val="tx1">
                    <a:lumMod val="50000"/>
                  </a:schemeClr>
                </a:solidFill>
              </a:rPr>
              <a:t>Security</a:t>
            </a:r>
            <a:r>
              <a:rPr lang="en-GB" sz="1800" dirty="0">
                <a:solidFill>
                  <a:schemeClr val="tx1">
                    <a:lumMod val="50000"/>
                  </a:schemeClr>
                </a:solidFill>
              </a:rPr>
              <a:t>, as the complexity of the attacks and the capability to defence from them.</a:t>
            </a:r>
          </a:p>
          <a:p>
            <a:pPr lvl="1">
              <a:lnSpc>
                <a:spcPct val="110000"/>
              </a:lnSpc>
            </a:pPr>
            <a:r>
              <a:rPr lang="en-GB" sz="1800" b="1" dirty="0">
                <a:solidFill>
                  <a:schemeClr val="tx1">
                    <a:lumMod val="50000"/>
                  </a:schemeClr>
                </a:solidFill>
              </a:rPr>
              <a:t>Privacy</a:t>
            </a:r>
            <a:r>
              <a:rPr lang="en-GB" sz="1800" dirty="0">
                <a:solidFill>
                  <a:schemeClr val="tx1">
                    <a:lumMod val="50000"/>
                  </a:schemeClr>
                </a:solidFill>
              </a:rPr>
              <a:t>, as the inherent risk of a dataset to contain re-identifiable data.</a:t>
            </a:r>
          </a:p>
          <a:p>
            <a:pPr lvl="1">
              <a:lnSpc>
                <a:spcPct val="110000"/>
              </a:lnSpc>
            </a:pPr>
            <a:r>
              <a:rPr lang="en-GB" sz="1800" b="1" dirty="0">
                <a:solidFill>
                  <a:schemeClr val="tx1">
                    <a:lumMod val="50000"/>
                  </a:schemeClr>
                </a:solidFill>
              </a:rPr>
              <a:t>Coherence</a:t>
            </a:r>
            <a:r>
              <a:rPr lang="en-GB" sz="1800" dirty="0">
                <a:solidFill>
                  <a:schemeClr val="tx1">
                    <a:lumMod val="50000"/>
                  </a:schemeClr>
                </a:solidFill>
              </a:rPr>
              <a:t>, as the capability of providing a coherent behaviour from any </a:t>
            </a:r>
            <a:br>
              <a:rPr lang="en-GB" sz="1800" dirty="0">
                <a:solidFill>
                  <a:schemeClr val="tx1">
                    <a:lumMod val="50000"/>
                  </a:schemeClr>
                </a:solidFill>
              </a:rPr>
            </a:br>
            <a:r>
              <a:rPr lang="en-GB" sz="1800" dirty="0">
                <a:solidFill>
                  <a:schemeClr val="tx1">
                    <a:lumMod val="50000"/>
                  </a:schemeClr>
                </a:solidFill>
              </a:rPr>
              <a:t>point of the federation.</a:t>
            </a:r>
          </a:p>
          <a:p>
            <a:pPr lvl="1">
              <a:lnSpc>
                <a:spcPct val="110000"/>
              </a:lnSpc>
            </a:pPr>
            <a:r>
              <a:rPr lang="en-GB" sz="1800" b="1" dirty="0">
                <a:solidFill>
                  <a:schemeClr val="tx1">
                    <a:lumMod val="50000"/>
                  </a:schemeClr>
                </a:solidFill>
              </a:rPr>
              <a:t>Isolation</a:t>
            </a:r>
            <a:r>
              <a:rPr lang="en-GB" sz="1800" dirty="0">
                <a:solidFill>
                  <a:schemeClr val="tx1">
                    <a:lumMod val="50000"/>
                  </a:schemeClr>
                </a:solidFill>
              </a:rPr>
              <a:t>, as the difference of trustworthiness when a service runs isolated or not.</a:t>
            </a:r>
          </a:p>
          <a:p>
            <a:pPr lvl="1">
              <a:lnSpc>
                <a:spcPct val="110000"/>
              </a:lnSpc>
            </a:pPr>
            <a:r>
              <a:rPr lang="en-GB" sz="1800" b="1" dirty="0">
                <a:solidFill>
                  <a:schemeClr val="tx1">
                    <a:lumMod val="50000"/>
                  </a:schemeClr>
                </a:solidFill>
              </a:rPr>
              <a:t>Stability</a:t>
            </a:r>
            <a:r>
              <a:rPr lang="en-GB" sz="1800" dirty="0">
                <a:solidFill>
                  <a:schemeClr val="tx1">
                    <a:lumMod val="50000"/>
                  </a:schemeClr>
                </a:solidFill>
              </a:rPr>
              <a:t>, as the idempotency and stability of the services.</a:t>
            </a:r>
          </a:p>
          <a:p>
            <a:pPr lvl="1">
              <a:lnSpc>
                <a:spcPct val="110000"/>
              </a:lnSpc>
            </a:pPr>
            <a:r>
              <a:rPr lang="en-GB" sz="1800" b="1" dirty="0">
                <a:solidFill>
                  <a:schemeClr val="tx1">
                    <a:lumMod val="50000"/>
                  </a:schemeClr>
                </a:solidFill>
              </a:rPr>
              <a:t>Fairness</a:t>
            </a:r>
            <a:r>
              <a:rPr lang="en-GB" sz="1800" dirty="0">
                <a:solidFill>
                  <a:schemeClr val="tx1">
                    <a:lumMod val="50000"/>
                  </a:schemeClr>
                </a:solidFill>
              </a:rPr>
              <a:t>, as the inexistence of undesirable or hidden biases. </a:t>
            </a:r>
          </a:p>
          <a:p>
            <a:pPr lvl="1">
              <a:lnSpc>
                <a:spcPct val="110000"/>
              </a:lnSpc>
            </a:pPr>
            <a:r>
              <a:rPr lang="en-GB" sz="1800" b="1" dirty="0">
                <a:solidFill>
                  <a:schemeClr val="tx1">
                    <a:lumMod val="50000"/>
                  </a:schemeClr>
                </a:solidFill>
              </a:rPr>
              <a:t>Transparency</a:t>
            </a:r>
            <a:r>
              <a:rPr lang="en-GB" sz="1800" dirty="0">
                <a:solidFill>
                  <a:schemeClr val="tx1">
                    <a:lumMod val="50000"/>
                  </a:schemeClr>
                </a:solidFill>
              </a:rPr>
              <a:t>, as the capability of understand the output of a system.</a:t>
            </a:r>
          </a:p>
          <a:p>
            <a:pPr lvl="1">
              <a:lnSpc>
                <a:spcPct val="110000"/>
              </a:lnSpc>
            </a:pPr>
            <a:r>
              <a:rPr lang="en-GB" sz="1800" b="1" dirty="0">
                <a:solidFill>
                  <a:schemeClr val="tx1">
                    <a:lumMod val="50000"/>
                  </a:schemeClr>
                </a:solidFill>
              </a:rPr>
              <a:t>Dependability</a:t>
            </a:r>
            <a:r>
              <a:rPr lang="en-GB" sz="1800" dirty="0">
                <a:solidFill>
                  <a:schemeClr val="tx1">
                    <a:lumMod val="50000"/>
                  </a:schemeClr>
                </a:solidFill>
              </a:rPr>
              <a:t>, mainly focusing on availability and reliability.</a:t>
            </a:r>
          </a:p>
          <a:p>
            <a:pPr>
              <a:lnSpc>
                <a:spcPct val="110000"/>
              </a:lnSpc>
            </a:pPr>
            <a:r>
              <a:rPr lang="en-GB" sz="2400" dirty="0"/>
              <a:t>Obtaining metrics to define these trustworthiness </a:t>
            </a:r>
            <a:br>
              <a:rPr lang="en-GB" sz="2400" dirty="0"/>
            </a:br>
            <a:r>
              <a:rPr lang="en-GB" sz="2400" dirty="0"/>
              <a:t>properties</a:t>
            </a:r>
          </a:p>
          <a:p>
            <a:pPr lvl="1">
              <a:lnSpc>
                <a:spcPct val="110000"/>
              </a:lnSpc>
            </a:pPr>
            <a:r>
              <a:rPr lang="en-GB" sz="1800" b="1" dirty="0"/>
              <a:t>A priori</a:t>
            </a:r>
            <a:r>
              <a:rPr lang="en-GB" sz="1800" dirty="0"/>
              <a:t> and </a:t>
            </a:r>
            <a:r>
              <a:rPr lang="en-GB" sz="1800" b="1" dirty="0"/>
              <a:t>a posteriori </a:t>
            </a:r>
            <a:r>
              <a:rPr lang="en-GB" sz="1800" dirty="0"/>
              <a:t>evaluation of vulnerability, performance, </a:t>
            </a:r>
            <a:br>
              <a:rPr lang="en-GB" sz="1800" dirty="0"/>
            </a:br>
            <a:r>
              <a:rPr lang="en-GB" sz="1800" dirty="0"/>
              <a:t>re-identification risks, data loss rate, integrity, robustness, scalability, resource consumption, classification bias and isolation.</a:t>
            </a:r>
          </a:p>
        </p:txBody>
      </p:sp>
      <p:sp>
        <p:nvSpPr>
          <p:cNvPr id="2" name="Título 1"/>
          <p:cNvSpPr>
            <a:spLocks noGrp="1"/>
          </p:cNvSpPr>
          <p:nvPr>
            <p:ph type="title"/>
          </p:nvPr>
        </p:nvSpPr>
        <p:spPr/>
        <p:txBody>
          <a:bodyPr/>
          <a:lstStyle/>
          <a:p>
            <a:r>
              <a:rPr lang="es-ES_tradnl"/>
              <a:t>Trustworthiness life-cycle</a:t>
            </a:r>
            <a:endParaRPr lang="es-ES_tradnl" dirty="0"/>
          </a:p>
        </p:txBody>
      </p:sp>
      <p:pic>
        <p:nvPicPr>
          <p:cNvPr id="4" name="Imagen 3"/>
          <p:cNvPicPr>
            <a:picLocks noChangeAspect="1"/>
          </p:cNvPicPr>
          <p:nvPr/>
        </p:nvPicPr>
        <p:blipFill>
          <a:blip r:embed="rId3"/>
          <a:stretch>
            <a:fillRect/>
          </a:stretch>
        </p:blipFill>
        <p:spPr>
          <a:xfrm>
            <a:off x="8002549" y="2214535"/>
            <a:ext cx="4069297" cy="3527650"/>
          </a:xfrm>
          <a:prstGeom prst="rect">
            <a:avLst/>
          </a:prstGeom>
        </p:spPr>
      </p:pic>
    </p:spTree>
    <p:extLst>
      <p:ext uri="{BB962C8B-B14F-4D97-AF65-F5344CB8AC3E}">
        <p14:creationId xmlns:p14="http://schemas.microsoft.com/office/powerpoint/2010/main" val="111033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35035D85-4A21-0345-BDEA-E83B19429B3D}"/>
              </a:ext>
            </a:extLst>
          </p:cNvPr>
          <p:cNvSpPr>
            <a:spLocks noGrp="1"/>
          </p:cNvSpPr>
          <p:nvPr>
            <p:ph idx="1"/>
          </p:nvPr>
        </p:nvSpPr>
        <p:spPr>
          <a:xfrm>
            <a:off x="375558" y="1253613"/>
            <a:ext cx="7040324" cy="5457430"/>
          </a:xfrm>
        </p:spPr>
        <p:txBody>
          <a:bodyPr>
            <a:normAutofit fontScale="92500"/>
          </a:bodyPr>
          <a:lstStyle/>
          <a:p>
            <a:r>
              <a:rPr lang="en-GB" sz="2000" dirty="0"/>
              <a:t>The </a:t>
            </a:r>
            <a:r>
              <a:rPr lang="en-GB" sz="2000" b="1" dirty="0"/>
              <a:t>Trustworthiness Monitoring and Assessment Platform </a:t>
            </a:r>
            <a:r>
              <a:rPr lang="en-GB" sz="2000" dirty="0"/>
              <a:t>gathers data from the services by means of probes which are collected by the </a:t>
            </a:r>
            <a:r>
              <a:rPr lang="en-GB" sz="1800" dirty="0">
                <a:latin typeface="Consolas" panose="020B0609020204030204" pitchFamily="49" charset="0"/>
                <a:cs typeface="Consolas" panose="020B0609020204030204" pitchFamily="49" charset="0"/>
              </a:rPr>
              <a:t>Monitoring</a:t>
            </a:r>
            <a:r>
              <a:rPr lang="en-GB" sz="2000" dirty="0"/>
              <a:t> Module and stored in the </a:t>
            </a:r>
            <a:r>
              <a:rPr lang="en-GB" sz="1800" dirty="0">
                <a:latin typeface="Consolas" panose="020B0609020204030204" pitchFamily="49" charset="0"/>
                <a:cs typeface="Consolas" panose="020B0609020204030204" pitchFamily="49" charset="0"/>
              </a:rPr>
              <a:t>Knowledge</a:t>
            </a:r>
            <a:r>
              <a:rPr lang="en-GB" sz="2000" dirty="0"/>
              <a:t> module. </a:t>
            </a:r>
          </a:p>
          <a:p>
            <a:r>
              <a:rPr lang="en-GB" sz="2000" dirty="0"/>
              <a:t>The </a:t>
            </a:r>
            <a:r>
              <a:rPr lang="en-GB" sz="1800" dirty="0" err="1">
                <a:latin typeface="Consolas" panose="020B0609020204030204" pitchFamily="49" charset="0"/>
                <a:cs typeface="Consolas" panose="020B0609020204030204" pitchFamily="49" charset="0"/>
              </a:rPr>
              <a:t>Analyze</a:t>
            </a:r>
            <a:r>
              <a:rPr lang="en-GB" sz="2000" dirty="0"/>
              <a:t> Module processes the measurements and </a:t>
            </a:r>
            <a:r>
              <a:rPr lang="en-GB" sz="2000" b="1" dirty="0"/>
              <a:t>obtains</a:t>
            </a:r>
            <a:r>
              <a:rPr lang="en-GB" sz="2000" dirty="0"/>
              <a:t> the </a:t>
            </a:r>
            <a:r>
              <a:rPr lang="en-GB" sz="2000" b="1" dirty="0"/>
              <a:t>trustworthiness scor</a:t>
            </a:r>
            <a:r>
              <a:rPr lang="en-GB" sz="2000" dirty="0"/>
              <a:t>es according to their definition.</a:t>
            </a:r>
          </a:p>
          <a:p>
            <a:pPr lvl="1"/>
            <a:r>
              <a:rPr lang="en-GB" sz="2000" dirty="0"/>
              <a:t>The trustworthiness scores imply merging several metrics.</a:t>
            </a:r>
          </a:p>
          <a:p>
            <a:pPr lvl="1"/>
            <a:r>
              <a:rPr lang="en-GB" sz="2000" dirty="0">
                <a:solidFill>
                  <a:schemeClr val="tx1"/>
                </a:solidFill>
              </a:rPr>
              <a:t>E.g. Privacy can be computed as a composition of the maximum of the privacy risk and the data loss rates for each dataset.</a:t>
            </a:r>
          </a:p>
          <a:p>
            <a:r>
              <a:rPr lang="en-GB" sz="2000" dirty="0"/>
              <a:t>The </a:t>
            </a:r>
            <a:r>
              <a:rPr lang="en-GB" sz="1800" dirty="0">
                <a:latin typeface="Consolas" panose="020B0609020204030204" pitchFamily="49" charset="0"/>
                <a:cs typeface="Consolas" panose="020B0609020204030204" pitchFamily="49" charset="0"/>
              </a:rPr>
              <a:t>Planning</a:t>
            </a:r>
            <a:r>
              <a:rPr lang="en-GB" sz="2000" dirty="0"/>
              <a:t> module enables the </a:t>
            </a:r>
            <a:r>
              <a:rPr lang="en-GB" sz="1800" dirty="0" err="1">
                <a:latin typeface="Consolas" panose="020B0609020204030204" pitchFamily="49" charset="0"/>
                <a:cs typeface="Consolas" panose="020B0609020204030204" pitchFamily="49" charset="0"/>
              </a:rPr>
              <a:t>Analyze</a:t>
            </a:r>
            <a:r>
              <a:rPr lang="en-GB" sz="2000" dirty="0"/>
              <a:t> Module to </a:t>
            </a:r>
            <a:r>
              <a:rPr lang="en-GB" sz="2000" b="1" dirty="0"/>
              <a:t>request for adaptations</a:t>
            </a:r>
          </a:p>
          <a:p>
            <a:pPr lvl="1"/>
            <a:r>
              <a:rPr lang="en-GB" sz="2000" dirty="0">
                <a:solidFill>
                  <a:schemeClr val="tx1"/>
                </a:solidFill>
              </a:rPr>
              <a:t>E.g. If the privacy score is above a specific threshold, the data must be processed in a privacy-enhanced resource. </a:t>
            </a:r>
          </a:p>
          <a:p>
            <a:pPr lvl="1"/>
            <a:r>
              <a:rPr lang="en-GB" sz="2000" dirty="0"/>
              <a:t>An adaptation may involve several actions</a:t>
            </a:r>
          </a:p>
          <a:p>
            <a:r>
              <a:rPr lang="en-GB" sz="2000" dirty="0"/>
              <a:t>The </a:t>
            </a:r>
            <a:r>
              <a:rPr lang="en-GB" sz="1800" dirty="0">
                <a:latin typeface="Consolas" panose="020B0609020204030204" pitchFamily="49" charset="0"/>
                <a:cs typeface="Consolas" panose="020B0609020204030204" pitchFamily="49" charset="0"/>
              </a:rPr>
              <a:t>Execute</a:t>
            </a:r>
            <a:r>
              <a:rPr lang="en-GB" sz="2000" dirty="0"/>
              <a:t> module runs the adaptation actions from the </a:t>
            </a:r>
            <a:r>
              <a:rPr lang="en-GB" sz="1800" dirty="0">
                <a:latin typeface="Consolas" panose="020B0609020204030204" pitchFamily="49" charset="0"/>
                <a:cs typeface="Consolas" panose="020B0609020204030204" pitchFamily="49" charset="0"/>
              </a:rPr>
              <a:t>Planning</a:t>
            </a:r>
            <a:r>
              <a:rPr lang="en-GB" sz="2000" dirty="0"/>
              <a:t> Module.</a:t>
            </a:r>
          </a:p>
        </p:txBody>
      </p:sp>
      <p:sp>
        <p:nvSpPr>
          <p:cNvPr id="3" name="Título 2">
            <a:extLst>
              <a:ext uri="{FF2B5EF4-FFF2-40B4-BE49-F238E27FC236}">
                <a16:creationId xmlns:a16="http://schemas.microsoft.com/office/drawing/2014/main" id="{5DAAFF5A-EF24-2D44-AC29-78019BF135AB}"/>
              </a:ext>
            </a:extLst>
          </p:cNvPr>
          <p:cNvSpPr>
            <a:spLocks noGrp="1"/>
          </p:cNvSpPr>
          <p:nvPr>
            <p:ph type="title"/>
          </p:nvPr>
        </p:nvSpPr>
        <p:spPr>
          <a:xfrm>
            <a:off x="6237513" y="399178"/>
            <a:ext cx="5572007" cy="440028"/>
          </a:xfrm>
        </p:spPr>
        <p:txBody>
          <a:bodyPr/>
          <a:lstStyle/>
          <a:p>
            <a:r>
              <a:rPr lang="es-ES" dirty="0" err="1"/>
              <a:t>Trustworthiness</a:t>
            </a:r>
            <a:r>
              <a:rPr lang="es-ES" dirty="0"/>
              <a:t> </a:t>
            </a:r>
            <a:r>
              <a:rPr lang="es-ES" dirty="0" err="1"/>
              <a:t>Monitoring</a:t>
            </a:r>
            <a:endParaRPr lang="es-ES" dirty="0"/>
          </a:p>
        </p:txBody>
      </p:sp>
      <p:pic>
        <p:nvPicPr>
          <p:cNvPr id="1028" name="Picture 4" descr="https://lh5.googleusercontent.com/dicQmV7stDpcNsY2YSYQTi2XqWq-a38aG9wvEbN4pzaRgtaehL9zgRLNvx9Sxo0vW_8wVzvuIFz-pFEa3DOTcNcGeAfUkHQEHq3pTai0lRGjEEt9iNLhYCeOSfZQsEAgiN3bwKbfa6pj9IB40A">
            <a:extLst>
              <a:ext uri="{FF2B5EF4-FFF2-40B4-BE49-F238E27FC236}">
                <a16:creationId xmlns:a16="http://schemas.microsoft.com/office/drawing/2014/main" id="{5D564B9E-6976-A54F-AAF7-7E0A2DF7D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1551" y="4525186"/>
            <a:ext cx="3867970" cy="204468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8AF62091-63E2-804E-93A4-EBFBC80D3AE8}"/>
              </a:ext>
            </a:extLst>
          </p:cNvPr>
          <p:cNvSpPr/>
          <p:nvPr/>
        </p:nvSpPr>
        <p:spPr>
          <a:xfrm>
            <a:off x="8147017" y="1362831"/>
            <a:ext cx="3457038" cy="2046814"/>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604E2A77-C855-DA42-9317-E08AE6BDB873}"/>
              </a:ext>
            </a:extLst>
          </p:cNvPr>
          <p:cNvSpPr/>
          <p:nvPr/>
        </p:nvSpPr>
        <p:spPr>
          <a:xfrm>
            <a:off x="8254852" y="1484058"/>
            <a:ext cx="1462274" cy="36568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err="1">
                <a:solidFill>
                  <a:schemeClr val="tx1"/>
                </a:solidFill>
                <a:latin typeface="Consolas" panose="020B0609020204030204" pitchFamily="49" charset="0"/>
                <a:cs typeface="Consolas" panose="020B0609020204030204" pitchFamily="49" charset="0"/>
              </a:rPr>
              <a:t>TMA_Analyze</a:t>
            </a:r>
            <a:endParaRPr lang="es-ES" sz="1400" dirty="0">
              <a:solidFill>
                <a:schemeClr val="tx1"/>
              </a:solidFill>
              <a:latin typeface="Consolas" panose="020B0609020204030204" pitchFamily="49" charset="0"/>
              <a:cs typeface="Consolas" panose="020B0609020204030204" pitchFamily="49" charset="0"/>
            </a:endParaRPr>
          </a:p>
        </p:txBody>
      </p:sp>
      <p:sp>
        <p:nvSpPr>
          <p:cNvPr id="9" name="Rectángulo 8">
            <a:extLst>
              <a:ext uri="{FF2B5EF4-FFF2-40B4-BE49-F238E27FC236}">
                <a16:creationId xmlns:a16="http://schemas.microsoft.com/office/drawing/2014/main" id="{8607687B-B909-C849-99A7-32458AC1FD8F}"/>
              </a:ext>
            </a:extLst>
          </p:cNvPr>
          <p:cNvSpPr/>
          <p:nvPr/>
        </p:nvSpPr>
        <p:spPr>
          <a:xfrm>
            <a:off x="10044234" y="1484058"/>
            <a:ext cx="1462274" cy="36568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err="1">
                <a:solidFill>
                  <a:schemeClr val="tx1"/>
                </a:solidFill>
                <a:latin typeface="Consolas" panose="020B0609020204030204" pitchFamily="49" charset="0"/>
                <a:cs typeface="Consolas" panose="020B0609020204030204" pitchFamily="49" charset="0"/>
              </a:rPr>
              <a:t>TMA_Planning</a:t>
            </a:r>
            <a:endParaRPr lang="es-ES" sz="1400" dirty="0">
              <a:solidFill>
                <a:schemeClr val="tx1"/>
              </a:solidFill>
              <a:latin typeface="Consolas" panose="020B0609020204030204" pitchFamily="49" charset="0"/>
              <a:cs typeface="Consolas" panose="020B0609020204030204" pitchFamily="49" charset="0"/>
            </a:endParaRPr>
          </a:p>
        </p:txBody>
      </p:sp>
      <p:sp>
        <p:nvSpPr>
          <p:cNvPr id="10" name="Rectángulo 9">
            <a:extLst>
              <a:ext uri="{FF2B5EF4-FFF2-40B4-BE49-F238E27FC236}">
                <a16:creationId xmlns:a16="http://schemas.microsoft.com/office/drawing/2014/main" id="{884044A3-80BC-8E4E-84C0-CD5FBD167366}"/>
              </a:ext>
            </a:extLst>
          </p:cNvPr>
          <p:cNvSpPr/>
          <p:nvPr/>
        </p:nvSpPr>
        <p:spPr>
          <a:xfrm>
            <a:off x="8254852" y="2202244"/>
            <a:ext cx="1462274" cy="36568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a:solidFill>
                  <a:schemeClr val="tx1"/>
                </a:solidFill>
                <a:latin typeface="Consolas" panose="020B0609020204030204" pitchFamily="49" charset="0"/>
                <a:cs typeface="Consolas" panose="020B0609020204030204" pitchFamily="49" charset="0"/>
              </a:rPr>
              <a:t>FaultTolerantQueue</a:t>
            </a:r>
            <a:endParaRPr lang="es-ES" sz="1200" dirty="0">
              <a:solidFill>
                <a:schemeClr val="tx1"/>
              </a:solidFill>
              <a:latin typeface="Consolas" panose="020B0609020204030204" pitchFamily="49" charset="0"/>
              <a:cs typeface="Consolas" panose="020B0609020204030204" pitchFamily="49" charset="0"/>
            </a:endParaRPr>
          </a:p>
        </p:txBody>
      </p:sp>
      <p:sp>
        <p:nvSpPr>
          <p:cNvPr id="11" name="Rectángulo 10">
            <a:extLst>
              <a:ext uri="{FF2B5EF4-FFF2-40B4-BE49-F238E27FC236}">
                <a16:creationId xmlns:a16="http://schemas.microsoft.com/office/drawing/2014/main" id="{A9F7A40F-E2FF-B947-84AE-A9DF3CB63C39}"/>
              </a:ext>
            </a:extLst>
          </p:cNvPr>
          <p:cNvSpPr/>
          <p:nvPr/>
        </p:nvSpPr>
        <p:spPr>
          <a:xfrm>
            <a:off x="10044234" y="2202244"/>
            <a:ext cx="1462274" cy="36568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err="1">
                <a:solidFill>
                  <a:schemeClr val="tx1"/>
                </a:solidFill>
                <a:latin typeface="Consolas" panose="020B0609020204030204" pitchFamily="49" charset="0"/>
                <a:cs typeface="Consolas" panose="020B0609020204030204" pitchFamily="49" charset="0"/>
              </a:rPr>
              <a:t>TMA_Knowledge</a:t>
            </a:r>
            <a:endParaRPr lang="es-ES" sz="1400" dirty="0">
              <a:solidFill>
                <a:schemeClr val="tx1"/>
              </a:solidFill>
              <a:latin typeface="Consolas" panose="020B0609020204030204" pitchFamily="49" charset="0"/>
              <a:cs typeface="Consolas" panose="020B0609020204030204" pitchFamily="49" charset="0"/>
            </a:endParaRPr>
          </a:p>
        </p:txBody>
      </p:sp>
      <p:sp>
        <p:nvSpPr>
          <p:cNvPr id="12" name="Rectángulo 11">
            <a:extLst>
              <a:ext uri="{FF2B5EF4-FFF2-40B4-BE49-F238E27FC236}">
                <a16:creationId xmlns:a16="http://schemas.microsoft.com/office/drawing/2014/main" id="{26988BA3-FCF7-A145-B3AE-2E75C0BC7292}"/>
              </a:ext>
            </a:extLst>
          </p:cNvPr>
          <p:cNvSpPr/>
          <p:nvPr/>
        </p:nvSpPr>
        <p:spPr>
          <a:xfrm>
            <a:off x="8254852" y="2883644"/>
            <a:ext cx="1462274" cy="36568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a:solidFill>
                  <a:schemeClr val="tx1"/>
                </a:solidFill>
                <a:latin typeface="Consolas" panose="020B0609020204030204" pitchFamily="49" charset="0"/>
                <a:cs typeface="Consolas" panose="020B0609020204030204" pitchFamily="49" charset="0"/>
              </a:rPr>
              <a:t>TMA_Monitor</a:t>
            </a:r>
            <a:endParaRPr lang="es-ES" sz="1200" dirty="0">
              <a:solidFill>
                <a:schemeClr val="tx1"/>
              </a:solidFill>
              <a:latin typeface="Consolas" panose="020B0609020204030204" pitchFamily="49" charset="0"/>
              <a:cs typeface="Consolas" panose="020B0609020204030204" pitchFamily="49" charset="0"/>
            </a:endParaRPr>
          </a:p>
        </p:txBody>
      </p:sp>
      <p:sp>
        <p:nvSpPr>
          <p:cNvPr id="13" name="Rectángulo 12">
            <a:extLst>
              <a:ext uri="{FF2B5EF4-FFF2-40B4-BE49-F238E27FC236}">
                <a16:creationId xmlns:a16="http://schemas.microsoft.com/office/drawing/2014/main" id="{21DCD7EB-EB4A-AE40-8011-250B5E8943CE}"/>
              </a:ext>
            </a:extLst>
          </p:cNvPr>
          <p:cNvSpPr/>
          <p:nvPr/>
        </p:nvSpPr>
        <p:spPr>
          <a:xfrm>
            <a:off x="10044234" y="2883644"/>
            <a:ext cx="1462274" cy="36568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err="1">
                <a:solidFill>
                  <a:schemeClr val="tx1"/>
                </a:solidFill>
                <a:latin typeface="Consolas" panose="020B0609020204030204" pitchFamily="49" charset="0"/>
                <a:cs typeface="Consolas" panose="020B0609020204030204" pitchFamily="49" charset="0"/>
              </a:rPr>
              <a:t>TMA_Execute</a:t>
            </a:r>
            <a:endParaRPr lang="es-ES" sz="1400" dirty="0">
              <a:solidFill>
                <a:schemeClr val="tx1"/>
              </a:solidFill>
              <a:latin typeface="Consolas" panose="020B0609020204030204" pitchFamily="49" charset="0"/>
              <a:cs typeface="Consolas" panose="020B0609020204030204" pitchFamily="49" charset="0"/>
            </a:endParaRPr>
          </a:p>
        </p:txBody>
      </p:sp>
      <p:cxnSp>
        <p:nvCxnSpPr>
          <p:cNvPr id="8" name="Conector recto de flecha 7">
            <a:extLst>
              <a:ext uri="{FF2B5EF4-FFF2-40B4-BE49-F238E27FC236}">
                <a16:creationId xmlns:a16="http://schemas.microsoft.com/office/drawing/2014/main" id="{1EABF60F-E722-434F-A8E6-0252658E3C32}"/>
              </a:ext>
            </a:extLst>
          </p:cNvPr>
          <p:cNvCxnSpPr>
            <a:stCxn id="6" idx="2"/>
            <a:endCxn id="10" idx="0"/>
          </p:cNvCxnSpPr>
          <p:nvPr/>
        </p:nvCxnSpPr>
        <p:spPr>
          <a:xfrm>
            <a:off x="8985989" y="1849738"/>
            <a:ext cx="0" cy="352505"/>
          </a:xfrm>
          <a:prstGeom prst="straightConnector1">
            <a:avLst/>
          </a:prstGeom>
          <a:ln w="19050">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de flecha 15">
            <a:extLst>
              <a:ext uri="{FF2B5EF4-FFF2-40B4-BE49-F238E27FC236}">
                <a16:creationId xmlns:a16="http://schemas.microsoft.com/office/drawing/2014/main" id="{DE9FD80F-8E61-244B-9786-B675DD6BF901}"/>
              </a:ext>
            </a:extLst>
          </p:cNvPr>
          <p:cNvCxnSpPr>
            <a:cxnSpLocks/>
            <a:stCxn id="12" idx="0"/>
            <a:endCxn id="10" idx="2"/>
          </p:cNvCxnSpPr>
          <p:nvPr/>
        </p:nvCxnSpPr>
        <p:spPr>
          <a:xfrm flipV="1">
            <a:off x="8985989" y="2567924"/>
            <a:ext cx="0" cy="315719"/>
          </a:xfrm>
          <a:prstGeom prst="straightConnector1">
            <a:avLst/>
          </a:prstGeom>
          <a:ln w="19050">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2" name="Conector recto de flecha 21">
            <a:extLst>
              <a:ext uri="{FF2B5EF4-FFF2-40B4-BE49-F238E27FC236}">
                <a16:creationId xmlns:a16="http://schemas.microsoft.com/office/drawing/2014/main" id="{9BB83C7F-56B3-6A48-8261-2DF9726AE83C}"/>
              </a:ext>
            </a:extLst>
          </p:cNvPr>
          <p:cNvCxnSpPr>
            <a:cxnSpLocks/>
            <a:endCxn id="11" idx="2"/>
          </p:cNvCxnSpPr>
          <p:nvPr/>
        </p:nvCxnSpPr>
        <p:spPr>
          <a:xfrm flipV="1">
            <a:off x="10775371" y="2567924"/>
            <a:ext cx="1" cy="315722"/>
          </a:xfrm>
          <a:prstGeom prst="straightConnector1">
            <a:avLst/>
          </a:prstGeom>
          <a:ln w="19050">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6" name="Conector recto de flecha 25">
            <a:extLst>
              <a:ext uri="{FF2B5EF4-FFF2-40B4-BE49-F238E27FC236}">
                <a16:creationId xmlns:a16="http://schemas.microsoft.com/office/drawing/2014/main" id="{EC21400D-06E8-DA45-BBC5-27954E1988FE}"/>
              </a:ext>
            </a:extLst>
          </p:cNvPr>
          <p:cNvCxnSpPr>
            <a:cxnSpLocks/>
            <a:stCxn id="13" idx="0"/>
            <a:endCxn id="10" idx="2"/>
          </p:cNvCxnSpPr>
          <p:nvPr/>
        </p:nvCxnSpPr>
        <p:spPr>
          <a:xfrm flipH="1" flipV="1">
            <a:off x="8985989" y="2567924"/>
            <a:ext cx="1789383" cy="315719"/>
          </a:xfrm>
          <a:prstGeom prst="straightConnector1">
            <a:avLst/>
          </a:prstGeom>
          <a:ln w="19050">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0" name="Conector recto de flecha 29">
            <a:extLst>
              <a:ext uri="{FF2B5EF4-FFF2-40B4-BE49-F238E27FC236}">
                <a16:creationId xmlns:a16="http://schemas.microsoft.com/office/drawing/2014/main" id="{3A12F6FA-EC15-D849-A4C4-62F0CE77C5B4}"/>
              </a:ext>
            </a:extLst>
          </p:cNvPr>
          <p:cNvCxnSpPr>
            <a:cxnSpLocks/>
            <a:stCxn id="9" idx="2"/>
            <a:endCxn id="10" idx="0"/>
          </p:cNvCxnSpPr>
          <p:nvPr/>
        </p:nvCxnSpPr>
        <p:spPr>
          <a:xfrm flipH="1">
            <a:off x="8985989" y="1849738"/>
            <a:ext cx="1789383" cy="352505"/>
          </a:xfrm>
          <a:prstGeom prst="straightConnector1">
            <a:avLst/>
          </a:prstGeom>
          <a:ln w="19050">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3" name="Conector recto de flecha 32">
            <a:extLst>
              <a:ext uri="{FF2B5EF4-FFF2-40B4-BE49-F238E27FC236}">
                <a16:creationId xmlns:a16="http://schemas.microsoft.com/office/drawing/2014/main" id="{DDC04F27-A7B7-BF4F-8A36-273000DB223F}"/>
              </a:ext>
            </a:extLst>
          </p:cNvPr>
          <p:cNvCxnSpPr>
            <a:cxnSpLocks/>
            <a:stCxn id="9" idx="2"/>
            <a:endCxn id="11" idx="0"/>
          </p:cNvCxnSpPr>
          <p:nvPr/>
        </p:nvCxnSpPr>
        <p:spPr>
          <a:xfrm>
            <a:off x="10775372" y="1849738"/>
            <a:ext cx="0" cy="352505"/>
          </a:xfrm>
          <a:prstGeom prst="straightConnector1">
            <a:avLst/>
          </a:prstGeom>
          <a:ln w="19050">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6" name="Conector recto de flecha 35">
            <a:extLst>
              <a:ext uri="{FF2B5EF4-FFF2-40B4-BE49-F238E27FC236}">
                <a16:creationId xmlns:a16="http://schemas.microsoft.com/office/drawing/2014/main" id="{B5034AAC-E551-534D-BC76-85E519DF75DD}"/>
              </a:ext>
            </a:extLst>
          </p:cNvPr>
          <p:cNvCxnSpPr>
            <a:cxnSpLocks/>
            <a:stCxn id="6" idx="2"/>
            <a:endCxn id="11" idx="0"/>
          </p:cNvCxnSpPr>
          <p:nvPr/>
        </p:nvCxnSpPr>
        <p:spPr>
          <a:xfrm>
            <a:off x="8985989" y="1849738"/>
            <a:ext cx="1789383" cy="352505"/>
          </a:xfrm>
          <a:prstGeom prst="straightConnector1">
            <a:avLst/>
          </a:prstGeom>
          <a:ln w="19050">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0" name="Conector recto de flecha 39">
            <a:extLst>
              <a:ext uri="{FF2B5EF4-FFF2-40B4-BE49-F238E27FC236}">
                <a16:creationId xmlns:a16="http://schemas.microsoft.com/office/drawing/2014/main" id="{D0E607F1-6C2A-7E40-AD14-02E2772033E3}"/>
              </a:ext>
            </a:extLst>
          </p:cNvPr>
          <p:cNvCxnSpPr>
            <a:cxnSpLocks/>
            <a:stCxn id="12" idx="2"/>
          </p:cNvCxnSpPr>
          <p:nvPr/>
        </p:nvCxnSpPr>
        <p:spPr>
          <a:xfrm>
            <a:off x="8985989" y="3249325"/>
            <a:ext cx="561574" cy="450658"/>
          </a:xfrm>
          <a:prstGeom prst="straightConnector1">
            <a:avLst/>
          </a:prstGeom>
          <a:ln w="19050">
            <a:solidFill>
              <a:schemeClr val="tx1"/>
            </a:solidFill>
            <a:prstDash val="sysDash"/>
            <a:tailEnd type="oval"/>
          </a:ln>
        </p:spPr>
        <p:style>
          <a:lnRef idx="2">
            <a:schemeClr val="accent1"/>
          </a:lnRef>
          <a:fillRef idx="0">
            <a:schemeClr val="accent1"/>
          </a:fillRef>
          <a:effectRef idx="1">
            <a:schemeClr val="accent1"/>
          </a:effectRef>
          <a:fontRef idx="minor">
            <a:schemeClr val="tx1"/>
          </a:fontRef>
        </p:style>
      </p:cxnSp>
      <p:sp>
        <p:nvSpPr>
          <p:cNvPr id="47" name="Rectángulo 46">
            <a:extLst>
              <a:ext uri="{FF2B5EF4-FFF2-40B4-BE49-F238E27FC236}">
                <a16:creationId xmlns:a16="http://schemas.microsoft.com/office/drawing/2014/main" id="{F37EAD9C-696B-EC47-B69F-90AE96DA2A41}"/>
              </a:ext>
            </a:extLst>
          </p:cNvPr>
          <p:cNvSpPr/>
          <p:nvPr/>
        </p:nvSpPr>
        <p:spPr>
          <a:xfrm>
            <a:off x="8254852" y="3875995"/>
            <a:ext cx="1123147" cy="36568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a:solidFill>
                  <a:schemeClr val="tx1"/>
                </a:solidFill>
                <a:latin typeface="Consolas" panose="020B0609020204030204" pitchFamily="49" charset="0"/>
                <a:cs typeface="Consolas" panose="020B0609020204030204" pitchFamily="49" charset="0"/>
              </a:rPr>
              <a:t>Design</a:t>
            </a:r>
            <a:r>
              <a:rPr lang="es-ES" sz="1200" dirty="0">
                <a:solidFill>
                  <a:schemeClr val="tx1"/>
                </a:solidFill>
                <a:latin typeface="Consolas" panose="020B0609020204030204" pitchFamily="49" charset="0"/>
                <a:cs typeface="Consolas" panose="020B0609020204030204" pitchFamily="49" charset="0"/>
              </a:rPr>
              <a:t>-time</a:t>
            </a:r>
          </a:p>
        </p:txBody>
      </p:sp>
      <p:cxnSp>
        <p:nvCxnSpPr>
          <p:cNvPr id="49" name="Conector recto de flecha 48">
            <a:extLst>
              <a:ext uri="{FF2B5EF4-FFF2-40B4-BE49-F238E27FC236}">
                <a16:creationId xmlns:a16="http://schemas.microsoft.com/office/drawing/2014/main" id="{113832DA-C253-C046-ADF7-420BC7301DC9}"/>
              </a:ext>
            </a:extLst>
          </p:cNvPr>
          <p:cNvCxnSpPr>
            <a:cxnSpLocks/>
            <a:stCxn id="13" idx="2"/>
          </p:cNvCxnSpPr>
          <p:nvPr/>
        </p:nvCxnSpPr>
        <p:spPr>
          <a:xfrm>
            <a:off x="10775371" y="3249325"/>
            <a:ext cx="561574" cy="450658"/>
          </a:xfrm>
          <a:prstGeom prst="straightConnector1">
            <a:avLst/>
          </a:prstGeom>
          <a:ln w="19050">
            <a:solidFill>
              <a:schemeClr val="tx1"/>
            </a:solidFill>
            <a:prstDash val="sysDash"/>
            <a:tailEnd type="oval"/>
          </a:ln>
        </p:spPr>
        <p:style>
          <a:lnRef idx="2">
            <a:schemeClr val="accent1"/>
          </a:lnRef>
          <a:fillRef idx="0">
            <a:schemeClr val="accent1"/>
          </a:fillRef>
          <a:effectRef idx="1">
            <a:schemeClr val="accent1"/>
          </a:effectRef>
          <a:fontRef idx="minor">
            <a:schemeClr val="tx1"/>
          </a:fontRef>
        </p:style>
      </p:cxnSp>
      <p:sp>
        <p:nvSpPr>
          <p:cNvPr id="50" name="Rectángulo 49">
            <a:extLst>
              <a:ext uri="{FF2B5EF4-FFF2-40B4-BE49-F238E27FC236}">
                <a16:creationId xmlns:a16="http://schemas.microsoft.com/office/drawing/2014/main" id="{BEC36A48-CEF3-C043-B060-E0519078B04A}"/>
              </a:ext>
            </a:extLst>
          </p:cNvPr>
          <p:cNvSpPr/>
          <p:nvPr/>
        </p:nvSpPr>
        <p:spPr>
          <a:xfrm>
            <a:off x="9921875" y="3875995"/>
            <a:ext cx="1123147" cy="36568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err="1">
                <a:solidFill>
                  <a:schemeClr val="tx1"/>
                </a:solidFill>
                <a:latin typeface="Consolas" panose="020B0609020204030204" pitchFamily="49" charset="0"/>
                <a:cs typeface="Consolas" panose="020B0609020204030204" pitchFamily="49" charset="0"/>
              </a:rPr>
              <a:t>Services</a:t>
            </a:r>
            <a:endParaRPr lang="es-ES" sz="1200" dirty="0">
              <a:solidFill>
                <a:schemeClr val="tx1"/>
              </a:solidFill>
              <a:latin typeface="Consolas" panose="020B0609020204030204" pitchFamily="49" charset="0"/>
              <a:cs typeface="Consolas" panose="020B0609020204030204" pitchFamily="49" charset="0"/>
            </a:endParaRPr>
          </a:p>
        </p:txBody>
      </p:sp>
      <p:cxnSp>
        <p:nvCxnSpPr>
          <p:cNvPr id="46" name="Conector recto 45">
            <a:extLst>
              <a:ext uri="{FF2B5EF4-FFF2-40B4-BE49-F238E27FC236}">
                <a16:creationId xmlns:a16="http://schemas.microsoft.com/office/drawing/2014/main" id="{909FC43C-B8E7-6146-B118-6712259280BE}"/>
              </a:ext>
            </a:extLst>
          </p:cNvPr>
          <p:cNvCxnSpPr>
            <a:cxnSpLocks/>
            <a:stCxn id="47" idx="3"/>
          </p:cNvCxnSpPr>
          <p:nvPr/>
        </p:nvCxnSpPr>
        <p:spPr>
          <a:xfrm flipV="1">
            <a:off x="9377999" y="3699983"/>
            <a:ext cx="169564" cy="358853"/>
          </a:xfrm>
          <a:prstGeom prst="line">
            <a:avLst/>
          </a:prstGeom>
          <a:ln w="19050">
            <a:solidFill>
              <a:schemeClr val="tx1"/>
            </a:solidFill>
            <a:prstDash val="sysDash"/>
            <a:tailEnd type="oval"/>
          </a:ln>
        </p:spPr>
        <p:style>
          <a:lnRef idx="2">
            <a:schemeClr val="accent1"/>
          </a:lnRef>
          <a:fillRef idx="0">
            <a:schemeClr val="accent1"/>
          </a:fillRef>
          <a:effectRef idx="1">
            <a:schemeClr val="accent1"/>
          </a:effectRef>
          <a:fontRef idx="minor">
            <a:schemeClr val="tx1"/>
          </a:fontRef>
        </p:style>
      </p:cxnSp>
      <p:cxnSp>
        <p:nvCxnSpPr>
          <p:cNvPr id="55" name="Conector recto 54">
            <a:extLst>
              <a:ext uri="{FF2B5EF4-FFF2-40B4-BE49-F238E27FC236}">
                <a16:creationId xmlns:a16="http://schemas.microsoft.com/office/drawing/2014/main" id="{601D0930-ABB8-3F49-AD93-1A21FF229504}"/>
              </a:ext>
            </a:extLst>
          </p:cNvPr>
          <p:cNvCxnSpPr>
            <a:cxnSpLocks/>
            <a:stCxn id="50" idx="1"/>
          </p:cNvCxnSpPr>
          <p:nvPr/>
        </p:nvCxnSpPr>
        <p:spPr>
          <a:xfrm flipH="1" flipV="1">
            <a:off x="9540140" y="3699983"/>
            <a:ext cx="381735" cy="358853"/>
          </a:xfrm>
          <a:prstGeom prst="line">
            <a:avLst/>
          </a:prstGeom>
          <a:ln w="19050">
            <a:solidFill>
              <a:schemeClr val="tx1"/>
            </a:solidFill>
            <a:prstDash val="sysDash"/>
            <a:tailEnd type="oval"/>
          </a:ln>
        </p:spPr>
        <p:style>
          <a:lnRef idx="2">
            <a:schemeClr val="accent1"/>
          </a:lnRef>
          <a:fillRef idx="0">
            <a:schemeClr val="accent1"/>
          </a:fillRef>
          <a:effectRef idx="1">
            <a:schemeClr val="accent1"/>
          </a:effectRef>
          <a:fontRef idx="minor">
            <a:schemeClr val="tx1"/>
          </a:fontRef>
        </p:style>
      </p:cxnSp>
      <p:sp>
        <p:nvSpPr>
          <p:cNvPr id="54" name="CuadroTexto 53">
            <a:extLst>
              <a:ext uri="{FF2B5EF4-FFF2-40B4-BE49-F238E27FC236}">
                <a16:creationId xmlns:a16="http://schemas.microsoft.com/office/drawing/2014/main" id="{B9C8B3E0-F52E-914D-806F-375D276926D6}"/>
              </a:ext>
            </a:extLst>
          </p:cNvPr>
          <p:cNvSpPr txBox="1"/>
          <p:nvPr/>
        </p:nvSpPr>
        <p:spPr>
          <a:xfrm>
            <a:off x="8508138" y="3505509"/>
            <a:ext cx="821771" cy="254026"/>
          </a:xfrm>
          <a:prstGeom prst="rect">
            <a:avLst/>
          </a:prstGeom>
          <a:noFill/>
        </p:spPr>
        <p:txBody>
          <a:bodyPr wrap="none" rtlCol="0">
            <a:spAutoFit/>
          </a:bodyPr>
          <a:lstStyle/>
          <a:p>
            <a:r>
              <a:rPr lang="es-ES" sz="1400" i="1" dirty="0" err="1"/>
              <a:t>monitoring</a:t>
            </a:r>
            <a:endParaRPr lang="es-ES" sz="1400" i="1" dirty="0"/>
          </a:p>
        </p:txBody>
      </p:sp>
      <p:sp>
        <p:nvSpPr>
          <p:cNvPr id="58" name="CuadroTexto 57">
            <a:extLst>
              <a:ext uri="{FF2B5EF4-FFF2-40B4-BE49-F238E27FC236}">
                <a16:creationId xmlns:a16="http://schemas.microsoft.com/office/drawing/2014/main" id="{F9ED1CF4-1AD3-8E41-857E-45949C9C52AF}"/>
              </a:ext>
            </a:extLst>
          </p:cNvPr>
          <p:cNvSpPr txBox="1"/>
          <p:nvPr/>
        </p:nvSpPr>
        <p:spPr>
          <a:xfrm>
            <a:off x="10326854" y="3505509"/>
            <a:ext cx="727465" cy="254026"/>
          </a:xfrm>
          <a:prstGeom prst="rect">
            <a:avLst/>
          </a:prstGeom>
          <a:noFill/>
        </p:spPr>
        <p:txBody>
          <a:bodyPr wrap="none" rtlCol="0">
            <a:spAutoFit/>
          </a:bodyPr>
          <a:lstStyle/>
          <a:p>
            <a:r>
              <a:rPr lang="es-ES" sz="1400" i="1" dirty="0" err="1"/>
              <a:t>actuators</a:t>
            </a:r>
            <a:endParaRPr lang="es-ES" sz="1400" i="1" dirty="0"/>
          </a:p>
        </p:txBody>
      </p:sp>
      <p:cxnSp>
        <p:nvCxnSpPr>
          <p:cNvPr id="68" name="Conector recto 67">
            <a:extLst>
              <a:ext uri="{FF2B5EF4-FFF2-40B4-BE49-F238E27FC236}">
                <a16:creationId xmlns:a16="http://schemas.microsoft.com/office/drawing/2014/main" id="{47430BA8-D469-D041-B29E-098673D8DCA3}"/>
              </a:ext>
            </a:extLst>
          </p:cNvPr>
          <p:cNvCxnSpPr>
            <a:cxnSpLocks/>
            <a:stCxn id="50" idx="3"/>
          </p:cNvCxnSpPr>
          <p:nvPr/>
        </p:nvCxnSpPr>
        <p:spPr>
          <a:xfrm flipV="1">
            <a:off x="11045022" y="3725364"/>
            <a:ext cx="297471" cy="333472"/>
          </a:xfrm>
          <a:prstGeom prst="line">
            <a:avLst/>
          </a:prstGeom>
          <a:ln w="19050">
            <a:solidFill>
              <a:schemeClr val="tx1"/>
            </a:solidFill>
            <a:prstDash val="sysDash"/>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56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2BA72B4B-5E81-7845-836F-24C6B7A3982B}"/>
              </a:ext>
            </a:extLst>
          </p:cNvPr>
          <p:cNvSpPr/>
          <p:nvPr/>
        </p:nvSpPr>
        <p:spPr>
          <a:xfrm>
            <a:off x="7506929" y="2138516"/>
            <a:ext cx="2241755" cy="4336026"/>
          </a:xfrm>
          <a:prstGeom prst="rect">
            <a:avLst/>
          </a:prstGeom>
          <a:solidFill>
            <a:schemeClr val="tx2">
              <a:lumMod val="20000"/>
              <a:lumOff val="80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C3A132CE-CDF8-BD4C-9911-F2AAC37DB4B0}"/>
              </a:ext>
            </a:extLst>
          </p:cNvPr>
          <p:cNvSpPr/>
          <p:nvPr/>
        </p:nvSpPr>
        <p:spPr>
          <a:xfrm>
            <a:off x="9837174" y="2138516"/>
            <a:ext cx="2241755" cy="4336026"/>
          </a:xfrm>
          <a:prstGeom prst="rect">
            <a:avLst/>
          </a:prstGeom>
          <a:solidFill>
            <a:schemeClr val="tx2">
              <a:lumMod val="20000"/>
              <a:lumOff val="80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Marcador de contenido 2"/>
          <p:cNvSpPr>
            <a:spLocks noGrp="1"/>
          </p:cNvSpPr>
          <p:nvPr>
            <p:ph idx="1"/>
          </p:nvPr>
        </p:nvSpPr>
        <p:spPr>
          <a:xfrm>
            <a:off x="609600" y="1296237"/>
            <a:ext cx="6233652" cy="5010265"/>
          </a:xfrm>
        </p:spPr>
        <p:txBody>
          <a:bodyPr>
            <a:normAutofit fontScale="92500" lnSpcReduction="10000"/>
          </a:bodyPr>
          <a:lstStyle/>
          <a:p>
            <a:pPr>
              <a:lnSpc>
                <a:spcPct val="100000"/>
              </a:lnSpc>
            </a:pPr>
            <a:r>
              <a:rPr lang="en-GB" sz="2400" dirty="0"/>
              <a:t>ATMOSPHERE not only measures trustworthiness but provides a set of services to </a:t>
            </a:r>
            <a:r>
              <a:rPr lang="en-GB" sz="2400" b="1" dirty="0"/>
              <a:t>improve</a:t>
            </a:r>
            <a:r>
              <a:rPr lang="en-GB" sz="2400" dirty="0"/>
              <a:t> it. </a:t>
            </a:r>
          </a:p>
          <a:p>
            <a:pPr>
              <a:spcBef>
                <a:spcPts val="900"/>
              </a:spcBef>
            </a:pPr>
            <a:r>
              <a:rPr lang="en-GB" sz="2400" dirty="0"/>
              <a:t>Distributed </a:t>
            </a:r>
            <a:r>
              <a:rPr lang="en-GB" sz="2400" b="1" dirty="0"/>
              <a:t>Data Management Services </a:t>
            </a:r>
            <a:r>
              <a:rPr lang="en-GB" sz="2400" dirty="0"/>
              <a:t>for storage, retrieval, update and access of data in a cloud</a:t>
            </a:r>
          </a:p>
          <a:p>
            <a:pPr lvl="1">
              <a:lnSpc>
                <a:spcPct val="110000"/>
              </a:lnSpc>
              <a:spcBef>
                <a:spcPts val="0"/>
              </a:spcBef>
            </a:pPr>
            <a:r>
              <a:rPr lang="en-GB" sz="2100" dirty="0"/>
              <a:t>Based on SGX </a:t>
            </a:r>
            <a:r>
              <a:rPr lang="en-GB" sz="2100" b="1" dirty="0"/>
              <a:t>enclaves</a:t>
            </a:r>
            <a:r>
              <a:rPr lang="en-GB" sz="2100" dirty="0"/>
              <a:t> to enable the execution even </a:t>
            </a:r>
            <a:br>
              <a:rPr lang="en-GB" sz="2100" dirty="0"/>
            </a:br>
            <a:r>
              <a:rPr lang="en-GB" sz="2100" dirty="0"/>
              <a:t>in non-trustable resources</a:t>
            </a:r>
          </a:p>
          <a:p>
            <a:pPr lvl="2">
              <a:lnSpc>
                <a:spcPct val="110000"/>
              </a:lnSpc>
              <a:spcBef>
                <a:spcPts val="0"/>
              </a:spcBef>
            </a:pPr>
            <a:r>
              <a:rPr lang="en-GB" sz="2100" dirty="0"/>
              <a:t>Running on an encrypted memory area.</a:t>
            </a:r>
          </a:p>
          <a:p>
            <a:pPr lvl="1">
              <a:lnSpc>
                <a:spcPct val="110000"/>
              </a:lnSpc>
              <a:spcBef>
                <a:spcPts val="0"/>
              </a:spcBef>
            </a:pPr>
            <a:r>
              <a:rPr lang="en-GB" sz="2100" dirty="0"/>
              <a:t>Guaranteeing features such as confidentiality and </a:t>
            </a:r>
            <a:br>
              <a:rPr lang="en-GB" sz="2100" dirty="0"/>
            </a:br>
            <a:r>
              <a:rPr lang="en-GB" sz="2100" dirty="0"/>
              <a:t>revocation and access authorization based on </a:t>
            </a:r>
            <a:r>
              <a:rPr lang="en-GB" sz="2100" b="1" dirty="0"/>
              <a:t>policies</a:t>
            </a:r>
            <a:r>
              <a:rPr lang="en-GB" sz="2100" dirty="0"/>
              <a:t>.</a:t>
            </a:r>
          </a:p>
          <a:p>
            <a:pPr lvl="2"/>
            <a:r>
              <a:rPr lang="en-GB" sz="2100" dirty="0"/>
              <a:t>Policy engines for Secure Data Management.</a:t>
            </a:r>
          </a:p>
          <a:p>
            <a:pPr lvl="2"/>
            <a:r>
              <a:rPr lang="en-GB" sz="2100" dirty="0"/>
              <a:t>Using anonymization techniques to protect sensitive fields and records</a:t>
            </a:r>
          </a:p>
          <a:p>
            <a:pPr lvl="3"/>
            <a:r>
              <a:rPr lang="en-GB" sz="2100" dirty="0"/>
              <a:t>Including rewriting SQL queries.</a:t>
            </a:r>
          </a:p>
          <a:p>
            <a:pPr>
              <a:lnSpc>
                <a:spcPct val="100000"/>
              </a:lnSpc>
            </a:pPr>
            <a:endParaRPr lang="en-GB" sz="2400" dirty="0"/>
          </a:p>
        </p:txBody>
      </p:sp>
      <p:sp>
        <p:nvSpPr>
          <p:cNvPr id="2" name="Título 1"/>
          <p:cNvSpPr>
            <a:spLocks noGrp="1"/>
          </p:cNvSpPr>
          <p:nvPr>
            <p:ph type="title"/>
          </p:nvPr>
        </p:nvSpPr>
        <p:spPr>
          <a:xfrm>
            <a:off x="6253841" y="69460"/>
            <a:ext cx="5682343" cy="440028"/>
          </a:xfrm>
        </p:spPr>
        <p:txBody>
          <a:bodyPr/>
          <a:lstStyle/>
          <a:p>
            <a:r>
              <a:rPr lang="es-ES_tradnl" dirty="0" err="1"/>
              <a:t>Distributed</a:t>
            </a:r>
            <a:r>
              <a:rPr lang="es-ES_tradnl" dirty="0"/>
              <a:t> </a:t>
            </a:r>
            <a:r>
              <a:rPr lang="es-ES_tradnl" dirty="0" err="1"/>
              <a:t>Trustworthy</a:t>
            </a:r>
            <a:r>
              <a:rPr lang="es-ES_tradnl" dirty="0"/>
              <a:t> Data Management </a:t>
            </a:r>
            <a:r>
              <a:rPr lang="es-ES_tradnl" dirty="0" err="1"/>
              <a:t>Services</a:t>
            </a:r>
            <a:endParaRPr lang="es-ES_tradnl" dirty="0"/>
          </a:p>
        </p:txBody>
      </p:sp>
      <p:sp>
        <p:nvSpPr>
          <p:cNvPr id="6" name="Rectángulo 5">
            <a:extLst>
              <a:ext uri="{FF2B5EF4-FFF2-40B4-BE49-F238E27FC236}">
                <a16:creationId xmlns:a16="http://schemas.microsoft.com/office/drawing/2014/main" id="{6F5C353A-DDDB-BE4C-8423-1D3E405B682D}"/>
              </a:ext>
            </a:extLst>
          </p:cNvPr>
          <p:cNvSpPr/>
          <p:nvPr/>
        </p:nvSpPr>
        <p:spPr>
          <a:xfrm>
            <a:off x="7775030" y="2433484"/>
            <a:ext cx="1791929" cy="2444730"/>
          </a:xfrm>
          <a:prstGeom prst="rect">
            <a:avLst/>
          </a:prstGeom>
          <a:pattFill prst="ltUpDiag">
            <a:fgClr>
              <a:schemeClr val="bg1">
                <a:lumMod val="85000"/>
              </a:schemeClr>
            </a:fgClr>
            <a:bgClr>
              <a:schemeClr val="bg1"/>
            </a:bgClr>
          </a:patt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s-ES" sz="1600" b="1" dirty="0" err="1">
                <a:solidFill>
                  <a:schemeClr val="tx1">
                    <a:lumMod val="50000"/>
                  </a:schemeClr>
                </a:solidFill>
              </a:rPr>
              <a:t>Tusted</a:t>
            </a:r>
            <a:r>
              <a:rPr lang="es-ES" sz="1600" b="1" dirty="0">
                <a:solidFill>
                  <a:schemeClr val="tx1">
                    <a:lumMod val="50000"/>
                  </a:schemeClr>
                </a:solidFill>
              </a:rPr>
              <a:t> </a:t>
            </a:r>
            <a:r>
              <a:rPr lang="es-ES" sz="1600" b="1" dirty="0" err="1">
                <a:solidFill>
                  <a:schemeClr val="tx1">
                    <a:lumMod val="50000"/>
                  </a:schemeClr>
                </a:solidFill>
              </a:rPr>
              <a:t>Execution</a:t>
            </a:r>
            <a:r>
              <a:rPr lang="es-ES" sz="1600" b="1" dirty="0">
                <a:solidFill>
                  <a:schemeClr val="tx1">
                    <a:lumMod val="50000"/>
                  </a:schemeClr>
                </a:solidFill>
              </a:rPr>
              <a:t> </a:t>
            </a:r>
            <a:r>
              <a:rPr lang="es-ES" sz="1600" b="1" dirty="0" err="1">
                <a:solidFill>
                  <a:schemeClr val="tx1">
                    <a:lumMod val="50000"/>
                  </a:schemeClr>
                </a:solidFill>
              </a:rPr>
              <a:t>Environment</a:t>
            </a:r>
            <a:endParaRPr lang="es-ES" sz="1600" b="1" dirty="0">
              <a:solidFill>
                <a:schemeClr val="tx1">
                  <a:lumMod val="50000"/>
                </a:schemeClr>
              </a:solidFill>
            </a:endParaRPr>
          </a:p>
        </p:txBody>
      </p:sp>
      <p:sp>
        <p:nvSpPr>
          <p:cNvPr id="7" name="Rectángulo 6">
            <a:extLst>
              <a:ext uri="{FF2B5EF4-FFF2-40B4-BE49-F238E27FC236}">
                <a16:creationId xmlns:a16="http://schemas.microsoft.com/office/drawing/2014/main" id="{650E3BE9-06DF-0E41-901F-963BF5E3CB46}"/>
              </a:ext>
            </a:extLst>
          </p:cNvPr>
          <p:cNvSpPr/>
          <p:nvPr/>
        </p:nvSpPr>
        <p:spPr>
          <a:xfrm>
            <a:off x="8115558" y="4189301"/>
            <a:ext cx="1110872" cy="577833"/>
          </a:xfrm>
          <a:prstGeom prst="rect">
            <a:avLst/>
          </a:prstGeom>
          <a:solidFill>
            <a:schemeClr val="bg1">
              <a:lumMod val="85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err="1">
                <a:solidFill>
                  <a:schemeClr val="tx1">
                    <a:lumMod val="50000"/>
                  </a:schemeClr>
                </a:solidFill>
              </a:rPr>
              <a:t>Secured</a:t>
            </a:r>
            <a:r>
              <a:rPr lang="es-ES" sz="1600" dirty="0">
                <a:solidFill>
                  <a:schemeClr val="tx1">
                    <a:lumMod val="50000"/>
                  </a:schemeClr>
                </a:solidFill>
              </a:rPr>
              <a:t> Access</a:t>
            </a:r>
          </a:p>
        </p:txBody>
      </p:sp>
      <p:sp>
        <p:nvSpPr>
          <p:cNvPr id="9" name="Cilindro 8">
            <a:extLst>
              <a:ext uri="{FF2B5EF4-FFF2-40B4-BE49-F238E27FC236}">
                <a16:creationId xmlns:a16="http://schemas.microsoft.com/office/drawing/2014/main" id="{EB73BA3E-2C26-9A42-A7E9-5D6645DC75A9}"/>
              </a:ext>
            </a:extLst>
          </p:cNvPr>
          <p:cNvSpPr/>
          <p:nvPr/>
        </p:nvSpPr>
        <p:spPr>
          <a:xfrm>
            <a:off x="7775030" y="5483808"/>
            <a:ext cx="1791929" cy="827511"/>
          </a:xfrm>
          <a:prstGeom prst="can">
            <a:avLst/>
          </a:prstGeom>
          <a:pattFill prst="ltUpDiag">
            <a:fgClr>
              <a:schemeClr val="bg1">
                <a:lumMod val="85000"/>
              </a:schemeClr>
            </a:fgClr>
            <a:bgClr>
              <a:schemeClr val="bg1"/>
            </a:bgClr>
          </a:patt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600" b="1" dirty="0" err="1">
                <a:solidFill>
                  <a:schemeClr val="tx1">
                    <a:lumMod val="50000"/>
                  </a:schemeClr>
                </a:solidFill>
              </a:rPr>
              <a:t>Database</a:t>
            </a:r>
            <a:endParaRPr lang="es-ES" sz="1600" b="1" dirty="0">
              <a:solidFill>
                <a:schemeClr val="tx1">
                  <a:lumMod val="50000"/>
                </a:schemeClr>
              </a:solidFill>
            </a:endParaRPr>
          </a:p>
        </p:txBody>
      </p:sp>
      <p:sp>
        <p:nvSpPr>
          <p:cNvPr id="11" name="Rectángulo 10">
            <a:extLst>
              <a:ext uri="{FF2B5EF4-FFF2-40B4-BE49-F238E27FC236}">
                <a16:creationId xmlns:a16="http://schemas.microsoft.com/office/drawing/2014/main" id="{679D93FB-4C72-714E-A95A-73A77B7EAA4C}"/>
              </a:ext>
            </a:extLst>
          </p:cNvPr>
          <p:cNvSpPr/>
          <p:nvPr/>
        </p:nvSpPr>
        <p:spPr>
          <a:xfrm>
            <a:off x="10062086" y="2433484"/>
            <a:ext cx="1791929" cy="1928654"/>
          </a:xfrm>
          <a:prstGeom prst="rect">
            <a:avLst/>
          </a:prstGeom>
          <a:pattFill prst="ltUpDiag">
            <a:fgClr>
              <a:schemeClr val="bg1">
                <a:lumMod val="85000"/>
              </a:schemeClr>
            </a:fgClr>
            <a:bgClr>
              <a:schemeClr val="bg1"/>
            </a:bgClr>
          </a:patt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s-ES" sz="1600" b="1" dirty="0" err="1">
                <a:solidFill>
                  <a:schemeClr val="tx1">
                    <a:lumMod val="50000"/>
                  </a:schemeClr>
                </a:solidFill>
              </a:rPr>
              <a:t>Tusted</a:t>
            </a:r>
            <a:r>
              <a:rPr lang="es-ES" sz="1600" b="1" dirty="0">
                <a:solidFill>
                  <a:schemeClr val="tx1">
                    <a:lumMod val="50000"/>
                  </a:schemeClr>
                </a:solidFill>
              </a:rPr>
              <a:t> </a:t>
            </a:r>
            <a:r>
              <a:rPr lang="es-ES" sz="1600" b="1" dirty="0" err="1">
                <a:solidFill>
                  <a:schemeClr val="tx1">
                    <a:lumMod val="50000"/>
                  </a:schemeClr>
                </a:solidFill>
              </a:rPr>
              <a:t>Execution</a:t>
            </a:r>
            <a:r>
              <a:rPr lang="es-ES" sz="1600" b="1" dirty="0">
                <a:solidFill>
                  <a:schemeClr val="tx1">
                    <a:lumMod val="50000"/>
                  </a:schemeClr>
                </a:solidFill>
              </a:rPr>
              <a:t> </a:t>
            </a:r>
            <a:r>
              <a:rPr lang="es-ES" sz="1600" b="1" dirty="0" err="1">
                <a:solidFill>
                  <a:schemeClr val="tx1">
                    <a:lumMod val="50000"/>
                  </a:schemeClr>
                </a:solidFill>
              </a:rPr>
              <a:t>Environment</a:t>
            </a:r>
            <a:endParaRPr lang="es-ES" sz="1600" b="1" dirty="0">
              <a:solidFill>
                <a:schemeClr val="tx1">
                  <a:lumMod val="50000"/>
                </a:schemeClr>
              </a:solidFill>
            </a:endParaRPr>
          </a:p>
        </p:txBody>
      </p:sp>
      <p:sp>
        <p:nvSpPr>
          <p:cNvPr id="15" name="Rectángulo 14">
            <a:extLst>
              <a:ext uri="{FF2B5EF4-FFF2-40B4-BE49-F238E27FC236}">
                <a16:creationId xmlns:a16="http://schemas.microsoft.com/office/drawing/2014/main" id="{6C2C0736-D938-B848-B2D6-25FC5DB39525}"/>
              </a:ext>
            </a:extLst>
          </p:cNvPr>
          <p:cNvSpPr/>
          <p:nvPr/>
        </p:nvSpPr>
        <p:spPr>
          <a:xfrm>
            <a:off x="10402614" y="3603523"/>
            <a:ext cx="1110872" cy="577833"/>
          </a:xfrm>
          <a:prstGeom prst="rect">
            <a:avLst/>
          </a:prstGeom>
          <a:solidFill>
            <a:schemeClr val="bg1">
              <a:lumMod val="85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chemeClr val="tx1">
                    <a:lumMod val="50000"/>
                  </a:schemeClr>
                </a:solidFill>
              </a:rPr>
              <a:t>Access </a:t>
            </a:r>
            <a:r>
              <a:rPr lang="es-ES" sz="1600" dirty="0" err="1">
                <a:solidFill>
                  <a:schemeClr val="tx1">
                    <a:lumMod val="50000"/>
                  </a:schemeClr>
                </a:solidFill>
              </a:rPr>
              <a:t>Policies</a:t>
            </a:r>
            <a:endParaRPr lang="es-ES" sz="1600" dirty="0">
              <a:solidFill>
                <a:schemeClr val="tx1">
                  <a:lumMod val="50000"/>
                </a:schemeClr>
              </a:solidFill>
            </a:endParaRPr>
          </a:p>
        </p:txBody>
      </p:sp>
      <p:pic>
        <p:nvPicPr>
          <p:cNvPr id="13" name="Imagen 12">
            <a:extLst>
              <a:ext uri="{FF2B5EF4-FFF2-40B4-BE49-F238E27FC236}">
                <a16:creationId xmlns:a16="http://schemas.microsoft.com/office/drawing/2014/main" id="{AAA2D261-B7C6-0E40-9D95-C05899A54C05}"/>
              </a:ext>
            </a:extLst>
          </p:cNvPr>
          <p:cNvPicPr>
            <a:picLocks noChangeAspect="1"/>
          </p:cNvPicPr>
          <p:nvPr/>
        </p:nvPicPr>
        <p:blipFill>
          <a:blip r:embed="rId3"/>
          <a:stretch>
            <a:fillRect/>
          </a:stretch>
        </p:blipFill>
        <p:spPr>
          <a:xfrm>
            <a:off x="10532805" y="5314265"/>
            <a:ext cx="850489" cy="992237"/>
          </a:xfrm>
          <a:prstGeom prst="rect">
            <a:avLst/>
          </a:prstGeom>
        </p:spPr>
      </p:pic>
      <p:cxnSp>
        <p:nvCxnSpPr>
          <p:cNvPr id="19" name="Conector recto 18">
            <a:extLst>
              <a:ext uri="{FF2B5EF4-FFF2-40B4-BE49-F238E27FC236}">
                <a16:creationId xmlns:a16="http://schemas.microsoft.com/office/drawing/2014/main" id="{FBFF8D29-4083-CB47-9B54-9C87B669ED02}"/>
              </a:ext>
            </a:extLst>
          </p:cNvPr>
          <p:cNvCxnSpPr>
            <a:stCxn id="7" idx="2"/>
            <a:endCxn id="9" idx="1"/>
          </p:cNvCxnSpPr>
          <p:nvPr/>
        </p:nvCxnSpPr>
        <p:spPr>
          <a:xfrm>
            <a:off x="8670994" y="4767134"/>
            <a:ext cx="1" cy="716674"/>
          </a:xfrm>
          <a:prstGeom prst="line">
            <a:avLst/>
          </a:prstGeom>
          <a:ln w="1270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 name="Conector recto 20">
            <a:extLst>
              <a:ext uri="{FF2B5EF4-FFF2-40B4-BE49-F238E27FC236}">
                <a16:creationId xmlns:a16="http://schemas.microsoft.com/office/drawing/2014/main" id="{DF688191-D1BC-CA47-A425-21FD64CC27AB}"/>
              </a:ext>
            </a:extLst>
          </p:cNvPr>
          <p:cNvCxnSpPr>
            <a:cxnSpLocks/>
            <a:stCxn id="7" idx="3"/>
            <a:endCxn id="13" idx="1"/>
          </p:cNvCxnSpPr>
          <p:nvPr/>
        </p:nvCxnSpPr>
        <p:spPr>
          <a:xfrm>
            <a:off x="9226430" y="4478218"/>
            <a:ext cx="1306375" cy="1332166"/>
          </a:xfrm>
          <a:prstGeom prst="line">
            <a:avLst/>
          </a:prstGeom>
          <a:ln w="1270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36D698E5-6ED6-1040-9E45-E6B0B49BED31}"/>
              </a:ext>
            </a:extLst>
          </p:cNvPr>
          <p:cNvCxnSpPr>
            <a:cxnSpLocks/>
            <a:stCxn id="15" idx="1"/>
            <a:endCxn id="7" idx="3"/>
          </p:cNvCxnSpPr>
          <p:nvPr/>
        </p:nvCxnSpPr>
        <p:spPr>
          <a:xfrm flipH="1">
            <a:off x="9226430" y="3892440"/>
            <a:ext cx="1176184" cy="585778"/>
          </a:xfrm>
          <a:prstGeom prst="line">
            <a:avLst/>
          </a:prstGeom>
          <a:ln w="12700">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7403749"/>
      </p:ext>
    </p:extLst>
  </p:cSld>
  <p:clrMapOvr>
    <a:masterClrMapping/>
  </p:clrMapOvr>
</p:sld>
</file>

<file path=ppt/theme/theme1.xml><?xml version="1.0" encoding="utf-8"?>
<a:theme xmlns:a="http://schemas.openxmlformats.org/drawingml/2006/main" name="slide_base">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tmosphere_PPT_V2" id="{4E109BF4-0EE9-6E49-922C-12362740193E}" vid="{7C2EDB4F-FBAD-2045-977C-EEE8D187C94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ATMOSPHERE PPT template</Template>
  <TotalTime>4391</TotalTime>
  <Words>1811</Words>
  <Application>Microsoft Macintosh PowerPoint</Application>
  <PresentationFormat>Panorámica</PresentationFormat>
  <Paragraphs>180</Paragraphs>
  <Slides>13</Slides>
  <Notes>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Calibri</vt:lpstr>
      <vt:lpstr>Calibri Light</vt:lpstr>
      <vt:lpstr>Consolas</vt:lpstr>
      <vt:lpstr>Corbel</vt:lpstr>
      <vt:lpstr>Eurostile</vt:lpstr>
      <vt:lpstr>Futura Medium</vt:lpstr>
      <vt:lpstr>Source Sans Pro</vt:lpstr>
      <vt:lpstr>Tipo de letra del sistema</vt:lpstr>
      <vt:lpstr>slide_base</vt:lpstr>
      <vt:lpstr>Presentación de PowerPoint</vt:lpstr>
      <vt:lpstr>Trust and ATMOSPHERE</vt:lpstr>
      <vt:lpstr>The problem</vt:lpstr>
      <vt:lpstr>What is trust?</vt:lpstr>
      <vt:lpstr>Exploiting the Legacy</vt:lpstr>
      <vt:lpstr>Hybrid federated platform</vt:lpstr>
      <vt:lpstr>Trustworthiness life-cycle</vt:lpstr>
      <vt:lpstr>Trustworthiness Monitoring</vt:lpstr>
      <vt:lpstr>Distributed Trustworthy Data Management Services</vt:lpstr>
      <vt:lpstr>Distributed Trustworthy Data Processing Services</vt:lpstr>
      <vt:lpstr>Distributed Trustworthy Data Processing Services</vt:lpstr>
      <vt:lpstr>Conclusions: What could you expect from ATMOSPHERE </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Ignacio</dc:creator>
  <cp:lastModifiedBy>Microsoft Office User</cp:lastModifiedBy>
  <cp:revision>94</cp:revision>
  <dcterms:created xsi:type="dcterms:W3CDTF">2017-11-14T15:57:25Z</dcterms:created>
  <dcterms:modified xsi:type="dcterms:W3CDTF">2018-10-10T07:20:51Z</dcterms:modified>
</cp:coreProperties>
</file>