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13"/>
  </p:notesMasterIdLst>
  <p:handoutMasterIdLst>
    <p:handoutMasterId r:id="rId14"/>
  </p:handoutMasterIdLst>
  <p:sldIdLst>
    <p:sldId id="274" r:id="rId2"/>
    <p:sldId id="294" r:id="rId3"/>
    <p:sldId id="306" r:id="rId4"/>
    <p:sldId id="315" r:id="rId5"/>
    <p:sldId id="307" r:id="rId6"/>
    <p:sldId id="308" r:id="rId7"/>
    <p:sldId id="311" r:id="rId8"/>
    <p:sldId id="316" r:id="rId9"/>
    <p:sldId id="313" r:id="rId10"/>
    <p:sldId id="317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892D"/>
    <a:srgbClr val="E2E4EA"/>
    <a:srgbClr val="0C4A93"/>
    <a:srgbClr val="192E44"/>
    <a:srgbClr val="192E45"/>
    <a:srgbClr val="1C3046"/>
    <a:srgbClr val="75A5D8"/>
    <a:srgbClr val="1D2F45"/>
    <a:srgbClr val="75A4D9"/>
    <a:srgbClr val="167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 autoAdjust="0"/>
    <p:restoredTop sz="95370" autoAdjust="0"/>
  </p:normalViewPr>
  <p:slideViewPr>
    <p:cSldViewPr>
      <p:cViewPr varScale="1">
        <p:scale>
          <a:sx n="107" d="100"/>
          <a:sy n="107" d="100"/>
        </p:scale>
        <p:origin x="544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858CEE-81EB-44FD-96A5-EC8E9A3EEC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6C995-3150-46D5-8652-A3F1B7DFBF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DF400-AF8F-46F3-A516-4D72EE0ED80B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C63A5-05B4-48B1-8024-437B84EDEF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14F89-CD0B-4549-AE0A-5F2F1D3DA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3B65D-61F5-4600-A226-9142CB319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6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6906-B6A1-4E52-BE69-9D249F819B11}" type="datetimeFigureOut">
              <a:rPr lang="it-IT" smtClean="0"/>
              <a:t>11/10/18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48A20-7C99-4A4D-BF06-6E8ADEA4D03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496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chemeClr val="tx1"/>
                </a:solidFill>
              </a:rPr>
              <a:t>to build-up successful market take-up and commercial boost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922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Invented by Alexander Osterwalder</a:t>
            </a:r>
          </a:p>
          <a:p>
            <a:r>
              <a:rPr lang="en-GB" dirty="0">
                <a:solidFill>
                  <a:schemeClr val="tx1"/>
                </a:solidFill>
              </a:rPr>
              <a:t>Strategic management tool</a:t>
            </a:r>
          </a:p>
          <a:p>
            <a:r>
              <a:rPr lang="en-GB" dirty="0">
                <a:solidFill>
                  <a:schemeClr val="tx1"/>
                </a:solidFill>
              </a:rPr>
              <a:t>More simple to build, visualize and validate your business model</a:t>
            </a:r>
          </a:p>
          <a:p>
            <a:r>
              <a:rPr lang="en-GB" dirty="0">
                <a:solidFill>
                  <a:schemeClr val="tx1"/>
                </a:solidFill>
              </a:rPr>
              <a:t>Webinar will serve to explain what it is, how to set up your product model, understand its different fields and the innovation behind the business model, with real examples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397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Presented by Marketing expert with professional experience in the area</a:t>
            </a:r>
          </a:p>
          <a:p>
            <a:r>
              <a:rPr lang="en-GB" dirty="0">
                <a:solidFill>
                  <a:schemeClr val="tx1"/>
                </a:solidFill>
              </a:rPr>
              <a:t>What strategies to use when disseminating their product/portfolio</a:t>
            </a:r>
          </a:p>
          <a:p>
            <a:r>
              <a:rPr lang="en-GB" dirty="0">
                <a:solidFill>
                  <a:schemeClr val="tx1"/>
                </a:solidFill>
              </a:rPr>
              <a:t>Marketing rules &amp; guidelines</a:t>
            </a:r>
          </a:p>
          <a:p>
            <a:r>
              <a:rPr lang="en-GB" dirty="0">
                <a:solidFill>
                  <a:schemeClr val="tx1"/>
                </a:solidFill>
              </a:rPr>
              <a:t>Which tools to which situation and target audience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047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hyperlink" Target="mailto:business@eoso-hub.eu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4E82C1C-60FB-2F41-A35A-E9EB59674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00" y="4877732"/>
            <a:ext cx="636044" cy="5789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95AC5E-022A-794A-B33A-6292101788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57" y="5260744"/>
            <a:ext cx="667687" cy="633228"/>
          </a:xfrm>
          <a:prstGeom prst="rect">
            <a:avLst/>
          </a:prstGeom>
        </p:spPr>
      </p:pic>
      <p:sp>
        <p:nvSpPr>
          <p:cNvPr id="12" name="Rettangolo 11"/>
          <p:cNvSpPr/>
          <p:nvPr userDrawn="1"/>
        </p:nvSpPr>
        <p:spPr>
          <a:xfrm>
            <a:off x="1007436" y="6381328"/>
            <a:ext cx="110412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noProof="0" dirty="0"/>
              <a:t>EOSC-hub receives funding from the European Union’s Horizon 2020 research and innovation programme under grant agreement No. 777536.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DC374C-3088-4AC9-9030-20959266C273}"/>
              </a:ext>
            </a:extLst>
          </p:cNvPr>
          <p:cNvSpPr txBox="1"/>
          <p:nvPr userDrawn="1"/>
        </p:nvSpPr>
        <p:spPr>
          <a:xfrm>
            <a:off x="1976601" y="498907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eosc-dih.eu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4785B6D-81EF-4C62-AB07-6BE079FA42A0}"/>
              </a:ext>
            </a:extLst>
          </p:cNvPr>
          <p:cNvSpPr txBox="1"/>
          <p:nvPr userDrawn="1"/>
        </p:nvSpPr>
        <p:spPr>
          <a:xfrm>
            <a:off x="1937698" y="537534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cxnSp>
        <p:nvCxnSpPr>
          <p:cNvPr id="17" name="Connettore 1 13">
            <a:extLst>
              <a:ext uri="{FF2B5EF4-FFF2-40B4-BE49-F238E27FC236}">
                <a16:creationId xmlns:a16="http://schemas.microsoft.com/office/drawing/2014/main" id="{F69445E9-7340-45CD-BA5C-39E3176D3686}"/>
              </a:ext>
            </a:extLst>
          </p:cNvPr>
          <p:cNvCxnSpPr>
            <a:cxnSpLocks/>
          </p:cNvCxnSpPr>
          <p:nvPr userDrawn="1"/>
        </p:nvCxnSpPr>
        <p:spPr>
          <a:xfrm>
            <a:off x="1559496" y="4725144"/>
            <a:ext cx="1872208" cy="0"/>
          </a:xfrm>
          <a:prstGeom prst="line">
            <a:avLst/>
          </a:prstGeom>
          <a:ln>
            <a:solidFill>
              <a:srgbClr val="1C30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C948B22F-CB4B-4782-A3F9-C695712435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6371133"/>
            <a:ext cx="422176" cy="282000"/>
          </a:xfrm>
          <a:prstGeom prst="rect">
            <a:avLst/>
          </a:prstGeom>
        </p:spPr>
      </p:pic>
      <p:pic>
        <p:nvPicPr>
          <p:cNvPr id="4" name="Picture 3" descr="EOSC-Hub_Logo_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100076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11/10/2018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pic>
        <p:nvPicPr>
          <p:cNvPr id="2" name="Picture 1" descr="EOSC-Hub_Logo_A_2 (1)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9080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3827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48E551BA-809B-467E-B7BF-CDFEA85965DB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ttangolo 17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2" name="Rettangolo 21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4" name="Rettangolo 23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dirty="0"/>
              <a:t>20/04/2018</a:t>
            </a:r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DC876967-883E-418D-B4C9-65119C6FA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42" name="Titolo 1">
            <a:extLst>
              <a:ext uri="{FF2B5EF4-FFF2-40B4-BE49-F238E27FC236}">
                <a16:creationId xmlns:a16="http://schemas.microsoft.com/office/drawing/2014/main" id="{AE87A924-9A41-49C3-B3AA-B18C27B82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39" name="Picture 38" descr="EOSC-Hub_Logo_A_2 (1)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9080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DE633CC4-435D-416E-AA98-4662B8A85FE2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293223"/>
            <a:ext cx="5664629" cy="47949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293223"/>
            <a:ext cx="5664629" cy="47949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E28DAB20-03EB-4D39-A0F2-B73A96222495}" type="datetime1">
              <a:rPr lang="en-GB" smtClean="0"/>
              <a:t>11/10/2018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42" name="Picture 41" descr="EOSC-Hub_Logo_A_2 (1)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9080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F6C7B7-1597-4762-9541-39E64CD64D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3631913"/>
            <a:ext cx="7759774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03D9A9-DAB0-4043-9528-4822DD2D82E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944594"/>
            <a:ext cx="5883079" cy="5057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accent5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416F95-D136-4291-9DBD-6D01BD783D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4701CE1-45E5-49C0-9675-78EC85F6A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9" name="Picture 8" descr="EOSC-Hub_Logo_A_2 (1)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196752"/>
            <a:ext cx="3071664" cy="9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6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E416F95-D136-4291-9DBD-6D01BD783D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3600" b="1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US" altLang="ko-K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accent3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8" name="Picture 7" descr="EOSC-Hub_Logo_A_2 (1)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9080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0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EF2F36-B244-4AAF-8FF9-09D26625E39C}"/>
              </a:ext>
            </a:extLst>
          </p:cNvPr>
          <p:cNvGrpSpPr/>
          <p:nvPr userDrawn="1"/>
        </p:nvGrpSpPr>
        <p:grpSpPr>
          <a:xfrm>
            <a:off x="4192277" y="4365104"/>
            <a:ext cx="3956040" cy="633228"/>
            <a:chOff x="4269008" y="5638956"/>
            <a:chExt cx="3956040" cy="63322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E9FBBCD-1A09-854C-AD37-ABFC23BF72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9008" y="5666091"/>
              <a:ext cx="630033" cy="578959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B059FA9-527F-3047-9752-9021170989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3505" y="5638956"/>
              <a:ext cx="658903" cy="633228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C463FB9-8E58-4D7E-9AEC-9058EB62CFA0}"/>
                </a:ext>
              </a:extLst>
            </p:cNvPr>
            <p:cNvSpPr txBox="1"/>
            <p:nvPr userDrawn="1"/>
          </p:nvSpPr>
          <p:spPr>
            <a:xfrm>
              <a:off x="4759216" y="5755515"/>
              <a:ext cx="1552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dirty="0" err="1">
                  <a:solidFill>
                    <a:srgbClr val="1C3046"/>
                  </a:solidFill>
                  <a:ea typeface="Source Sans Pro" charset="0"/>
                  <a:cs typeface="Source Sans Pro" charset="0"/>
                </a:rPr>
                <a:t>eosc-dih.eu</a:t>
              </a:r>
              <a:endPara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C1AC704-9BA4-4C9D-8727-21E0A6C216B1}"/>
                </a:ext>
              </a:extLst>
            </p:cNvPr>
            <p:cNvSpPr txBox="1"/>
            <p:nvPr userDrawn="1"/>
          </p:nvSpPr>
          <p:spPr>
            <a:xfrm>
              <a:off x="6600056" y="5755515"/>
              <a:ext cx="1624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dirty="0">
                  <a:solidFill>
                    <a:srgbClr val="1C3046"/>
                  </a:solidFill>
                  <a:ea typeface="Source Sans Pro" charset="0"/>
                  <a:cs typeface="Source Sans Pro" charset="0"/>
                </a:rPr>
                <a:t>@</a:t>
              </a:r>
              <a:r>
                <a:rPr lang="en-GB" sz="2000" dirty="0" err="1">
                  <a:solidFill>
                    <a:srgbClr val="1C3046"/>
                  </a:solidFill>
                  <a:ea typeface="Source Sans Pro" charset="0"/>
                  <a:cs typeface="Source Sans Pro" charset="0"/>
                </a:rPr>
                <a:t>EOSC_eu</a:t>
              </a:r>
              <a:endPara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endParaRPr>
            </a:p>
          </p:txBody>
        </p:sp>
      </p:grpSp>
      <p:sp>
        <p:nvSpPr>
          <p:cNvPr id="14" name="CasellaDiTesto 1">
            <a:extLst>
              <a:ext uri="{FF2B5EF4-FFF2-40B4-BE49-F238E27FC236}">
                <a16:creationId xmlns:a16="http://schemas.microsoft.com/office/drawing/2014/main" id="{B9E0F5DF-28BF-4603-9413-29E52713A802}"/>
              </a:ext>
            </a:extLst>
          </p:cNvPr>
          <p:cNvSpPr txBox="1"/>
          <p:nvPr userDrawn="1"/>
        </p:nvSpPr>
        <p:spPr>
          <a:xfrm>
            <a:off x="1116252" y="1902602"/>
            <a:ext cx="4128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Thank you</a:t>
            </a:r>
          </a:p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for your attention! </a:t>
            </a:r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4D4D3755-ED45-4BF4-89D4-2BA41674BD19}"/>
              </a:ext>
            </a:extLst>
          </p:cNvPr>
          <p:cNvSpPr txBox="1"/>
          <p:nvPr userDrawn="1"/>
        </p:nvSpPr>
        <p:spPr>
          <a:xfrm>
            <a:off x="1103445" y="3145477"/>
            <a:ext cx="388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ea typeface="Source Sans Pro" panose="020B0503030403020204" pitchFamily="34" charset="0"/>
              </a:rPr>
              <a:t>Questions?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8187ABF1-33F6-44C1-B88C-2672C628984B}"/>
              </a:ext>
            </a:extLst>
          </p:cNvPr>
          <p:cNvCxnSpPr/>
          <p:nvPr userDrawn="1"/>
        </p:nvCxnSpPr>
        <p:spPr>
          <a:xfrm>
            <a:off x="1199457" y="3084480"/>
            <a:ext cx="2112235" cy="0"/>
          </a:xfrm>
          <a:prstGeom prst="line">
            <a:avLst/>
          </a:prstGeom>
          <a:ln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7573BB-FFBE-4128-A867-CF98847BD44E}"/>
              </a:ext>
            </a:extLst>
          </p:cNvPr>
          <p:cNvGrpSpPr/>
          <p:nvPr userDrawn="1"/>
        </p:nvGrpSpPr>
        <p:grpSpPr>
          <a:xfrm>
            <a:off x="935074" y="5956688"/>
            <a:ext cx="10470446" cy="400110"/>
            <a:chOff x="899592" y="6271590"/>
            <a:chExt cx="7705726" cy="2944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88A985-D8B4-4CF8-8BFF-2DFCB01A16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99592" y="6271590"/>
              <a:ext cx="842697" cy="29446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96475E-36DF-4F28-A93D-81A651F09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813045" y="6349354"/>
              <a:ext cx="6792273" cy="216697"/>
            </a:xfrm>
            <a:prstGeom prst="rect">
              <a:avLst/>
            </a:prstGeom>
          </p:spPr>
        </p:pic>
      </p:grpSp>
      <p:sp>
        <p:nvSpPr>
          <p:cNvPr id="19" name="CasellaDiTesto 10">
            <a:extLst>
              <a:ext uri="{FF2B5EF4-FFF2-40B4-BE49-F238E27FC236}">
                <a16:creationId xmlns:a16="http://schemas.microsoft.com/office/drawing/2014/main" id="{2DDC2E46-1459-4A4B-9071-05306CEF46B8}"/>
              </a:ext>
            </a:extLst>
          </p:cNvPr>
          <p:cNvSpPr txBox="1"/>
          <p:nvPr userDrawn="1"/>
        </p:nvSpPr>
        <p:spPr>
          <a:xfrm>
            <a:off x="4923988" y="4988457"/>
            <a:ext cx="262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  <a:hlinkClick r:id="rId7"/>
              </a:rPr>
              <a:t>business@eosc-hub.eu</a:t>
            </a:r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 </a:t>
            </a:r>
          </a:p>
        </p:txBody>
      </p:sp>
      <p:pic>
        <p:nvPicPr>
          <p:cNvPr id="3" name="Picture 2" descr="EOSC-Hub_Logo_B_1 (2)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132856"/>
            <a:ext cx="3628647" cy="184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4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4" r:id="rId3"/>
    <p:sldLayoutId id="2147483709" r:id="rId4"/>
    <p:sldLayoutId id="2147483712" r:id="rId5"/>
    <p:sldLayoutId id="2147483717" r:id="rId6"/>
    <p:sldLayoutId id="2147483711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DA40618A-E780-6B4C-9F22-53ADEAFB468E}"/>
              </a:ext>
            </a:extLst>
          </p:cNvPr>
          <p:cNvSpPr txBox="1">
            <a:spLocks/>
          </p:cNvSpPr>
          <p:nvPr/>
        </p:nvSpPr>
        <p:spPr>
          <a:xfrm>
            <a:off x="1343472" y="3717032"/>
            <a:ext cx="9793088" cy="576065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pt-PT" b="0" dirty="0" err="1">
                <a:solidFill>
                  <a:srgbClr val="B5892D"/>
                </a:solidFill>
                <a:latin typeface="+mn-lt"/>
              </a:rPr>
              <a:t>Commercialisation</a:t>
            </a:r>
            <a:r>
              <a:rPr lang="pt-PT" b="0" dirty="0">
                <a:solidFill>
                  <a:srgbClr val="B5892D"/>
                </a:solidFill>
                <a:latin typeface="+mn-lt"/>
              </a:rPr>
              <a:t> </a:t>
            </a:r>
            <a:r>
              <a:rPr lang="pt-PT" b="0" dirty="0" err="1">
                <a:solidFill>
                  <a:srgbClr val="B5892D"/>
                </a:solidFill>
                <a:latin typeface="+mn-lt"/>
              </a:rPr>
              <a:t>Support</a:t>
            </a:r>
            <a:r>
              <a:rPr lang="pt-PT" b="0" dirty="0">
                <a:solidFill>
                  <a:srgbClr val="B5892D"/>
                </a:solidFill>
                <a:latin typeface="+mn-lt"/>
              </a:rPr>
              <a:t> to </a:t>
            </a:r>
            <a:r>
              <a:rPr lang="pt-PT" b="0" dirty="0" err="1">
                <a:solidFill>
                  <a:srgbClr val="B5892D"/>
                </a:solidFill>
                <a:latin typeface="+mn-lt"/>
              </a:rPr>
              <a:t>Pilots</a:t>
            </a:r>
            <a:r>
              <a:rPr lang="pt-PT" b="0" dirty="0">
                <a:solidFill>
                  <a:srgbClr val="B5892D"/>
                </a:solidFill>
                <a:latin typeface="+mn-lt"/>
              </a:rPr>
              <a:t> </a:t>
            </a:r>
            <a:r>
              <a:rPr lang="pt-PT" b="0" dirty="0" err="1">
                <a:solidFill>
                  <a:srgbClr val="B5892D"/>
                </a:solidFill>
                <a:latin typeface="+mn-lt"/>
              </a:rPr>
              <a:t>and</a:t>
            </a:r>
            <a:r>
              <a:rPr lang="pt-PT" b="0" dirty="0">
                <a:solidFill>
                  <a:srgbClr val="B5892D"/>
                </a:solidFill>
                <a:latin typeface="+mn-lt"/>
              </a:rPr>
              <a:t> </a:t>
            </a:r>
            <a:r>
              <a:rPr lang="pt-PT" b="0" dirty="0" err="1">
                <a:solidFill>
                  <a:srgbClr val="B5892D"/>
                </a:solidFill>
                <a:latin typeface="+mn-lt"/>
              </a:rPr>
              <a:t>Competence</a:t>
            </a:r>
            <a:r>
              <a:rPr lang="pt-PT" b="0" dirty="0">
                <a:solidFill>
                  <a:srgbClr val="B5892D"/>
                </a:solidFill>
                <a:latin typeface="+mn-lt"/>
              </a:rPr>
              <a:t> Centres</a:t>
            </a:r>
            <a:endParaRPr lang="en-GB" b="0" dirty="0">
              <a:solidFill>
                <a:srgbClr val="B5892D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7AD28B-C595-4505-A53C-4A8CA5E69B72}"/>
              </a:ext>
            </a:extLst>
          </p:cNvPr>
          <p:cNvSpPr txBox="1"/>
          <p:nvPr/>
        </p:nvSpPr>
        <p:spPr>
          <a:xfrm>
            <a:off x="4055096" y="4941168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>
                <a:solidFill>
                  <a:srgbClr val="1C3046"/>
                </a:solidFill>
              </a:rPr>
              <a:t>Dissemination level</a:t>
            </a:r>
            <a:r>
              <a:rPr lang="en-GB" sz="1600" dirty="0">
                <a:solidFill>
                  <a:srgbClr val="1C3046"/>
                </a:solidFill>
              </a:rPr>
              <a:t>: Public</a:t>
            </a:r>
          </a:p>
        </p:txBody>
      </p:sp>
    </p:spTree>
    <p:extLst>
      <p:ext uri="{BB962C8B-B14F-4D97-AF65-F5344CB8AC3E}">
        <p14:creationId xmlns:p14="http://schemas.microsoft.com/office/powerpoint/2010/main" val="464063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9B2C9-82A6-C64E-B0C5-6298209D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B5ED-ED7C-41AA-A899-98926A9D966F}" type="datetime1">
              <a:rPr lang="en-GB" smtClean="0"/>
              <a:t>11/10/2018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7D8A1-9794-3B44-A08D-EFCB99A9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464D56-C8E4-3D43-B414-3FF943A14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844824"/>
            <a:ext cx="10632504" cy="291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21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4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ção de Conteúdo 11">
            <a:extLst>
              <a:ext uri="{FF2B5EF4-FFF2-40B4-BE49-F238E27FC236}">
                <a16:creationId xmlns:a16="http://schemas.microsoft.com/office/drawing/2014/main" id="{58915E9D-26EB-4CD4-894B-56E336B65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3600" b="1" dirty="0">
              <a:solidFill>
                <a:schemeClr val="tx1"/>
              </a:solidFill>
            </a:endParaRPr>
          </a:p>
          <a:p>
            <a:r>
              <a:rPr lang="en-GB" sz="3600" b="1" dirty="0">
                <a:solidFill>
                  <a:schemeClr val="tx1"/>
                </a:solidFill>
              </a:rPr>
              <a:t>Why? 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drive a business mindset</a:t>
            </a: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r>
              <a:rPr lang="en-GB" sz="3600" b="1" dirty="0">
                <a:solidFill>
                  <a:schemeClr val="tx1"/>
                </a:solidFill>
              </a:rPr>
              <a:t>What? 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Tailor-made business orientation </a:t>
            </a:r>
          </a:p>
          <a:p>
            <a:endParaRPr lang="en-GB" sz="2000" b="1" dirty="0">
              <a:solidFill>
                <a:schemeClr val="tx1"/>
              </a:solidFill>
            </a:endParaRPr>
          </a:p>
          <a:p>
            <a:r>
              <a:rPr lang="pt-PT" sz="3600" b="1" dirty="0">
                <a:solidFill>
                  <a:schemeClr val="tx1"/>
                </a:solidFill>
              </a:rPr>
              <a:t>H</a:t>
            </a:r>
            <a:r>
              <a:rPr lang="en-GB" sz="3600" b="1" dirty="0">
                <a:solidFill>
                  <a:schemeClr val="tx1"/>
                </a:solidFill>
              </a:rPr>
              <a:t>ow? 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Webinars, coaching, market insights and network with entrepreneurship key stakeholders (serial entrepreneurs, marketers, investors, corporates, …)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8850976D-9093-4BA2-94D4-6908BD89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977" y="188640"/>
            <a:ext cx="8640960" cy="432048"/>
          </a:xfrm>
        </p:spPr>
        <p:txBody>
          <a:bodyPr anchor="ctr">
            <a:noAutofit/>
          </a:bodyPr>
          <a:lstStyle/>
          <a:p>
            <a:pPr algn="r"/>
            <a:r>
              <a:rPr lang="pt-PT" sz="2000" b="0" dirty="0" err="1">
                <a:solidFill>
                  <a:srgbClr val="B5892D"/>
                </a:solidFill>
              </a:rPr>
              <a:t>Commercialisation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Support</a:t>
            </a:r>
            <a:r>
              <a:rPr lang="pt-PT" sz="2000" b="0" dirty="0">
                <a:solidFill>
                  <a:srgbClr val="B5892D"/>
                </a:solidFill>
              </a:rPr>
              <a:t> to </a:t>
            </a:r>
            <a:r>
              <a:rPr lang="pt-PT" sz="2000" b="0" dirty="0" err="1">
                <a:solidFill>
                  <a:srgbClr val="B5892D"/>
                </a:solidFill>
              </a:rPr>
              <a:t>Pilots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and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Competence</a:t>
            </a:r>
            <a:r>
              <a:rPr lang="pt-PT" sz="2000" b="0" dirty="0">
                <a:solidFill>
                  <a:srgbClr val="B5892D"/>
                </a:solidFill>
              </a:rPr>
              <a:t> Centres</a:t>
            </a:r>
            <a:endParaRPr lang="en-GB" sz="2000" b="0" dirty="0">
              <a:solidFill>
                <a:srgbClr val="B589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ção de Conteúdo 11">
            <a:extLst>
              <a:ext uri="{FF2B5EF4-FFF2-40B4-BE49-F238E27FC236}">
                <a16:creationId xmlns:a16="http://schemas.microsoft.com/office/drawing/2014/main" id="{58915E9D-26EB-4CD4-894B-56E336B65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err="1">
                <a:solidFill>
                  <a:schemeClr val="tx1"/>
                </a:solidFill>
              </a:rPr>
              <a:t>Services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provided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through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specific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webinars</a:t>
            </a:r>
            <a:endParaRPr lang="pt-PT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B</a:t>
            </a:r>
            <a:r>
              <a:rPr lang="en-GB" dirty="0" err="1">
                <a:solidFill>
                  <a:schemeClr val="tx1"/>
                </a:solidFill>
              </a:rPr>
              <a:t>usiness</a:t>
            </a:r>
            <a:r>
              <a:rPr lang="en-GB" dirty="0">
                <a:solidFill>
                  <a:schemeClr val="tx1"/>
                </a:solidFill>
              </a:rPr>
              <a:t> Model Canvas</a:t>
            </a:r>
          </a:p>
          <a:p>
            <a:pPr marL="457200" indent="-457200"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M</a:t>
            </a:r>
            <a:r>
              <a:rPr lang="en-GB" dirty="0" err="1">
                <a:solidFill>
                  <a:schemeClr val="tx1"/>
                </a:solidFill>
              </a:rPr>
              <a:t>arketing</a:t>
            </a:r>
            <a:r>
              <a:rPr lang="en-GB" dirty="0">
                <a:solidFill>
                  <a:schemeClr val="tx1"/>
                </a:solidFill>
              </a:rPr>
              <a:t> &amp; Communication</a:t>
            </a:r>
          </a:p>
          <a:p>
            <a:pPr marL="457200" indent="-457200"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B</a:t>
            </a:r>
            <a:r>
              <a:rPr lang="en-GB" dirty="0" err="1">
                <a:solidFill>
                  <a:schemeClr val="tx1"/>
                </a:solidFill>
              </a:rPr>
              <a:t>usiness</a:t>
            </a:r>
            <a:r>
              <a:rPr lang="en-GB" dirty="0">
                <a:solidFill>
                  <a:schemeClr val="tx1"/>
                </a:solidFill>
              </a:rPr>
              <a:t> Internationalisation</a:t>
            </a:r>
          </a:p>
          <a:p>
            <a:pPr marL="457200" indent="-457200"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P</a:t>
            </a:r>
            <a:r>
              <a:rPr lang="en-GB" dirty="0">
                <a:solidFill>
                  <a:schemeClr val="tx1"/>
                </a:solidFill>
              </a:rPr>
              <a:t>itching</a:t>
            </a:r>
          </a:p>
          <a:p>
            <a:pPr marL="457200" indent="-457200"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T</a:t>
            </a:r>
            <a:r>
              <a:rPr lang="en-GB" dirty="0" err="1">
                <a:solidFill>
                  <a:schemeClr val="tx1"/>
                </a:solidFill>
              </a:rPr>
              <a:t>ransfer</a:t>
            </a:r>
            <a:r>
              <a:rPr lang="en-GB" dirty="0">
                <a:solidFill>
                  <a:schemeClr val="tx1"/>
                </a:solidFill>
              </a:rPr>
              <a:t> Technology Models</a:t>
            </a:r>
          </a:p>
          <a:p>
            <a:pPr marL="457200" indent="-457200"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P</a:t>
            </a:r>
            <a:r>
              <a:rPr lang="en-GB" dirty="0" err="1">
                <a:solidFill>
                  <a:schemeClr val="tx1"/>
                </a:solidFill>
              </a:rPr>
              <a:t>ublic</a:t>
            </a:r>
            <a:r>
              <a:rPr lang="en-GB" dirty="0">
                <a:solidFill>
                  <a:schemeClr val="tx1"/>
                </a:solidFill>
              </a:rPr>
              <a:t> Funding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PT" dirty="0" err="1">
                <a:solidFill>
                  <a:schemeClr val="tx1"/>
                </a:solidFill>
              </a:rPr>
              <a:t>Others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may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be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made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available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depending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on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Pilots</a:t>
            </a:r>
            <a:r>
              <a:rPr lang="pt-PT" dirty="0">
                <a:solidFill>
                  <a:schemeClr val="tx1"/>
                </a:solidFill>
              </a:rPr>
              <a:t> &amp; </a:t>
            </a:r>
            <a:r>
              <a:rPr lang="pt-PT" dirty="0" err="1">
                <a:solidFill>
                  <a:schemeClr val="tx1"/>
                </a:solidFill>
              </a:rPr>
              <a:t>CCs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needs</a:t>
            </a:r>
            <a:r>
              <a:rPr lang="pt-PT" dirty="0">
                <a:solidFill>
                  <a:schemeClr val="tx1"/>
                </a:solidFill>
              </a:rPr>
              <a:t>/</a:t>
            </a:r>
            <a:r>
              <a:rPr lang="pt-PT" dirty="0" err="1">
                <a:solidFill>
                  <a:schemeClr val="tx1"/>
                </a:solidFill>
              </a:rPr>
              <a:t>expectations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8850976D-9093-4BA2-94D4-6908BD89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977" y="188640"/>
            <a:ext cx="8640960" cy="432048"/>
          </a:xfrm>
        </p:spPr>
        <p:txBody>
          <a:bodyPr anchor="ctr">
            <a:noAutofit/>
          </a:bodyPr>
          <a:lstStyle/>
          <a:p>
            <a:pPr algn="r"/>
            <a:r>
              <a:rPr lang="pt-PT" sz="2000" b="0" dirty="0" err="1">
                <a:solidFill>
                  <a:srgbClr val="B5892D"/>
                </a:solidFill>
              </a:rPr>
              <a:t>Commercialisation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Support</a:t>
            </a:r>
            <a:r>
              <a:rPr lang="pt-PT" sz="2000" b="0" dirty="0">
                <a:solidFill>
                  <a:srgbClr val="B5892D"/>
                </a:solidFill>
              </a:rPr>
              <a:t> to </a:t>
            </a:r>
            <a:r>
              <a:rPr lang="pt-PT" sz="2000" b="0" dirty="0" err="1">
                <a:solidFill>
                  <a:srgbClr val="B5892D"/>
                </a:solidFill>
              </a:rPr>
              <a:t>Pilots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and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Competence</a:t>
            </a:r>
            <a:r>
              <a:rPr lang="pt-PT" sz="2000" b="0" dirty="0">
                <a:solidFill>
                  <a:srgbClr val="B5892D"/>
                </a:solidFill>
              </a:rPr>
              <a:t> Centres</a:t>
            </a:r>
            <a:endParaRPr lang="en-GB" sz="2000" b="0" dirty="0">
              <a:solidFill>
                <a:srgbClr val="B589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43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9B2C9-82A6-C64E-B0C5-6298209D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B5ED-ED7C-41AA-A899-98926A9D966F}" type="datetime1">
              <a:rPr lang="en-GB" smtClean="0"/>
              <a:t>11/10/2018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7D8A1-9794-3B44-A08D-EFCB99A9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E7D14C-8179-1E4A-8815-D5F8DAB59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340768"/>
            <a:ext cx="1036915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72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8850976D-9093-4BA2-94D4-6908BD89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r"/>
            <a:r>
              <a:rPr lang="pt-PT" sz="2000" b="0" dirty="0" err="1">
                <a:solidFill>
                  <a:srgbClr val="B5892D"/>
                </a:solidFill>
              </a:rPr>
              <a:t>Commercialisation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Support</a:t>
            </a:r>
            <a:r>
              <a:rPr lang="pt-PT" sz="2000" b="0" dirty="0">
                <a:solidFill>
                  <a:srgbClr val="B5892D"/>
                </a:solidFill>
              </a:rPr>
              <a:t> to </a:t>
            </a:r>
            <a:r>
              <a:rPr lang="pt-PT" sz="2000" b="0" dirty="0" err="1">
                <a:solidFill>
                  <a:srgbClr val="B5892D"/>
                </a:solidFill>
              </a:rPr>
              <a:t>Pilots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and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Competence</a:t>
            </a:r>
            <a:r>
              <a:rPr lang="pt-PT" sz="2000" b="0" dirty="0">
                <a:solidFill>
                  <a:srgbClr val="B5892D"/>
                </a:solidFill>
              </a:rPr>
              <a:t> Centres</a:t>
            </a:r>
            <a:endParaRPr lang="en-GB" sz="2000" b="0" dirty="0">
              <a:solidFill>
                <a:srgbClr val="B5892D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3FEC05-3375-4373-A08A-D96D45D5F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8796"/>
          <a:stretch/>
        </p:blipFill>
        <p:spPr>
          <a:xfrm>
            <a:off x="1484311" y="908720"/>
            <a:ext cx="929220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2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ção de Conteúdo 7">
            <a:extLst>
              <a:ext uri="{FF2B5EF4-FFF2-40B4-BE49-F238E27FC236}">
                <a16:creationId xmlns:a16="http://schemas.microsoft.com/office/drawing/2014/main" id="{064479C8-AA30-4A12-BF8B-72B9DCB7F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399"/>
            <a:ext cx="12192000" cy="7935730"/>
          </a:xfr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085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8850976D-9093-4BA2-94D4-6908BD89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r"/>
            <a:r>
              <a:rPr lang="pt-PT" sz="2000" b="0" dirty="0" err="1">
                <a:solidFill>
                  <a:srgbClr val="B5892D"/>
                </a:solidFill>
              </a:rPr>
              <a:t>Commercialisation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Support</a:t>
            </a:r>
            <a:r>
              <a:rPr lang="pt-PT" sz="2000" b="0" dirty="0">
                <a:solidFill>
                  <a:srgbClr val="B5892D"/>
                </a:solidFill>
              </a:rPr>
              <a:t> to </a:t>
            </a:r>
            <a:r>
              <a:rPr lang="pt-PT" sz="2000" b="0" dirty="0" err="1">
                <a:solidFill>
                  <a:srgbClr val="B5892D"/>
                </a:solidFill>
              </a:rPr>
              <a:t>Pilots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and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Competence</a:t>
            </a:r>
            <a:r>
              <a:rPr lang="pt-PT" sz="2000" b="0" dirty="0">
                <a:solidFill>
                  <a:srgbClr val="B5892D"/>
                </a:solidFill>
              </a:rPr>
              <a:t> Centres</a:t>
            </a:r>
            <a:endParaRPr lang="en-GB" sz="2000" b="0" dirty="0">
              <a:solidFill>
                <a:srgbClr val="B5892D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775CAF-2084-B84E-AE0F-D52D9432B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5BE722-ACB7-D04F-8ABD-8B38ACBC7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4760" y="789493"/>
            <a:ext cx="13652441" cy="585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70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813AC7-E917-9D47-AC1F-A8947EA15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Business Internationalization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ADCC9-7E60-2449-9F16-18755055A1D4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Technology transfer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728D3-9744-6548-99D3-6C533D24B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AB20-03EB-4D39-A0F2-B73A96222495}" type="datetime1">
              <a:rPr lang="en-GB" smtClean="0"/>
              <a:t>11/10/2018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9810C-55EE-6840-B8B4-D246DCB6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D58B71B-B016-014E-96D4-5297C133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7" name="Marcador de Posição de Conteúdo 12">
            <a:extLst>
              <a:ext uri="{FF2B5EF4-FFF2-40B4-BE49-F238E27FC236}">
                <a16:creationId xmlns:a16="http://schemas.microsoft.com/office/drawing/2014/main" id="{830BE1D5-7639-F448-9662-5BD7943D5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47" y="2332573"/>
            <a:ext cx="4220853" cy="2760577"/>
          </a:xfrm>
          <a:prstGeom prst="rect">
            <a:avLst/>
          </a:prstGeom>
        </p:spPr>
      </p:pic>
      <p:pic>
        <p:nvPicPr>
          <p:cNvPr id="8" name="Marcador de Posição de Conteúdo 5">
            <a:extLst>
              <a:ext uri="{FF2B5EF4-FFF2-40B4-BE49-F238E27FC236}">
                <a16:creationId xmlns:a16="http://schemas.microsoft.com/office/drawing/2014/main" id="{D2AADA11-2F95-A742-8080-30C0C597C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98" y="2327982"/>
            <a:ext cx="4915856" cy="276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21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8F4C3760-86B5-48C1-8B2E-8A4AB6036418}"/>
              </a:ext>
            </a:extLst>
          </p:cNvPr>
          <p:cNvSpPr>
            <a:spLocks noGrp="1" noChangeAspect="1"/>
          </p:cNvSpPr>
          <p:nvPr>
            <p:ph idx="15"/>
          </p:nvPr>
        </p:nvSpPr>
        <p:spPr>
          <a:xfrm>
            <a:off x="4871864" y="2160000"/>
            <a:ext cx="6984778" cy="3213216"/>
          </a:xfrm>
        </p:spPr>
        <p:txBody>
          <a:bodyPr>
            <a:normAutofit fontScale="92500"/>
          </a:bodyPr>
          <a:lstStyle/>
          <a:p>
            <a:r>
              <a:rPr lang="pt-PT" dirty="0">
                <a:solidFill>
                  <a:schemeClr val="tx1"/>
                </a:solidFill>
              </a:rPr>
              <a:t>Insight </a:t>
            </a:r>
            <a:r>
              <a:rPr lang="pt-PT" dirty="0" err="1">
                <a:solidFill>
                  <a:schemeClr val="tx1"/>
                </a:solidFill>
              </a:rPr>
              <a:t>into</a:t>
            </a:r>
            <a:r>
              <a:rPr lang="pt-PT" dirty="0">
                <a:solidFill>
                  <a:schemeClr val="tx1"/>
                </a:solidFill>
              </a:rPr>
              <a:t> EU Funding </a:t>
            </a:r>
            <a:r>
              <a:rPr lang="pt-PT" dirty="0" err="1">
                <a:solidFill>
                  <a:schemeClr val="tx1"/>
                </a:solidFill>
              </a:rPr>
              <a:t>opportunities</a:t>
            </a:r>
            <a:endParaRPr lang="pt-PT" dirty="0">
              <a:solidFill>
                <a:schemeClr val="tx1"/>
              </a:solidFill>
            </a:endParaRPr>
          </a:p>
          <a:p>
            <a:r>
              <a:rPr lang="pt-PT" dirty="0" err="1">
                <a:solidFill>
                  <a:schemeClr val="tx1"/>
                </a:solidFill>
              </a:rPr>
              <a:t>Where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and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how</a:t>
            </a:r>
            <a:r>
              <a:rPr lang="pt-PT" dirty="0">
                <a:solidFill>
                  <a:schemeClr val="tx1"/>
                </a:solidFill>
              </a:rPr>
              <a:t> to </a:t>
            </a:r>
            <a:r>
              <a:rPr lang="pt-PT" dirty="0" err="1">
                <a:solidFill>
                  <a:schemeClr val="tx1"/>
                </a:solidFill>
              </a:rPr>
              <a:t>apply</a:t>
            </a:r>
            <a:endParaRPr lang="pt-PT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Eligible and ineligible expenses, funding rates, rights and obligations of beneficiaries</a:t>
            </a:r>
          </a:p>
          <a:p>
            <a:r>
              <a:rPr lang="en-GB" dirty="0">
                <a:solidFill>
                  <a:schemeClr val="tx1"/>
                </a:solidFill>
              </a:rPr>
              <a:t>Horizon2020 as an useful tool to take a project/ product/ service to the next level, with financial support from the European Commission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8850976D-9093-4BA2-94D4-6908BD89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r"/>
            <a:r>
              <a:rPr lang="pt-PT" sz="2000" b="0" dirty="0" err="1">
                <a:solidFill>
                  <a:srgbClr val="B5892D"/>
                </a:solidFill>
              </a:rPr>
              <a:t>Commercialisation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Support</a:t>
            </a:r>
            <a:r>
              <a:rPr lang="pt-PT" sz="2000" b="0" dirty="0">
                <a:solidFill>
                  <a:srgbClr val="B5892D"/>
                </a:solidFill>
              </a:rPr>
              <a:t> to </a:t>
            </a:r>
            <a:r>
              <a:rPr lang="pt-PT" sz="2000" b="0" dirty="0" err="1">
                <a:solidFill>
                  <a:srgbClr val="B5892D"/>
                </a:solidFill>
              </a:rPr>
              <a:t>Pilots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and</a:t>
            </a:r>
            <a:r>
              <a:rPr lang="pt-PT" sz="2000" b="0" dirty="0">
                <a:solidFill>
                  <a:srgbClr val="B5892D"/>
                </a:solidFill>
              </a:rPr>
              <a:t> </a:t>
            </a:r>
            <a:r>
              <a:rPr lang="pt-PT" sz="2000" b="0" dirty="0" err="1">
                <a:solidFill>
                  <a:srgbClr val="B5892D"/>
                </a:solidFill>
              </a:rPr>
              <a:t>Competence</a:t>
            </a:r>
            <a:r>
              <a:rPr lang="pt-PT" sz="2000" b="0" dirty="0">
                <a:solidFill>
                  <a:srgbClr val="B5892D"/>
                </a:solidFill>
              </a:rPr>
              <a:t> Centres</a:t>
            </a:r>
            <a:endParaRPr lang="en-GB" sz="2000" b="0" dirty="0">
              <a:solidFill>
                <a:srgbClr val="B5892D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D8FFDD7-54FD-41E7-A580-A3CB49CB4709}"/>
              </a:ext>
            </a:extLst>
          </p:cNvPr>
          <p:cNvSpPr txBox="1"/>
          <p:nvPr/>
        </p:nvSpPr>
        <p:spPr>
          <a:xfrm>
            <a:off x="335358" y="1096277"/>
            <a:ext cx="573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highlight>
                  <a:scrgbClr r="0" g="0" b="0">
                    <a:alpha val="0"/>
                  </a:scrgbClr>
                </a:highlight>
              </a:rPr>
              <a:t>Public Funding</a:t>
            </a:r>
          </a:p>
        </p:txBody>
      </p:sp>
      <p:pic>
        <p:nvPicPr>
          <p:cNvPr id="8" name="Marcador de Posição de Conteúdo 7">
            <a:extLst>
              <a:ext uri="{FF2B5EF4-FFF2-40B4-BE49-F238E27FC236}">
                <a16:creationId xmlns:a16="http://schemas.microsoft.com/office/drawing/2014/main" id="{D863F418-A4D4-4964-A7BD-3D4152D0F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" y="2470464"/>
            <a:ext cx="4522372" cy="2592288"/>
          </a:xfrm>
        </p:spPr>
      </p:pic>
    </p:spTree>
    <p:extLst>
      <p:ext uri="{BB962C8B-B14F-4D97-AF65-F5344CB8AC3E}">
        <p14:creationId xmlns:p14="http://schemas.microsoft.com/office/powerpoint/2010/main" val="418437186"/>
      </p:ext>
    </p:extLst>
  </p:cSld>
  <p:clrMapOvr>
    <a:masterClrMapping/>
  </p:clrMapOvr>
</p:sld>
</file>

<file path=ppt/theme/theme1.xml><?xml version="1.0" encoding="utf-8"?>
<a:theme xmlns:a="http://schemas.openxmlformats.org/drawingml/2006/main" name="slide_base">
  <a:themeElements>
    <a:clrScheme name="Custom 3">
      <a:dk1>
        <a:sysClr val="windowText" lastClr="000000"/>
      </a:dk1>
      <a:lt1>
        <a:sysClr val="window" lastClr="FFFFFF"/>
      </a:lt1>
      <a:dk2>
        <a:srgbClr val="192E44"/>
      </a:dk2>
      <a:lt2>
        <a:srgbClr val="6592CB"/>
      </a:lt2>
      <a:accent1>
        <a:srgbClr val="A4762A"/>
      </a:accent1>
      <a:accent2>
        <a:srgbClr val="F8B13D"/>
      </a:accent2>
      <a:accent3>
        <a:srgbClr val="5D5F66"/>
      </a:accent3>
      <a:accent4>
        <a:srgbClr val="E3ECF9"/>
      </a:accent4>
      <a:accent5>
        <a:srgbClr val="557FBD"/>
      </a:accent5>
      <a:accent6>
        <a:srgbClr val="324F7C"/>
      </a:accent6>
      <a:hlink>
        <a:srgbClr val="263D5D"/>
      </a:hlink>
      <a:folHlink>
        <a:srgbClr val="1464FA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OSC_HUB_16-9_ppt_template_v0.8" id="{8DB138ED-F999-4E5E-AFD0-12EA3FB52E1E}" vid="{C7DA8598-46A9-41FB-9598-1F55E769143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5539</TotalTime>
  <Words>277</Words>
  <Application>Microsoft Macintosh PowerPoint</Application>
  <PresentationFormat>Widescreen</PresentationFormat>
  <Paragraphs>47</Paragraphs>
  <Slides>11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맑은 고딕</vt:lpstr>
      <vt:lpstr>Arial</vt:lpstr>
      <vt:lpstr>Calibri</vt:lpstr>
      <vt:lpstr>Source Sans Pro</vt:lpstr>
      <vt:lpstr>Wingdings</vt:lpstr>
      <vt:lpstr>slide_base</vt:lpstr>
      <vt:lpstr>PowerPoint Presentation</vt:lpstr>
      <vt:lpstr>Commercialisation Support to Pilots and Competence Centres</vt:lpstr>
      <vt:lpstr>Commercialisation Support to Pilots and Competence Centres</vt:lpstr>
      <vt:lpstr>PowerPoint Presentation</vt:lpstr>
      <vt:lpstr>Commercialisation Support to Pilots and Competence Centres</vt:lpstr>
      <vt:lpstr>PowerPoint Presentation</vt:lpstr>
      <vt:lpstr>Commercialisation Support to Pilots and Competence Centres</vt:lpstr>
      <vt:lpstr>PowerPoint Presentation</vt:lpstr>
      <vt:lpstr>Commercialisation Support to Pilots and Competence Centres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</dc:creator>
  <cp:lastModifiedBy>Sy Holsinger</cp:lastModifiedBy>
  <cp:revision>149</cp:revision>
  <dcterms:created xsi:type="dcterms:W3CDTF">2018-07-16T07:35:10Z</dcterms:created>
  <dcterms:modified xsi:type="dcterms:W3CDTF">2018-10-11T09:34:54Z</dcterms:modified>
</cp:coreProperties>
</file>