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8"/>
  </p:notesMasterIdLst>
  <p:sldIdLst>
    <p:sldId id="274" r:id="rId2"/>
    <p:sldId id="289" r:id="rId3"/>
    <p:sldId id="282" r:id="rId4"/>
    <p:sldId id="287" r:id="rId5"/>
    <p:sldId id="286" r:id="rId6"/>
    <p:sldId id="28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33ADEF-4395-8703-9AFA-32BB6BFDE89A}" v="1" dt="2018-10-08T09:16:46.2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402" autoAdjust="0"/>
  </p:normalViewPr>
  <p:slideViewPr>
    <p:cSldViewPr>
      <p:cViewPr varScale="1">
        <p:scale>
          <a:sx n="147" d="100"/>
          <a:sy n="147" d="100"/>
        </p:scale>
        <p:origin x="-8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09/10/2018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8C7CE7-02F6-9C4E-B49C-A3F54D237E10}"/>
              </a:ext>
            </a:extLst>
          </p:cNvPr>
          <p:cNvSpPr txBox="1"/>
          <p:nvPr userDrawn="1"/>
        </p:nvSpPr>
        <p:spPr>
          <a:xfrm>
            <a:off x="1726731" y="4832852"/>
            <a:ext cx="141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248" y="4705791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097640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8D622C-A836-684D-8BDB-40E405A1B5A9}"/>
              </a:ext>
            </a:extLst>
          </p:cNvPr>
          <p:cNvSpPr txBox="1"/>
          <p:nvPr userDrawn="1"/>
        </p:nvSpPr>
        <p:spPr>
          <a:xfrm>
            <a:off x="1712168" y="5228511"/>
            <a:ext cx="162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18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18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653136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83B5ABD0-EC19-4A83-89AE-D84C2568D126}" type="datetime1">
              <a:rPr lang="en-GB" smtClean="0"/>
              <a:pPr/>
              <a:t>09/10/2018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6C0029B1-78CE-4830-8FF0-21D78BC8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FC2DB541-784F-4F41-8ABA-124A6229560B}" type="datetime1">
              <a:rPr lang="en-GB" smtClean="0"/>
              <a:pPr/>
              <a:t>09/10/2018</a:t>
            </a:fld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1">
            <a:extLst>
              <a:ext uri="{FF2B5EF4-FFF2-40B4-BE49-F238E27FC236}">
                <a16:creationId xmlns:a16="http://schemas.microsoft.com/office/drawing/2014/main" id="{BF4215B5-2BB9-43AE-ADD6-906E970BAD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54AC4FE2-C03C-4820-9BB3-E70A699E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3E2A3018-E986-4C61-9843-F3060E55C869}" type="datetime1">
              <a:rPr lang="en-GB" smtClean="0"/>
              <a:pPr/>
              <a:t>09/10/2018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olo 1">
            <a:extLst>
              <a:ext uri="{FF2B5EF4-FFF2-40B4-BE49-F238E27FC236}">
                <a16:creationId xmlns:a16="http://schemas.microsoft.com/office/drawing/2014/main" id="{DBFCA5FF-7701-4163-A776-15C13687C1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8" name="Immagine 37">
            <a:extLst>
              <a:ext uri="{FF2B5EF4-FFF2-40B4-BE49-F238E27FC236}">
                <a16:creationId xmlns:a16="http://schemas.microsoft.com/office/drawing/2014/main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A173449-DF5F-424E-B8FC-10002A656D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4735971-D1E1-4830-92F5-80A04B34C9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A4715C6F-8A85-402A-AEA5-9247CDBA4E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76871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81D0BF5-56A7-4B78-BC57-B47BBB6D7B92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0580AD9C-1581-4E17-818E-50AB0BD20BD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A87FED3-ACAF-463B-A07D-A8B2EE4593CC}"/>
              </a:ext>
            </a:extLst>
          </p:cNvPr>
          <p:cNvGrpSpPr/>
          <p:nvPr userDrawn="1"/>
        </p:nvGrpSpPr>
        <p:grpSpPr>
          <a:xfrm>
            <a:off x="2703591" y="5183909"/>
            <a:ext cx="3736818" cy="633228"/>
            <a:chOff x="2771800" y="5183909"/>
            <a:chExt cx="3736818" cy="633228"/>
          </a:xfrm>
        </p:grpSpPr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89775736-39B8-4946-BA4E-2E26123BEAA4}"/>
                </a:ext>
              </a:extLst>
            </p:cNvPr>
            <p:cNvSpPr txBox="1"/>
            <p:nvPr userDrawn="1"/>
          </p:nvSpPr>
          <p:spPr>
            <a:xfrm>
              <a:off x="3124241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5211044"/>
              <a:ext cx="589524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4399" y="5183909"/>
              <a:ext cx="644783" cy="633228"/>
            </a:xfrm>
            <a:prstGeom prst="rect">
              <a:avLst/>
            </a:prstGeom>
          </p:spPr>
        </p:pic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04016F19-9C1F-4B4E-A65D-FC565E20B416}"/>
                </a:ext>
              </a:extLst>
            </p:cNvPr>
            <p:cNvSpPr txBox="1"/>
            <p:nvPr userDrawn="1"/>
          </p:nvSpPr>
          <p:spPr>
            <a:xfrm>
              <a:off x="4996450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20" y="2727441"/>
            <a:ext cx="1784961" cy="2231201"/>
          </a:xfrm>
          <a:prstGeom prst="rect">
            <a:avLst/>
          </a:prstGeom>
        </p:spPr>
      </p:pic>
      <p:sp>
        <p:nvSpPr>
          <p:cNvPr id="10" name="CasellaDiTesto 1">
            <a:extLst>
              <a:ext uri="{FF2B5EF4-FFF2-40B4-BE49-F238E27FC236}">
                <a16:creationId xmlns:a16="http://schemas.microsoft.com/office/drawing/2014/main" id="{AF8EF8FD-3AF2-402D-ABE0-AF8129391113}"/>
              </a:ext>
            </a:extLst>
          </p:cNvPr>
          <p:cNvSpPr txBox="1"/>
          <p:nvPr userDrawn="1"/>
        </p:nvSpPr>
        <p:spPr>
          <a:xfrm>
            <a:off x="899592" y="1327041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1" name="CasellaDiTesto 2">
            <a:extLst>
              <a:ext uri="{FF2B5EF4-FFF2-40B4-BE49-F238E27FC236}">
                <a16:creationId xmlns:a16="http://schemas.microsoft.com/office/drawing/2014/main" id="{869461AB-A2BB-4F55-B7B1-874B13CCF084}"/>
              </a:ext>
            </a:extLst>
          </p:cNvPr>
          <p:cNvSpPr txBox="1"/>
          <p:nvPr userDrawn="1"/>
        </p:nvSpPr>
        <p:spPr>
          <a:xfrm>
            <a:off x="899592" y="2541881"/>
            <a:ext cx="29163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3" name="Connettore 1 4">
            <a:extLst>
              <a:ext uri="{FF2B5EF4-FFF2-40B4-BE49-F238E27FC236}">
                <a16:creationId xmlns:a16="http://schemas.microsoft.com/office/drawing/2014/main" id="{C04695B9-D6AE-4504-AAFC-199B7F0ED63E}"/>
              </a:ext>
            </a:extLst>
          </p:cNvPr>
          <p:cNvCxnSpPr/>
          <p:nvPr userDrawn="1"/>
        </p:nvCxnSpPr>
        <p:spPr>
          <a:xfrm>
            <a:off x="971601" y="2350669"/>
            <a:ext cx="1584176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78FB296B-D5CB-4F5B-80FE-AB3F77069AAB}"/>
              </a:ext>
            </a:extLst>
          </p:cNvPr>
          <p:cNvGrpSpPr/>
          <p:nvPr userDrawn="1"/>
        </p:nvGrpSpPr>
        <p:grpSpPr>
          <a:xfrm>
            <a:off x="719137" y="6271590"/>
            <a:ext cx="7705726" cy="294461"/>
            <a:chOff x="899592" y="6271590"/>
            <a:chExt cx="7705726" cy="29446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04CFE7A-3AA5-409E-BF8C-C2760E5623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8326228-AC6F-4595-92E4-ED5C01F5A9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259632" y="3039069"/>
            <a:ext cx="6840760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dirty="0">
                <a:solidFill>
                  <a:srgbClr val="1C3046"/>
                </a:solidFill>
                <a:latin typeface="+mn-lt"/>
              </a:rPr>
              <a:t>Designing Thematic Services </a:t>
            </a:r>
            <a:endParaRPr lang="en-GB" sz="3600" b="1" dirty="0">
              <a:solidFill>
                <a:srgbClr val="1C3046"/>
              </a:solidFill>
              <a:latin typeface="+mn-lt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259632" y="3717032"/>
            <a:ext cx="547260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b="0" dirty="0">
                <a:solidFill>
                  <a:srgbClr val="B5892D"/>
                </a:solidFill>
                <a:latin typeface="+mn-lt"/>
              </a:rPr>
              <a:t>Roadmap and Challenges </a:t>
            </a:r>
          </a:p>
        </p:txBody>
      </p:sp>
    </p:spTree>
    <p:extLst>
      <p:ext uri="{BB962C8B-B14F-4D97-AF65-F5344CB8AC3E}">
        <p14:creationId xmlns:p14="http://schemas.microsoft.com/office/powerpoint/2010/main" val="78017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F21B17-E9DB-447B-8265-FF0ED4B16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473DF-AB8A-4DEF-BA79-D5B6D1809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cs typeface="Calibri"/>
              </a:rPr>
              <a:t>D</a:t>
            </a:r>
            <a:r>
              <a:rPr lang="en-US" dirty="0">
                <a:solidFill>
                  <a:srgbClr val="1D2F45"/>
                </a:solidFill>
                <a:cs typeface="Calibri"/>
              </a:rPr>
              <a:t>ynamic</a:t>
            </a:r>
            <a:r>
              <a:rPr lang="en-US" sz="2800" b="1" dirty="0">
                <a:solidFill>
                  <a:srgbClr val="1D2F45"/>
                </a:solidFill>
                <a:cs typeface="Calibri"/>
              </a:rPr>
              <a:t> </a:t>
            </a:r>
            <a:r>
              <a:rPr lang="en-US" sz="2800" b="1" dirty="0">
                <a:solidFill>
                  <a:srgbClr val="FF0000"/>
                </a:solidFill>
                <a:cs typeface="Calibri"/>
              </a:rPr>
              <a:t>O</a:t>
            </a:r>
            <a:r>
              <a:rPr lang="en-US" sz="2800" dirty="0">
                <a:solidFill>
                  <a:srgbClr val="1D2F45"/>
                </a:solidFill>
                <a:cs typeface="Calibri"/>
              </a:rPr>
              <a:t>n</a:t>
            </a:r>
            <a:r>
              <a:rPr lang="en-US" sz="2800" b="1" dirty="0">
                <a:solidFill>
                  <a:srgbClr val="1D2F45"/>
                </a:solidFill>
                <a:cs typeface="Calibri"/>
              </a:rPr>
              <a:t> </a:t>
            </a:r>
            <a:r>
              <a:rPr lang="en-US" sz="2800" b="1" dirty="0">
                <a:solidFill>
                  <a:srgbClr val="FF0000"/>
                </a:solidFill>
                <a:cs typeface="Calibri"/>
              </a:rPr>
              <a:t>D</a:t>
            </a:r>
            <a:r>
              <a:rPr lang="en-US" sz="2800" dirty="0">
                <a:solidFill>
                  <a:srgbClr val="1D2F45"/>
                </a:solidFill>
                <a:cs typeface="Calibri"/>
              </a:rPr>
              <a:t>emand</a:t>
            </a:r>
            <a:r>
              <a:rPr lang="en-US" sz="2800" b="1" dirty="0">
                <a:solidFill>
                  <a:srgbClr val="1D2F45"/>
                </a:solidFill>
                <a:cs typeface="Calibri"/>
              </a:rPr>
              <a:t> </a:t>
            </a:r>
            <a:r>
              <a:rPr lang="en-US" sz="2800" b="1" dirty="0">
                <a:solidFill>
                  <a:srgbClr val="FF0000"/>
                </a:solidFill>
                <a:cs typeface="Calibri"/>
              </a:rPr>
              <a:t>A</a:t>
            </a:r>
            <a:r>
              <a:rPr lang="en-US" sz="2800" dirty="0">
                <a:solidFill>
                  <a:srgbClr val="1D2F45"/>
                </a:solidFill>
                <a:cs typeface="Calibri"/>
              </a:rPr>
              <a:t>nalysis</a:t>
            </a:r>
            <a:r>
              <a:rPr lang="en-US" sz="2800" b="1" dirty="0">
                <a:solidFill>
                  <a:srgbClr val="1D2F45"/>
                </a:solidFill>
                <a:cs typeface="Calibri"/>
              </a:rPr>
              <a:t> </a:t>
            </a:r>
            <a:r>
              <a:rPr lang="en-US" sz="2800" b="1" dirty="0">
                <a:solidFill>
                  <a:srgbClr val="FF0000"/>
                </a:solidFill>
                <a:cs typeface="Calibri"/>
              </a:rPr>
              <a:t>S</a:t>
            </a:r>
            <a:r>
              <a:rPr lang="en-US" sz="2800" dirty="0">
                <a:solidFill>
                  <a:srgbClr val="1D2F45"/>
                </a:solidFill>
                <a:cs typeface="Calibri"/>
              </a:rPr>
              <a:t>ervice</a:t>
            </a:r>
            <a:r>
              <a:rPr lang="en-US" sz="2800" b="1" dirty="0">
                <a:solidFill>
                  <a:srgbClr val="1D2F45"/>
                </a:solidFill>
                <a:cs typeface="Calibri"/>
              </a:rPr>
              <a:t>: </a:t>
            </a:r>
            <a:r>
              <a:rPr lang="en-US" b="1" dirty="0">
                <a:solidFill>
                  <a:srgbClr val="FF0000"/>
                </a:solidFill>
                <a:cs typeface="Calibri"/>
              </a:rPr>
              <a:t>DODAS</a:t>
            </a:r>
            <a:endParaRPr lang="en-US" dirty="0">
              <a:solidFill>
                <a:srgbClr val="3D3D3D"/>
              </a:solidFill>
              <a:cs typeface="Calibri"/>
            </a:endParaRPr>
          </a:p>
          <a:p>
            <a:pPr marL="556895" lvl="1" indent="-213995"/>
            <a:r>
              <a:rPr lang="en-US" dirty="0">
                <a:cs typeface="Calibri"/>
              </a:rPr>
              <a:t>Platform as a Service tool which aim is to guarantee </a:t>
            </a:r>
            <a:r>
              <a:rPr lang="en-US" dirty="0">
                <a:solidFill>
                  <a:srgbClr val="FF0000"/>
                </a:solidFill>
                <a:cs typeface="Calibri"/>
              </a:rPr>
              <a:t>deployment of complex and intricate setup on “any cloud provider” with almost zero effort.</a:t>
            </a:r>
            <a:endParaRPr lang="en-US">
              <a:cs typeface="Calibri"/>
            </a:endParaRPr>
          </a:p>
          <a:p>
            <a:pPr marL="556895" lvl="1" indent="-213995"/>
            <a:r>
              <a:rPr lang="en-US" dirty="0">
                <a:cs typeface="Calibri"/>
              </a:rPr>
              <a:t>Key objectives:</a:t>
            </a:r>
          </a:p>
          <a:p>
            <a:pPr lvl="2">
              <a:buFont typeface="Wingdings"/>
              <a:buChar char="§"/>
            </a:pPr>
            <a:r>
              <a:rPr lang="en-US" dirty="0">
                <a:cs typeface="Calibri"/>
              </a:rPr>
              <a:t>Opportunistic computing</a:t>
            </a:r>
          </a:p>
          <a:p>
            <a:pPr lvl="2"/>
            <a:r>
              <a:rPr lang="en-US" dirty="0">
                <a:cs typeface="Calibri"/>
              </a:rPr>
              <a:t>Batch system as a Service</a:t>
            </a:r>
          </a:p>
          <a:p>
            <a:pPr lvl="2"/>
            <a:r>
              <a:rPr lang="en-US" dirty="0">
                <a:cs typeface="Calibri"/>
              </a:rPr>
              <a:t>Big Data processing &amp; reduction on demand</a:t>
            </a:r>
          </a:p>
          <a:p>
            <a:pPr lvl="2"/>
            <a:r>
              <a:rPr lang="en-US" dirty="0">
                <a:cs typeface="Calibri"/>
              </a:rPr>
              <a:t>Machine/Deep Learning as a Services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76E86-92F4-402F-A1A8-621681D0D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09/10/2018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A49C864-0C39-45DE-B976-8F2B1A00F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anchor="t">
            <a:normAutofit fontScale="90000"/>
          </a:bodyPr>
          <a:lstStyle/>
          <a:p>
            <a:r>
              <a:rPr lang="en-US" dirty="0">
                <a:cs typeface="Calibri"/>
              </a:rPr>
              <a:t>DODAS: quick reminder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665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20000"/>
          </a:bodyPr>
          <a:lstStyle/>
          <a:p>
            <a:r>
              <a:rPr lang="en-GB" dirty="0"/>
              <a:t>Status of the Thematic Service:</a:t>
            </a:r>
            <a:r>
              <a:rPr lang="en-GB" dirty="0">
                <a:cs typeface="Calibri"/>
              </a:rPr>
              <a:t> </a:t>
            </a:r>
            <a:r>
              <a:rPr lang="en-GB" b="1" dirty="0">
                <a:cs typeface="Calibri"/>
              </a:rPr>
              <a:t>In production since March </a:t>
            </a:r>
          </a:p>
          <a:p>
            <a:endParaRPr lang="en-GB" dirty="0">
              <a:cs typeface="Calibri"/>
            </a:endParaRPr>
          </a:p>
          <a:p>
            <a:r>
              <a:rPr lang="en-GB" dirty="0"/>
              <a:t>No Technical </a:t>
            </a:r>
            <a:r>
              <a:rPr lang="en-GB" dirty="0">
                <a:cs typeface="Calibri"/>
              </a:rPr>
              <a:t>or</a:t>
            </a:r>
            <a:br>
              <a:rPr lang="en-GB" dirty="0">
                <a:cs typeface="Calibri"/>
              </a:rPr>
            </a:br>
            <a:r>
              <a:rPr lang="en-GB" dirty="0">
                <a:cs typeface="Calibri"/>
              </a:rPr>
              <a:t>social </a:t>
            </a:r>
            <a:r>
              <a:rPr lang="en-GB" dirty="0"/>
              <a:t>obstacles </a:t>
            </a:r>
            <a:br>
              <a:rPr lang="en-GB" dirty="0">
                <a:cs typeface="Calibri"/>
              </a:rPr>
            </a:br>
            <a:r>
              <a:rPr lang="en-GB" dirty="0">
                <a:cs typeface="Calibri"/>
              </a:rPr>
              <a:t>met so far</a:t>
            </a:r>
            <a:endParaRPr lang="en-GB" sz="3000" dirty="0">
              <a:cs typeface="Calibri"/>
            </a:endParaRPr>
          </a:p>
          <a:p>
            <a:pPr marL="556895" lvl="1" indent="-213995"/>
            <a:r>
              <a:rPr lang="en-GB" sz="2500" b="1" dirty="0">
                <a:cs typeface="Calibri"/>
              </a:rPr>
              <a:t>But </a:t>
            </a:r>
            <a:r>
              <a:rPr lang="en-GB" sz="2500" dirty="0">
                <a:cs typeface="Calibri"/>
              </a:rPr>
              <a:t>we are investing</a:t>
            </a:r>
            <a:br>
              <a:rPr lang="en-GB" sz="2500" dirty="0">
                <a:cs typeface="Calibri"/>
              </a:rPr>
            </a:br>
            <a:r>
              <a:rPr lang="en-GB" sz="2500" dirty="0">
                <a:cs typeface="Calibri"/>
              </a:rPr>
              <a:t>a </a:t>
            </a:r>
            <a:r>
              <a:rPr lang="en-GB" sz="2500" b="1" dirty="0">
                <a:cs typeface="Calibri"/>
              </a:rPr>
              <a:t>relevant fraction</a:t>
            </a:r>
            <a:br>
              <a:rPr lang="en-GB" sz="2500" b="1" dirty="0">
                <a:cs typeface="Calibri"/>
              </a:rPr>
            </a:br>
            <a:r>
              <a:rPr lang="en-GB" sz="2500" b="1" dirty="0">
                <a:cs typeface="Calibri"/>
              </a:rPr>
              <a:t>of effort</a:t>
            </a:r>
            <a:r>
              <a:rPr lang="en-GB" sz="2500" dirty="0">
                <a:cs typeface="Calibri"/>
              </a:rPr>
              <a:t> to support</a:t>
            </a:r>
            <a:br>
              <a:rPr lang="en-GB" sz="2500" dirty="0">
                <a:cs typeface="Calibri"/>
              </a:rPr>
            </a:br>
            <a:r>
              <a:rPr lang="en-GB" sz="2500" dirty="0">
                <a:cs typeface="Calibri"/>
              </a:rPr>
              <a:t>users at all levels</a:t>
            </a:r>
            <a:br>
              <a:rPr lang="en-GB" sz="2500" dirty="0">
                <a:cs typeface="Calibri"/>
              </a:rPr>
            </a:br>
            <a:r>
              <a:rPr lang="en-GB" sz="2500" dirty="0">
                <a:cs typeface="Calibri"/>
              </a:rPr>
              <a:t>to keep things easy</a:t>
            </a:r>
            <a:br>
              <a:rPr lang="en-GB" sz="2500" dirty="0">
                <a:cs typeface="Calibri"/>
              </a:rPr>
            </a:br>
            <a:r>
              <a:rPr lang="en-GB" sz="2500" dirty="0">
                <a:cs typeface="Calibri"/>
              </a:rPr>
              <a:t>ad to allow smooth </a:t>
            </a:r>
            <a:br>
              <a:rPr lang="en-GB" sz="2500" dirty="0">
                <a:cs typeface="Calibri"/>
              </a:rPr>
            </a:br>
            <a:r>
              <a:rPr lang="en-GB" sz="2500" dirty="0">
                <a:cs typeface="Calibri"/>
              </a:rPr>
              <a:t>transition</a:t>
            </a:r>
            <a:br>
              <a:rPr lang="en-GB" sz="2500" dirty="0">
                <a:cs typeface="Calibri"/>
              </a:rPr>
            </a:br>
            <a:br>
              <a:rPr lang="en-GB" sz="2500" dirty="0">
                <a:cs typeface="Calibri"/>
              </a:rPr>
            </a:br>
            <a:br>
              <a:rPr lang="en-GB" sz="2500" dirty="0">
                <a:cs typeface="Calibri"/>
              </a:rPr>
            </a:br>
            <a:endParaRPr lang="en-GB" sz="2500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09/10/2018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Status </a:t>
            </a:r>
          </a:p>
        </p:txBody>
      </p:sp>
      <p:pic>
        <p:nvPicPr>
          <p:cNvPr id="3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6100749B-FFCA-4A42-9108-73DD27649E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710" y="1805908"/>
            <a:ext cx="5669537" cy="444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186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6FBD96-463D-4B1B-B3CC-F4B3AE0F5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DE01A-43E4-4DA1-B701-F9044789A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77500" lnSpcReduction="20000"/>
          </a:bodyPr>
          <a:lstStyle/>
          <a:p>
            <a:r>
              <a:rPr lang="en-GB" dirty="0">
                <a:cs typeface="Calibri"/>
              </a:rPr>
              <a:t>Relevant progresses on the exploitation program: </a:t>
            </a:r>
          </a:p>
          <a:p>
            <a:pPr marL="556895" lvl="1" indent="-213995"/>
            <a:r>
              <a:rPr lang="en-GB" sz="3100" dirty="0">
                <a:cs typeface="Calibri"/>
              </a:rPr>
              <a:t>In addition to CMS Experiment,  we started to support New </a:t>
            </a:r>
            <a:r>
              <a:rPr lang="en-GB" sz="3100" b="1" dirty="0">
                <a:cs typeface="Calibri"/>
              </a:rPr>
              <a:t>communities</a:t>
            </a:r>
            <a:r>
              <a:rPr lang="en-GB" sz="3100" dirty="0">
                <a:cs typeface="Calibri"/>
              </a:rPr>
              <a:t>, New </a:t>
            </a:r>
            <a:r>
              <a:rPr lang="en-GB" sz="3100" b="1" dirty="0">
                <a:cs typeface="Calibri"/>
              </a:rPr>
              <a:t>use cases</a:t>
            </a:r>
            <a:r>
              <a:rPr lang="en-GB" sz="3100" dirty="0">
                <a:cs typeface="Calibri"/>
              </a:rPr>
              <a:t> and New </a:t>
            </a:r>
            <a:r>
              <a:rPr lang="en-GB" sz="3100" b="1" dirty="0">
                <a:cs typeface="Calibri"/>
              </a:rPr>
              <a:t>countries</a:t>
            </a:r>
            <a:r>
              <a:rPr lang="en-GB" sz="3100" dirty="0">
                <a:cs typeface="Calibri"/>
              </a:rPr>
              <a:t>:</a:t>
            </a:r>
          </a:p>
          <a:p>
            <a:pPr lvl="2">
              <a:buFont typeface="Wingdings" panose="020F0502020204030204" pitchFamily="34" charset="0"/>
              <a:buChar char="§"/>
            </a:pPr>
            <a:r>
              <a:rPr lang="en-GB" sz="3200" dirty="0">
                <a:cs typeface="Calibri"/>
              </a:rPr>
              <a:t> The </a:t>
            </a:r>
            <a:r>
              <a:rPr lang="en-GB" sz="3200" b="1" dirty="0">
                <a:cs typeface="Calibri"/>
              </a:rPr>
              <a:t>Alpha Magnetic Spectrometer </a:t>
            </a:r>
            <a:r>
              <a:rPr lang="en-GB" sz="3200" dirty="0">
                <a:cs typeface="Calibri"/>
              </a:rPr>
              <a:t>(AMS-02) operating on the International Space Station</a:t>
            </a:r>
          </a:p>
          <a:p>
            <a:pPr lvl="2">
              <a:buFont typeface="Wingdings" panose="020F0502020204030204" pitchFamily="34" charset="0"/>
              <a:buChar char="§"/>
            </a:pPr>
            <a:r>
              <a:rPr lang="en-GB" sz="3200" dirty="0">
                <a:cs typeface="Calibri"/>
              </a:rPr>
              <a:t> </a:t>
            </a:r>
            <a:r>
              <a:rPr lang="en-GB" sz="3200" b="1" dirty="0">
                <a:cs typeface="Calibri"/>
              </a:rPr>
              <a:t>CMS-</a:t>
            </a:r>
            <a:r>
              <a:rPr lang="en-GB" sz="3200" b="1" dirty="0" err="1">
                <a:cs typeface="Calibri"/>
              </a:rPr>
              <a:t>OpenData</a:t>
            </a:r>
            <a:r>
              <a:rPr lang="en-GB" sz="3200" dirty="0">
                <a:cs typeface="Calibri"/>
              </a:rPr>
              <a:t> @ CERN </a:t>
            </a:r>
          </a:p>
          <a:p>
            <a:pPr lvl="2">
              <a:buFont typeface="Wingdings" panose="020F0502020204030204" pitchFamily="34" charset="0"/>
              <a:buChar char="§"/>
            </a:pPr>
            <a:r>
              <a:rPr lang="en-GB" sz="3200" dirty="0">
                <a:cs typeface="Calibri"/>
              </a:rPr>
              <a:t> </a:t>
            </a:r>
            <a:r>
              <a:rPr lang="en-GB" sz="3200" b="1" dirty="0">
                <a:cs typeface="Calibri"/>
              </a:rPr>
              <a:t>UK</a:t>
            </a:r>
            <a:r>
              <a:rPr lang="en-GB" sz="3200" dirty="0">
                <a:cs typeface="Calibri"/>
              </a:rPr>
              <a:t>: Imperial College London</a:t>
            </a:r>
          </a:p>
          <a:p>
            <a:pPr>
              <a:buFontTx/>
              <a:buChar char="•"/>
            </a:pPr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Any major technology gap? </a:t>
            </a:r>
          </a:p>
          <a:p>
            <a:pPr marL="556895" lvl="1" indent="-213995"/>
            <a:r>
              <a:rPr lang="en-GB" dirty="0">
                <a:cs typeface="Calibri"/>
              </a:rPr>
              <a:t>Not at the current stage... although:</a:t>
            </a:r>
          </a:p>
          <a:p>
            <a:pPr lvl="2"/>
            <a:r>
              <a:rPr lang="en-GB" sz="2600" dirty="0">
                <a:cs typeface="Calibri"/>
              </a:rPr>
              <a:t> we still need to integrate advanced accounting features</a:t>
            </a:r>
          </a:p>
          <a:p>
            <a:pPr lvl="2"/>
            <a:r>
              <a:rPr lang="en-GB" sz="2600" dirty="0">
                <a:cs typeface="Calibri"/>
              </a:rPr>
              <a:t> We start now getting more</a:t>
            </a:r>
            <a:r>
              <a:rPr lang="en-GB" sz="2600" b="1" dirty="0">
                <a:cs typeface="Calibri"/>
              </a:rPr>
              <a:t> advanced requests on </a:t>
            </a:r>
            <a:r>
              <a:rPr lang="en-GB" sz="2600" b="1" dirty="0" err="1">
                <a:cs typeface="Calibri"/>
              </a:rPr>
              <a:t>MLaaS</a:t>
            </a:r>
            <a:r>
              <a:rPr lang="en-GB" sz="2600" b="1" dirty="0">
                <a:cs typeface="Calibri"/>
              </a:rPr>
              <a:t> and </a:t>
            </a:r>
            <a:r>
              <a:rPr lang="en-GB" sz="2600" b="1" dirty="0" err="1">
                <a:cs typeface="Calibri"/>
              </a:rPr>
              <a:t>BigData</a:t>
            </a:r>
            <a:r>
              <a:rPr lang="en-GB" sz="2600" b="1" dirty="0">
                <a:cs typeface="Calibri"/>
              </a:rPr>
              <a:t> use cases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552E2-F34C-416E-BCDF-94E627B8C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09/10/2018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5F718C-EA8F-4561-A578-EA2DB1BC5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anchor="t">
            <a:normAutofit fontScale="90000"/>
          </a:bodyPr>
          <a:lstStyle/>
          <a:p>
            <a:r>
              <a:rPr lang="en-US" dirty="0">
                <a:cs typeface="Calibri"/>
              </a:rPr>
              <a:t>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25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3453" y="1275167"/>
            <a:ext cx="8640960" cy="4855007"/>
          </a:xfrm>
        </p:spPr>
        <p:txBody>
          <a:bodyPr anchor="t">
            <a:normAutofit/>
          </a:bodyPr>
          <a:lstStyle/>
          <a:p>
            <a:r>
              <a:rPr lang="es-ES" dirty="0" err="1"/>
              <a:t>Resource</a:t>
            </a:r>
            <a:r>
              <a:rPr lang="es-ES" dirty="0"/>
              <a:t> </a:t>
            </a:r>
            <a:r>
              <a:rPr lang="es-ES" dirty="0" err="1"/>
              <a:t>availability</a:t>
            </a:r>
            <a:r>
              <a:rPr lang="es-ES" dirty="0"/>
              <a:t> in EOSC-Hub</a:t>
            </a:r>
            <a:endParaRPr lang="es-ES" dirty="0">
              <a:cs typeface="Calibri"/>
            </a:endParaRPr>
          </a:p>
          <a:p>
            <a:pPr marL="556895" lvl="1" indent="-213995"/>
            <a:endParaRPr lang="es-ES" dirty="0">
              <a:cs typeface="Calibri"/>
            </a:endParaRPr>
          </a:p>
          <a:p>
            <a:pPr marL="556895" lvl="1" indent="-213995"/>
            <a:r>
              <a:rPr lang="es-ES" dirty="0">
                <a:cs typeface="Calibri"/>
              </a:rPr>
              <a:t>DODAS in </a:t>
            </a:r>
            <a:r>
              <a:rPr lang="es-ES" dirty="0" err="1">
                <a:cs typeface="Calibri"/>
              </a:rPr>
              <a:t>production</a:t>
            </a:r>
            <a:br>
              <a:rPr lang="es-ES" dirty="0">
                <a:cs typeface="Calibri"/>
              </a:rPr>
            </a:br>
            <a:r>
              <a:rPr lang="es-ES" dirty="0">
                <a:cs typeface="Calibri"/>
              </a:rPr>
              <a:t>@CMS </a:t>
            </a:r>
            <a:r>
              <a:rPr lang="es-ES" dirty="0" err="1">
                <a:cs typeface="Calibri"/>
              </a:rPr>
              <a:t>since</a:t>
            </a:r>
            <a:r>
              <a:rPr lang="es-ES" dirty="0">
                <a:cs typeface="Calibri"/>
              </a:rPr>
              <a:t> 1 </a:t>
            </a:r>
            <a:r>
              <a:rPr lang="es-ES" dirty="0" err="1">
                <a:cs typeface="Calibri"/>
              </a:rPr>
              <a:t>year</a:t>
            </a:r>
          </a:p>
          <a:p>
            <a:pPr lvl="2"/>
            <a:r>
              <a:rPr lang="es-ES" dirty="0" err="1">
                <a:cs typeface="Calibri"/>
              </a:rPr>
              <a:t>Under</a:t>
            </a:r>
            <a:r>
              <a:rPr lang="es-ES" dirty="0">
                <a:cs typeface="Calibri"/>
              </a:rPr>
              <a:t> </a:t>
            </a:r>
            <a:r>
              <a:rPr lang="es-ES" dirty="0" err="1">
                <a:cs typeface="Calibri"/>
              </a:rPr>
              <a:t>adoption</a:t>
            </a:r>
            <a:r>
              <a:rPr lang="es-ES" dirty="0">
                <a:cs typeface="Calibri"/>
              </a:rPr>
              <a:t>/</a:t>
            </a:r>
            <a:r>
              <a:rPr lang="es-ES" dirty="0" err="1">
                <a:cs typeface="Calibri"/>
              </a:rPr>
              <a:t>evaluation</a:t>
            </a:r>
            <a:br>
              <a:rPr lang="es-ES" dirty="0">
                <a:cs typeface="Calibri"/>
              </a:rPr>
            </a:br>
            <a:r>
              <a:rPr lang="es-ES" dirty="0" err="1">
                <a:cs typeface="Calibri"/>
              </a:rPr>
              <a:t>by</a:t>
            </a:r>
            <a:r>
              <a:rPr lang="es-ES" dirty="0">
                <a:cs typeface="Calibri"/>
              </a:rPr>
              <a:t> </a:t>
            </a:r>
            <a:r>
              <a:rPr lang="es-ES" dirty="0" err="1">
                <a:cs typeface="Calibri"/>
              </a:rPr>
              <a:t>several</a:t>
            </a:r>
            <a:r>
              <a:rPr lang="es-ES" dirty="0">
                <a:cs typeface="Calibri"/>
              </a:rPr>
              <a:t> </a:t>
            </a:r>
            <a:r>
              <a:rPr lang="es-ES" dirty="0" err="1">
                <a:cs typeface="Calibri"/>
              </a:rPr>
              <a:t>projects</a:t>
            </a:r>
            <a:r>
              <a:rPr lang="es-ES" dirty="0">
                <a:cs typeface="Calibri"/>
              </a:rPr>
              <a:t> </a:t>
            </a:r>
            <a:br>
              <a:rPr lang="es-ES" dirty="0">
                <a:ea typeface="+mn-lt"/>
                <a:cs typeface="+mn-lt"/>
              </a:rPr>
            </a:br>
            <a:endParaRPr lang="es-ES">
              <a:ea typeface="+mn-lt"/>
              <a:cs typeface="+mn-lt"/>
            </a:endParaRPr>
          </a:p>
          <a:p>
            <a:pPr marL="556895" lvl="1" indent="-213995"/>
            <a:r>
              <a:rPr lang="es-ES" dirty="0">
                <a:ea typeface="+mn-lt"/>
                <a:cs typeface="+mn-lt"/>
              </a:rPr>
              <a:t>AMS02 </a:t>
            </a:r>
            <a:r>
              <a:rPr lang="es-ES" dirty="0" err="1">
                <a:ea typeface="+mn-lt"/>
                <a:cs typeface="+mn-lt"/>
              </a:rPr>
              <a:t>produced</a:t>
            </a:r>
            <a:r>
              <a:rPr lang="es-ES" dirty="0">
                <a:ea typeface="+mn-lt"/>
                <a:cs typeface="+mn-lt"/>
              </a:rPr>
              <a:t> 30+TB </a:t>
            </a:r>
            <a:br>
              <a:rPr lang="es-ES" dirty="0">
                <a:ea typeface="+mn-lt"/>
                <a:cs typeface="+mn-lt"/>
              </a:rPr>
            </a:br>
            <a:r>
              <a:rPr lang="es-ES" dirty="0" err="1">
                <a:ea typeface="+mn-lt"/>
                <a:cs typeface="+mn-lt"/>
              </a:rPr>
              <a:t>of</a:t>
            </a:r>
            <a:r>
              <a:rPr lang="es-ES" dirty="0">
                <a:ea typeface="+mn-lt"/>
                <a:cs typeface="+mn-lt"/>
              </a:rPr>
              <a:t> </a:t>
            </a:r>
            <a:r>
              <a:rPr lang="es-ES" dirty="0" err="1">
                <a:ea typeface="+mn-lt"/>
                <a:cs typeface="+mn-lt"/>
              </a:rPr>
              <a:t>re-processed</a:t>
            </a:r>
            <a:r>
              <a:rPr lang="es-ES" dirty="0">
                <a:ea typeface="+mn-lt"/>
                <a:cs typeface="+mn-lt"/>
              </a:rPr>
              <a:t> data</a:t>
            </a:r>
            <a:br>
              <a:rPr lang="es-ES" dirty="0">
                <a:ea typeface="+mn-lt"/>
                <a:cs typeface="+mn-lt"/>
              </a:rPr>
            </a:br>
            <a:r>
              <a:rPr lang="es-ES" dirty="0" err="1">
                <a:ea typeface="+mn-lt"/>
                <a:cs typeface="+mn-lt"/>
              </a:rPr>
              <a:t>using</a:t>
            </a:r>
            <a:r>
              <a:rPr lang="es-ES" dirty="0">
                <a:ea typeface="+mn-lt"/>
                <a:cs typeface="+mn-lt"/>
              </a:rPr>
              <a:t> DODAS </a:t>
            </a:r>
            <a:r>
              <a:rPr lang="es-ES" dirty="0" err="1">
                <a:ea typeface="+mn-lt"/>
                <a:cs typeface="+mn-lt"/>
              </a:rPr>
              <a:t>resources</a:t>
            </a:r>
          </a:p>
          <a:p>
            <a:pPr lvl="2"/>
            <a:r>
              <a:rPr lang="es-ES" dirty="0">
                <a:ea typeface="+mn-lt"/>
                <a:cs typeface="+mn-lt"/>
              </a:rPr>
              <a:t>~500Kjobs </a:t>
            </a:r>
            <a:r>
              <a:rPr lang="es-ES" dirty="0" err="1">
                <a:ea typeface="+mn-lt"/>
                <a:cs typeface="+mn-lt"/>
              </a:rPr>
              <a:t>since</a:t>
            </a:r>
            <a:r>
              <a:rPr lang="es-ES" dirty="0">
                <a:ea typeface="+mn-lt"/>
                <a:cs typeface="+mn-lt"/>
              </a:rPr>
              <a:t> </a:t>
            </a:r>
            <a:r>
              <a:rPr lang="es-ES" dirty="0" err="1">
                <a:ea typeface="+mn-lt"/>
                <a:cs typeface="+mn-lt"/>
              </a:rPr>
              <a:t>Aug</a:t>
            </a:r>
            <a:r>
              <a:rPr lang="es-ES" dirty="0">
                <a:ea typeface="+mn-lt"/>
                <a:cs typeface="+mn-lt"/>
              </a:rPr>
              <a:t>.</a:t>
            </a:r>
          </a:p>
          <a:p>
            <a:pPr marL="685800" lvl="2" indent="0">
              <a:buNone/>
            </a:pPr>
            <a:endParaRPr lang="es-ES" dirty="0">
              <a:cs typeface="Calibri"/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09/10/2018</a:t>
            </a:fld>
            <a:endParaRPr lang="en-US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/>
              <a:t>Resources</a:t>
            </a:r>
            <a:endParaRPr lang="es-ES" dirty="0"/>
          </a:p>
        </p:txBody>
      </p:sp>
      <p:pic>
        <p:nvPicPr>
          <p:cNvPr id="17" name="Picture 16" descr="top-6_pieChart.png">
            <a:extLst>
              <a:ext uri="{FF2B5EF4-FFF2-40B4-BE49-F238E27FC236}">
                <a16:creationId xmlns:a16="http://schemas.microsoft.com/office/drawing/2014/main" id="{B9BA1AC8-0AFD-4E33-8F51-9644C3118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337" y="1804951"/>
            <a:ext cx="4537400" cy="3406252"/>
          </a:xfrm>
          <a:prstGeom prst="rect">
            <a:avLst/>
          </a:prstGeom>
          <a:ln>
            <a:solidFill>
              <a:schemeClr val="tx1">
                <a:lumMod val="50000"/>
              </a:schemeClr>
            </a:solidFill>
          </a:ln>
        </p:spPr>
      </p:pic>
      <p:sp>
        <p:nvSpPr>
          <p:cNvPr id="18" name="TextBox 2">
            <a:extLst>
              <a:ext uri="{FF2B5EF4-FFF2-40B4-BE49-F238E27FC236}">
                <a16:creationId xmlns:a16="http://schemas.microsoft.com/office/drawing/2014/main" id="{30307B3C-2687-4858-A062-A07757F664B6}"/>
              </a:ext>
            </a:extLst>
          </p:cNvPr>
          <p:cNvSpPr txBox="1"/>
          <p:nvPr/>
        </p:nvSpPr>
        <p:spPr>
          <a:xfrm>
            <a:off x="4519938" y="2174384"/>
            <a:ext cx="1278346" cy="738664"/>
          </a:xfrm>
          <a:prstGeom prst="rect">
            <a:avLst/>
          </a:prstGeom>
          <a:noFill/>
          <a:ln>
            <a:solidFill>
              <a:srgbClr val="282828"/>
            </a:solidFill>
          </a:ln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A </a:t>
            </a:r>
            <a:r>
              <a:rPr lang="en-US" sz="1400" b="1" dirty="0"/>
              <a:t>DODAS </a:t>
            </a:r>
            <a:r>
              <a:rPr lang="en-US" sz="1400" dirty="0"/>
              <a:t>generated CMS-Site</a:t>
            </a:r>
            <a:endParaRPr lang="en-US" sz="1400" dirty="0">
              <a:cs typeface="Calibri"/>
            </a:endParaRPr>
          </a:p>
        </p:txBody>
      </p:sp>
      <p:cxnSp>
        <p:nvCxnSpPr>
          <p:cNvPr id="19" name="Curved Connector 22">
            <a:extLst>
              <a:ext uri="{FF2B5EF4-FFF2-40B4-BE49-F238E27FC236}">
                <a16:creationId xmlns:a16="http://schemas.microsoft.com/office/drawing/2014/main" id="{8BD07C6C-01D7-40B1-B3A4-9B1CCB4F2DF4}"/>
              </a:ext>
            </a:extLst>
          </p:cNvPr>
          <p:cNvCxnSpPr/>
          <p:nvPr/>
        </p:nvCxnSpPr>
        <p:spPr>
          <a:xfrm>
            <a:off x="4867011" y="2939202"/>
            <a:ext cx="984110" cy="576064"/>
          </a:xfrm>
          <a:prstGeom prst="curvedConnector3">
            <a:avLst>
              <a:gd name="adj1" fmla="val 293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0F461BE-BC14-49F2-BD52-1BA5DF5E18AE}"/>
              </a:ext>
            </a:extLst>
          </p:cNvPr>
          <p:cNvCxnSpPr>
            <a:cxnSpLocks/>
          </p:cNvCxnSpPr>
          <p:nvPr/>
        </p:nvCxnSpPr>
        <p:spPr>
          <a:xfrm flipH="1">
            <a:off x="7898964" y="4318469"/>
            <a:ext cx="431825" cy="3919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5-Point Star 39">
            <a:extLst>
              <a:ext uri="{FF2B5EF4-FFF2-40B4-BE49-F238E27FC236}">
                <a16:creationId xmlns:a16="http://schemas.microsoft.com/office/drawing/2014/main" id="{13D3702A-6545-487F-ACBD-7E5BA07CC91F}"/>
              </a:ext>
            </a:extLst>
          </p:cNvPr>
          <p:cNvSpPr/>
          <p:nvPr/>
        </p:nvSpPr>
        <p:spPr>
          <a:xfrm>
            <a:off x="8306850" y="4060884"/>
            <a:ext cx="366443" cy="283200"/>
          </a:xfrm>
          <a:prstGeom prst="star5">
            <a:avLst/>
          </a:prstGeom>
          <a:solidFill>
            <a:schemeClr val="bg1"/>
          </a:solidFill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2" name="Picture 22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5E5913D1-8939-430B-BB29-D7953E480F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517" y="5670081"/>
            <a:ext cx="3652476" cy="486848"/>
          </a:xfrm>
          <a:prstGeom prst="rect">
            <a:avLst/>
          </a:prstGeom>
        </p:spPr>
      </p:pic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3565C0D-13A5-4B33-ABE8-21B5CAF555E2}"/>
              </a:ext>
            </a:extLst>
          </p:cNvPr>
          <p:cNvCxnSpPr/>
          <p:nvPr/>
        </p:nvCxnSpPr>
        <p:spPr>
          <a:xfrm flipV="1">
            <a:off x="893909" y="6008915"/>
            <a:ext cx="3776701" cy="204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666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6CC80C-0763-4208-B0D8-EB71F781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A2E19-CE15-423E-9CDF-188A81437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20000"/>
          </a:bodyPr>
          <a:lstStyle/>
          <a:p>
            <a:r>
              <a:rPr lang="es-ES" dirty="0" err="1">
                <a:cs typeface="Calibri"/>
              </a:rPr>
              <a:t>Resource</a:t>
            </a:r>
            <a:r>
              <a:rPr lang="es-ES" dirty="0">
                <a:cs typeface="Calibri"/>
              </a:rPr>
              <a:t> </a:t>
            </a:r>
            <a:r>
              <a:rPr lang="es-ES" dirty="0" err="1">
                <a:cs typeface="Calibri"/>
              </a:rPr>
              <a:t>availability</a:t>
            </a:r>
            <a:r>
              <a:rPr lang="es-ES" dirty="0">
                <a:cs typeface="Calibri"/>
              </a:rPr>
              <a:t> in EOSC-Hub</a:t>
            </a:r>
          </a:p>
          <a:p>
            <a:pPr marL="556895" lvl="1" indent="-213995">
              <a:buFont typeface="Calibri"/>
              <a:buChar char="-"/>
            </a:pPr>
            <a:r>
              <a:rPr lang="es-ES" dirty="0" err="1">
                <a:cs typeface="Calibri"/>
              </a:rPr>
              <a:t>During</a:t>
            </a:r>
            <a:r>
              <a:rPr lang="es-ES" dirty="0">
                <a:cs typeface="Calibri"/>
              </a:rPr>
              <a:t> </a:t>
            </a:r>
            <a:r>
              <a:rPr lang="es-ES" dirty="0" err="1">
                <a:cs typeface="Calibri"/>
              </a:rPr>
              <a:t>the</a:t>
            </a:r>
            <a:r>
              <a:rPr lang="es-ES" dirty="0">
                <a:cs typeface="Calibri"/>
              </a:rPr>
              <a:t> </a:t>
            </a:r>
            <a:r>
              <a:rPr lang="es-ES" dirty="0" err="1">
                <a:cs typeface="Calibri"/>
              </a:rPr>
              <a:t>development</a:t>
            </a:r>
            <a:r>
              <a:rPr lang="es-ES" dirty="0">
                <a:cs typeface="Calibri"/>
              </a:rPr>
              <a:t> </a:t>
            </a:r>
            <a:r>
              <a:rPr lang="es-ES" dirty="0" err="1">
                <a:cs typeface="Calibri"/>
              </a:rPr>
              <a:t>stage</a:t>
            </a:r>
            <a:r>
              <a:rPr lang="es-ES" dirty="0">
                <a:cs typeface="Calibri"/>
              </a:rPr>
              <a:t> (</a:t>
            </a:r>
            <a:r>
              <a:rPr lang="es-ES" dirty="0" err="1">
                <a:cs typeface="Calibri"/>
              </a:rPr>
              <a:t>testbed</a:t>
            </a:r>
            <a:r>
              <a:rPr lang="es-ES" dirty="0">
                <a:cs typeface="Calibri"/>
              </a:rPr>
              <a:t> </a:t>
            </a:r>
            <a:r>
              <a:rPr lang="es-ES" dirty="0" err="1">
                <a:cs typeface="Calibri"/>
              </a:rPr>
              <a:t>level</a:t>
            </a:r>
            <a:r>
              <a:rPr lang="es-ES" dirty="0">
                <a:cs typeface="Calibri"/>
              </a:rPr>
              <a:t>) DODAS </a:t>
            </a:r>
            <a:r>
              <a:rPr lang="es-ES" dirty="0" err="1">
                <a:cs typeface="Calibri"/>
              </a:rPr>
              <a:t>enabling</a:t>
            </a:r>
            <a:r>
              <a:rPr lang="es-ES" dirty="0">
                <a:cs typeface="Calibri"/>
              </a:rPr>
              <a:t> </a:t>
            </a:r>
            <a:r>
              <a:rPr lang="es-ES" dirty="0" err="1">
                <a:cs typeface="Calibri"/>
              </a:rPr>
              <a:t>facility</a:t>
            </a:r>
            <a:r>
              <a:rPr lang="es-ES" dirty="0">
                <a:cs typeface="Calibri"/>
              </a:rPr>
              <a:t> </a:t>
            </a:r>
            <a:r>
              <a:rPr lang="es-ES" dirty="0" err="1">
                <a:cs typeface="Calibri"/>
              </a:rPr>
              <a:t>plays</a:t>
            </a:r>
            <a:r>
              <a:rPr lang="es-ES" dirty="0">
                <a:cs typeface="Calibri"/>
              </a:rPr>
              <a:t> a </a:t>
            </a:r>
            <a:r>
              <a:rPr lang="es-ES" dirty="0" err="1">
                <a:cs typeface="Calibri"/>
              </a:rPr>
              <a:t>key</a:t>
            </a:r>
            <a:r>
              <a:rPr lang="es-ES" dirty="0">
                <a:cs typeface="Calibri"/>
              </a:rPr>
              <a:t>-role! </a:t>
            </a:r>
            <a:endParaRPr lang="en-US" dirty="0">
              <a:cs typeface="Calibri"/>
            </a:endParaRPr>
          </a:p>
          <a:p>
            <a:pPr lvl="2"/>
            <a:r>
              <a:rPr lang="es-ES" dirty="0" err="1">
                <a:cs typeface="Calibri"/>
              </a:rPr>
              <a:t>Allows</a:t>
            </a:r>
            <a:r>
              <a:rPr lang="es-ES" dirty="0">
                <a:cs typeface="Calibri"/>
              </a:rPr>
              <a:t> </a:t>
            </a:r>
            <a:r>
              <a:rPr lang="es-ES" dirty="0" err="1">
                <a:cs typeface="Calibri"/>
              </a:rPr>
              <a:t>service</a:t>
            </a:r>
            <a:r>
              <a:rPr lang="es-ES" dirty="0">
                <a:cs typeface="Calibri"/>
              </a:rPr>
              <a:t> </a:t>
            </a:r>
            <a:r>
              <a:rPr lang="es-ES" dirty="0" err="1">
                <a:cs typeface="Calibri"/>
              </a:rPr>
              <a:t>integration</a:t>
            </a:r>
            <a:r>
              <a:rPr lang="es-ES" dirty="0">
                <a:cs typeface="Calibri"/>
              </a:rPr>
              <a:t>, </a:t>
            </a:r>
            <a:r>
              <a:rPr lang="es-ES" dirty="0" err="1">
                <a:cs typeface="Calibri"/>
              </a:rPr>
              <a:t>experiment</a:t>
            </a:r>
            <a:r>
              <a:rPr lang="es-ES" dirty="0">
                <a:cs typeface="Calibri"/>
              </a:rPr>
              <a:t> software </a:t>
            </a:r>
            <a:r>
              <a:rPr lang="es-ES" dirty="0" err="1">
                <a:cs typeface="Calibri"/>
              </a:rPr>
              <a:t>porting</a:t>
            </a:r>
            <a:r>
              <a:rPr lang="es-ES" dirty="0">
                <a:cs typeface="Calibri"/>
              </a:rPr>
              <a:t>, training </a:t>
            </a:r>
            <a:r>
              <a:rPr lang="es-ES" dirty="0" err="1">
                <a:cs typeface="Calibri"/>
              </a:rPr>
              <a:t>activity</a:t>
            </a:r>
            <a:r>
              <a:rPr lang="es-ES" dirty="0">
                <a:cs typeface="Calibri"/>
              </a:rPr>
              <a:t> as </a:t>
            </a:r>
            <a:r>
              <a:rPr lang="es-ES" dirty="0" err="1">
                <a:cs typeface="Calibri"/>
              </a:rPr>
              <a:t>well</a:t>
            </a:r>
            <a:r>
              <a:rPr lang="es-ES" dirty="0">
                <a:cs typeface="Calibri"/>
              </a:rPr>
              <a:t> as </a:t>
            </a:r>
            <a:r>
              <a:rPr lang="es-ES" dirty="0" err="1">
                <a:cs typeface="Calibri"/>
              </a:rPr>
              <a:t>prototyping</a:t>
            </a:r>
            <a:r>
              <a:rPr lang="es-ES" dirty="0">
                <a:cs typeface="Calibri"/>
              </a:rPr>
              <a:t> new uses cases </a:t>
            </a:r>
          </a:p>
          <a:p>
            <a:pPr marL="556895" lvl="1" indent="-213995">
              <a:buFont typeface="Calibri"/>
              <a:buChar char="-"/>
            </a:pPr>
            <a:endParaRPr lang="es-ES" dirty="0">
              <a:cs typeface="Calibri"/>
            </a:endParaRPr>
          </a:p>
          <a:p>
            <a:r>
              <a:rPr lang="es-ES" dirty="0">
                <a:cs typeface="Calibri"/>
              </a:rPr>
              <a:t>Virtual Access </a:t>
            </a:r>
            <a:r>
              <a:rPr lang="es-ES" dirty="0" err="1">
                <a:cs typeface="Calibri"/>
              </a:rPr>
              <a:t>mechanism</a:t>
            </a:r>
            <a:r>
              <a:rPr lang="es-ES" dirty="0">
                <a:cs typeface="Calibri"/>
              </a:rPr>
              <a:t>: </a:t>
            </a:r>
          </a:p>
          <a:p>
            <a:pPr marL="556895" lvl="1" indent="-213995"/>
            <a:r>
              <a:rPr lang="es-ES" dirty="0" err="1">
                <a:cs typeface="Calibri"/>
              </a:rPr>
              <a:t>First</a:t>
            </a:r>
            <a:r>
              <a:rPr lang="es-ES" dirty="0">
                <a:cs typeface="Calibri"/>
              </a:rPr>
              <a:t> </a:t>
            </a:r>
            <a:r>
              <a:rPr lang="es-ES" dirty="0" err="1">
                <a:cs typeface="Calibri"/>
              </a:rPr>
              <a:t>reporting</a:t>
            </a:r>
            <a:r>
              <a:rPr lang="es-ES" dirty="0">
                <a:cs typeface="Calibri"/>
              </a:rPr>
              <a:t> </a:t>
            </a:r>
            <a:r>
              <a:rPr lang="es-ES" dirty="0" err="1">
                <a:cs typeface="Calibri"/>
              </a:rPr>
              <a:t>period</a:t>
            </a:r>
            <a:r>
              <a:rPr lang="es-ES" dirty="0">
                <a:cs typeface="Calibri"/>
              </a:rPr>
              <a:t> has </a:t>
            </a:r>
            <a:r>
              <a:rPr lang="es-ES" dirty="0" err="1">
                <a:cs typeface="Calibri"/>
              </a:rPr>
              <a:t>been</a:t>
            </a:r>
            <a:r>
              <a:rPr lang="es-ES" dirty="0">
                <a:cs typeface="Calibri"/>
              </a:rPr>
              <a:t> done </a:t>
            </a:r>
          </a:p>
          <a:p>
            <a:pPr lvl="2">
              <a:buFont typeface="Wingdings" panose="020F0502020204030204" pitchFamily="34" charset="0"/>
              <a:buChar char="§"/>
            </a:pPr>
            <a:r>
              <a:rPr lang="es-ES" dirty="0">
                <a:cs typeface="Calibri"/>
              </a:rPr>
              <a:t> </a:t>
            </a:r>
            <a:r>
              <a:rPr lang="es-ES" dirty="0" err="1">
                <a:cs typeface="Calibri"/>
              </a:rPr>
              <a:t>Waiting</a:t>
            </a:r>
            <a:r>
              <a:rPr lang="es-ES" dirty="0">
                <a:cs typeface="Calibri"/>
              </a:rPr>
              <a:t> </a:t>
            </a:r>
            <a:r>
              <a:rPr lang="es-ES" dirty="0" err="1">
                <a:cs typeface="Calibri"/>
              </a:rPr>
              <a:t>for</a:t>
            </a:r>
            <a:r>
              <a:rPr lang="es-ES" dirty="0">
                <a:cs typeface="Calibri"/>
              </a:rPr>
              <a:t> </a:t>
            </a:r>
            <a:r>
              <a:rPr lang="es-ES" dirty="0" err="1">
                <a:cs typeface="Calibri"/>
              </a:rPr>
              <a:t>feedback</a:t>
            </a:r>
            <a:r>
              <a:rPr lang="es-ES" dirty="0">
                <a:cs typeface="Calibri"/>
              </a:rPr>
              <a:t> </a:t>
            </a:r>
            <a:r>
              <a:rPr lang="es-ES" dirty="0" err="1">
                <a:cs typeface="Calibri"/>
              </a:rPr>
              <a:t>from</a:t>
            </a:r>
            <a:r>
              <a:rPr lang="es-ES" dirty="0">
                <a:cs typeface="Calibri"/>
              </a:rPr>
              <a:t> EC </a:t>
            </a:r>
            <a:r>
              <a:rPr lang="es-ES" dirty="0" err="1">
                <a:cs typeface="Calibri"/>
              </a:rPr>
              <a:t>to</a:t>
            </a:r>
            <a:r>
              <a:rPr lang="es-ES" dirty="0">
                <a:cs typeface="Calibri"/>
              </a:rPr>
              <a:t> </a:t>
            </a:r>
            <a:r>
              <a:rPr lang="es-ES" dirty="0" err="1">
                <a:cs typeface="Calibri"/>
              </a:rPr>
              <a:t>know</a:t>
            </a:r>
            <a:r>
              <a:rPr lang="es-ES" dirty="0">
                <a:cs typeface="Calibri"/>
              </a:rPr>
              <a:t> </a:t>
            </a:r>
            <a:r>
              <a:rPr lang="es-ES" dirty="0" err="1">
                <a:cs typeface="Calibri"/>
              </a:rPr>
              <a:t>if</a:t>
            </a:r>
            <a:r>
              <a:rPr lang="es-ES" dirty="0">
                <a:cs typeface="Calibri"/>
              </a:rPr>
              <a:t> </a:t>
            </a:r>
            <a:r>
              <a:rPr lang="es-ES" dirty="0" err="1">
                <a:cs typeface="Calibri"/>
              </a:rPr>
              <a:t>all</a:t>
            </a:r>
            <a:r>
              <a:rPr lang="es-ES" dirty="0">
                <a:cs typeface="Calibri"/>
              </a:rPr>
              <a:t> </a:t>
            </a:r>
            <a:r>
              <a:rPr lang="es-ES" dirty="0" err="1">
                <a:cs typeface="Calibri"/>
              </a:rPr>
              <a:t>is</a:t>
            </a:r>
            <a:r>
              <a:rPr lang="es-ES" dirty="0">
                <a:cs typeface="Calibri"/>
              </a:rPr>
              <a:t> ok. </a:t>
            </a:r>
          </a:p>
          <a:p>
            <a:pPr marL="556895" lvl="1" indent="-213995"/>
            <a:r>
              <a:rPr lang="es-ES" dirty="0">
                <a:cs typeface="Calibri"/>
              </a:rPr>
              <a:t>No </a:t>
            </a:r>
            <a:r>
              <a:rPr lang="es-ES" dirty="0" err="1">
                <a:cs typeface="Calibri"/>
              </a:rPr>
              <a:t>major</a:t>
            </a:r>
            <a:r>
              <a:rPr lang="es-ES" dirty="0">
                <a:cs typeface="Calibri"/>
              </a:rPr>
              <a:t> </a:t>
            </a:r>
            <a:r>
              <a:rPr lang="es-ES" dirty="0" err="1">
                <a:cs typeface="Calibri"/>
              </a:rPr>
              <a:t>technical</a:t>
            </a:r>
            <a:r>
              <a:rPr lang="es-ES" dirty="0">
                <a:cs typeface="Calibri"/>
              </a:rPr>
              <a:t> </a:t>
            </a:r>
            <a:r>
              <a:rPr lang="es-ES" dirty="0" err="1">
                <a:cs typeface="Calibri"/>
              </a:rPr>
              <a:t>issues</a:t>
            </a:r>
            <a:r>
              <a:rPr lang="es-ES" dirty="0">
                <a:cs typeface="Calibri"/>
              </a:rPr>
              <a:t>, </a:t>
            </a:r>
            <a:r>
              <a:rPr lang="es-ES" dirty="0" err="1">
                <a:cs typeface="Calibri"/>
              </a:rPr>
              <a:t>however</a:t>
            </a:r>
            <a:r>
              <a:rPr lang="es-ES" dirty="0">
                <a:cs typeface="Calibri"/>
              </a:rPr>
              <a:t> new use cases/</a:t>
            </a:r>
            <a:r>
              <a:rPr lang="es-ES" dirty="0" err="1">
                <a:cs typeface="Calibri"/>
              </a:rPr>
              <a:t>communities</a:t>
            </a:r>
            <a:r>
              <a:rPr lang="es-ES" dirty="0">
                <a:cs typeface="Calibri"/>
              </a:rPr>
              <a:t> </a:t>
            </a:r>
            <a:r>
              <a:rPr lang="es-ES" dirty="0" err="1">
                <a:cs typeface="Calibri"/>
              </a:rPr>
              <a:t>might</a:t>
            </a:r>
            <a:r>
              <a:rPr lang="es-ES" dirty="0">
                <a:cs typeface="Calibri"/>
              </a:rPr>
              <a:t> </a:t>
            </a:r>
            <a:r>
              <a:rPr lang="es-ES" dirty="0" err="1">
                <a:cs typeface="Calibri"/>
              </a:rPr>
              <a:t>require</a:t>
            </a:r>
            <a:r>
              <a:rPr lang="es-ES" dirty="0">
                <a:cs typeface="Calibri"/>
              </a:rPr>
              <a:t> </a:t>
            </a:r>
            <a:r>
              <a:rPr lang="es-ES" dirty="0" err="1">
                <a:cs typeface="Calibri"/>
              </a:rPr>
              <a:t>us</a:t>
            </a:r>
            <a:r>
              <a:rPr lang="es-ES" dirty="0">
                <a:cs typeface="Calibri"/>
              </a:rPr>
              <a:t> </a:t>
            </a:r>
            <a:r>
              <a:rPr lang="es-ES" dirty="0" err="1">
                <a:cs typeface="Calibri"/>
              </a:rPr>
              <a:t>effort</a:t>
            </a:r>
            <a:r>
              <a:rPr lang="es-ES" dirty="0">
                <a:cs typeface="Calibri"/>
              </a:rPr>
              <a:t> </a:t>
            </a:r>
            <a:r>
              <a:rPr lang="es-ES" dirty="0" err="1">
                <a:cs typeface="Calibri"/>
              </a:rPr>
              <a:t>to</a:t>
            </a:r>
            <a:r>
              <a:rPr lang="es-ES" dirty="0">
                <a:cs typeface="Calibri"/>
              </a:rPr>
              <a:t> </a:t>
            </a:r>
            <a:r>
              <a:rPr lang="es-ES" dirty="0" err="1">
                <a:cs typeface="Calibri"/>
              </a:rPr>
              <a:t>improve</a:t>
            </a:r>
            <a:r>
              <a:rPr lang="es-ES" dirty="0">
                <a:cs typeface="Calibri"/>
              </a:rPr>
              <a:t> log </a:t>
            </a:r>
            <a:r>
              <a:rPr lang="es-ES" dirty="0" err="1">
                <a:cs typeface="Calibri"/>
              </a:rPr>
              <a:t>collection</a:t>
            </a:r>
          </a:p>
          <a:p>
            <a:pPr lvl="2">
              <a:buFont typeface="Wingdings" panose="020F0502020204030204" pitchFamily="34" charset="0"/>
              <a:buChar char="§"/>
            </a:pPr>
            <a:r>
              <a:rPr lang="es-ES" dirty="0">
                <a:cs typeface="Calibri"/>
              </a:rPr>
              <a:t> CMS uses case </a:t>
            </a:r>
            <a:r>
              <a:rPr lang="es-ES" dirty="0" err="1">
                <a:cs typeface="Calibri"/>
              </a:rPr>
              <a:t>is</a:t>
            </a:r>
            <a:r>
              <a:rPr lang="es-ES" dirty="0">
                <a:cs typeface="Calibri"/>
              </a:rPr>
              <a:t> </a:t>
            </a:r>
            <a:r>
              <a:rPr lang="es-ES" dirty="0" err="1">
                <a:cs typeface="Calibri"/>
              </a:rPr>
              <a:t>all</a:t>
            </a:r>
            <a:r>
              <a:rPr lang="es-ES" dirty="0">
                <a:cs typeface="Calibri"/>
              </a:rPr>
              <a:t> ok </a:t>
            </a:r>
            <a:endParaRPr lang="es-ES" sz="2600" dirty="0">
              <a:cs typeface="Calibri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628DA-806E-4069-825B-DE553AD9C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09/10/2018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4460250-9FD8-4773-8276-FF79C373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anchor="t">
            <a:normAutofit fontScale="90000"/>
          </a:bodyPr>
          <a:lstStyle/>
          <a:p>
            <a:r>
              <a:rPr lang="en-US" dirty="0">
                <a:cs typeface="Calibri"/>
              </a:rPr>
              <a:t>Resources: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1446"/>
      </p:ext>
    </p:extLst>
  </p:cSld>
  <p:clrMapOvr>
    <a:masterClrMapping/>
  </p:clrMapOvr>
</p:sld>
</file>

<file path=ppt/theme/theme1.xml><?xml version="1.0" encoding="utf-8"?>
<a:theme xmlns:a="http://schemas.openxmlformats.org/drawingml/2006/main" name="EOSC_HUB_Standard_ppt_template_v0.9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350" b="1" dirty="0">
            <a:solidFill>
              <a:srgbClr val="1C3046"/>
            </a:solidFill>
            <a:ea typeface="Source Sans Pro" charset="0"/>
            <a:cs typeface="Source Sans Pro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OSC_HUB_Standard_ppt_template_v0.9" id="{4009D353-0370-4D60-A762-4B384E06522B}" vid="{91D004C2-FC98-4A5C-AEFD-A0BEC290740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EOSC_HUB_Standard_ppt_template_v0.9.potx</Template>
  <TotalTime>59</TotalTime>
  <Words>67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EOSC_HUB_Standard_ppt_template_v0.9</vt:lpstr>
      <vt:lpstr>PowerPoint Presentation</vt:lpstr>
      <vt:lpstr>DODAS: quick reminder</vt:lpstr>
      <vt:lpstr>Status </vt:lpstr>
      <vt:lpstr>Status</vt:lpstr>
      <vt:lpstr>Resources</vt:lpstr>
      <vt:lpstr>Resources: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Isabel Campos</cp:lastModifiedBy>
  <cp:revision>391</cp:revision>
  <dcterms:created xsi:type="dcterms:W3CDTF">2018-07-16T07:35:12Z</dcterms:created>
  <dcterms:modified xsi:type="dcterms:W3CDTF">2018-10-09T08:48:58Z</dcterms:modified>
</cp:coreProperties>
</file>