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10"/>
  </p:notesMasterIdLst>
  <p:sldIdLst>
    <p:sldId id="274" r:id="rId2"/>
    <p:sldId id="292" r:id="rId3"/>
    <p:sldId id="288" r:id="rId4"/>
    <p:sldId id="294" r:id="rId5"/>
    <p:sldId id="290" r:id="rId6"/>
    <p:sldId id="286" r:id="rId7"/>
    <p:sldId id="289" r:id="rId8"/>
    <p:sldId id="28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046"/>
    <a:srgbClr val="B5892D"/>
    <a:srgbClr val="75A5D8"/>
    <a:srgbClr val="E2E4EA"/>
    <a:srgbClr val="1D2F45"/>
    <a:srgbClr val="75A4D9"/>
    <a:srgbClr val="1670C9"/>
    <a:srgbClr val="2D4E77"/>
    <a:srgbClr val="575989"/>
    <a:srgbClr val="12A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6402" autoAdjust="0"/>
  </p:normalViewPr>
  <p:slideViewPr>
    <p:cSldViewPr>
      <p:cViewPr varScale="1">
        <p:scale>
          <a:sx n="121" d="100"/>
          <a:sy n="121" d="100"/>
        </p:scale>
        <p:origin x="-117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57" d="100"/>
          <a:sy n="157" d="100"/>
        </p:scale>
        <p:origin x="42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16906-B6A1-4E52-BE69-9D249F819B11}" type="datetimeFigureOut">
              <a:rPr lang="it-IT" smtClean="0"/>
              <a:t>10/10/18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48A20-7C99-4A4D-BF06-6E8ADEA4D03E}" type="slidenum">
              <a:rPr lang="it-IT" smtClean="0"/>
              <a:t>‹n.›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4966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_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C28C7CE7-02F6-9C4E-B49C-A3F54D237E10}"/>
              </a:ext>
            </a:extLst>
          </p:cNvPr>
          <p:cNvSpPr txBox="1"/>
          <p:nvPr userDrawn="1"/>
        </p:nvSpPr>
        <p:spPr>
          <a:xfrm>
            <a:off x="1726731" y="4832852"/>
            <a:ext cx="141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eosc-hub.eu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04E82C1C-60FB-2F41-A35A-E9EB596745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248" y="4705791"/>
            <a:ext cx="589524" cy="57895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="" xmlns:a16="http://schemas.microsoft.com/office/drawing/2014/main" id="{8C95AC5E-022A-794A-B33A-6292101788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097640"/>
            <a:ext cx="644783" cy="63322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="" xmlns:a16="http://schemas.microsoft.com/office/drawing/2014/main" id="{188D622C-A836-684D-8BDB-40E405A1B5A9}"/>
              </a:ext>
            </a:extLst>
          </p:cNvPr>
          <p:cNvSpPr txBox="1"/>
          <p:nvPr userDrawn="1"/>
        </p:nvSpPr>
        <p:spPr>
          <a:xfrm>
            <a:off x="1712168" y="5228511"/>
            <a:ext cx="1624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@</a:t>
            </a:r>
            <a:r>
              <a:rPr lang="en-GB" sz="1800" dirty="0" err="1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EOSC_eu</a:t>
            </a:r>
            <a:endParaRPr lang="en-GB" sz="1800" dirty="0">
              <a:solidFill>
                <a:srgbClr val="1C3046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12" name="Rettangolo 11"/>
          <p:cNvSpPr/>
          <p:nvPr userDrawn="1"/>
        </p:nvSpPr>
        <p:spPr>
          <a:xfrm>
            <a:off x="755578" y="6381329"/>
            <a:ext cx="8280920" cy="21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25" noProof="0" dirty="0"/>
              <a:t>EOSC-hub receives funding from the European Union’s Horizon 2020 research and innovation programme under grant agreement No. 777536.</a:t>
            </a:r>
          </a:p>
        </p:txBody>
      </p:sp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4" y="6381328"/>
            <a:ext cx="422176" cy="282000"/>
          </a:xfrm>
          <a:prstGeom prst="rect">
            <a:avLst/>
          </a:prstGeom>
        </p:spPr>
      </p:pic>
      <p:cxnSp>
        <p:nvCxnSpPr>
          <p:cNvPr id="14" name="Connettore 1 13"/>
          <p:cNvCxnSpPr>
            <a:cxnSpLocks/>
          </p:cNvCxnSpPr>
          <p:nvPr userDrawn="1"/>
        </p:nvCxnSpPr>
        <p:spPr>
          <a:xfrm>
            <a:off x="1403648" y="4653136"/>
            <a:ext cx="1872208" cy="0"/>
          </a:xfrm>
          <a:prstGeom prst="line">
            <a:avLst/>
          </a:prstGeom>
          <a:ln>
            <a:solidFill>
              <a:srgbClr val="1C30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80" y="1247533"/>
            <a:ext cx="4916162" cy="12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11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>
            <a:extLst>
              <a:ext uri="{FF2B5EF4-FFF2-40B4-BE49-F238E27FC236}">
                <a16:creationId xmlns="" xmlns:a16="http://schemas.microsoft.com/office/drawing/2014/main" id="{B77B2A9D-5C2F-4A5C-83AC-2A23BED55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‹n.›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0" y="1268764"/>
            <a:ext cx="8640960" cy="4855007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2" name="Date Placeholder 3">
            <a:extLst>
              <a:ext uri="{FF2B5EF4-FFF2-40B4-BE49-F238E27FC236}">
                <a16:creationId xmlns=""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83B5ABD0-EC19-4A83-89AE-D84C2568D126}" type="datetime1">
              <a:rPr lang="en-GB" smtClean="0"/>
              <a:pPr/>
              <a:t>10/10/18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=""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16" name="Connettore 1 15">
            <a:extLst>
              <a:ext uri="{FF2B5EF4-FFF2-40B4-BE49-F238E27FC236}">
                <a16:creationId xmlns=""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ttangolo 21">
            <a:extLst>
              <a:ext uri="{FF2B5EF4-FFF2-40B4-BE49-F238E27FC236}">
                <a16:creationId xmlns="" xmlns:a16="http://schemas.microsoft.com/office/drawing/2014/main" id="{833973A6-C1BB-1043-8DAC-B993CBB6D983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itolo 1">
            <a:extLst>
              <a:ext uri="{FF2B5EF4-FFF2-40B4-BE49-F238E27FC236}">
                <a16:creationId xmlns="" xmlns:a16="http://schemas.microsoft.com/office/drawing/2014/main" id="{8EE9D5C5-08C8-6140-AB11-2D51ABF792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5035836" y="-3"/>
            <a:ext cx="1303646" cy="56608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7878656" y="-2404"/>
            <a:ext cx="1142863" cy="45719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6381465" y="0"/>
            <a:ext cx="1601457" cy="51318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3"/>
            <a:ext cx="643613" cy="51321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2" name="Immagine 1">
            <a:extLst>
              <a:ext uri="{FF2B5EF4-FFF2-40B4-BE49-F238E27FC236}">
                <a16:creationId xmlns="" xmlns:a16="http://schemas.microsoft.com/office/drawing/2014/main" id="{A01731E7-CB9A-4E4D-834D-37ACDE4D9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3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 Placeholder 5">
            <a:extLst>
              <a:ext uri="{FF2B5EF4-FFF2-40B4-BE49-F238E27FC236}">
                <a16:creationId xmlns="" xmlns:a16="http://schemas.microsoft.com/office/drawing/2014/main" id="{6C0029B1-78CE-4830-8FF0-21D78BC83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‹n.›</a:t>
            </a:fld>
            <a:endParaRPr lang="en-US" dirty="0"/>
          </a:p>
        </p:txBody>
      </p:sp>
      <p:sp>
        <p:nvSpPr>
          <p:cNvPr id="18" name="Rettangolo 17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2" name="Rettangolo 21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4" name="Rettangolo 23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5" name="Rettangolo 24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Date Placeholder 3">
            <a:extLst>
              <a:ext uri="{FF2B5EF4-FFF2-40B4-BE49-F238E27FC236}">
                <a16:creationId xmlns=""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FC2DB541-784F-4F41-8ABA-124A6229560B}" type="datetime1">
              <a:rPr lang="en-GB" smtClean="0"/>
              <a:pPr/>
              <a:t>10/10/18</a:t>
            </a:fld>
            <a:endParaRPr lang="en-US" dirty="0"/>
          </a:p>
        </p:txBody>
      </p:sp>
      <p:sp>
        <p:nvSpPr>
          <p:cNvPr id="37" name="Footer Placeholder 4">
            <a:extLst>
              <a:ext uri="{FF2B5EF4-FFF2-40B4-BE49-F238E27FC236}">
                <a16:creationId xmlns=""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38" name="Connettore 1 37">
            <a:extLst>
              <a:ext uri="{FF2B5EF4-FFF2-40B4-BE49-F238E27FC236}">
                <a16:creationId xmlns=""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olo 1">
            <a:extLst>
              <a:ext uri="{FF2B5EF4-FFF2-40B4-BE49-F238E27FC236}">
                <a16:creationId xmlns="" xmlns:a16="http://schemas.microsoft.com/office/drawing/2014/main" id="{BF4215B5-2BB9-43AE-ADD6-906E970BAD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="" xmlns:a16="http://schemas.microsoft.com/office/drawing/2014/main" id="{E748C170-E3A2-4036-BB02-1958ADA9CF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="" xmlns:a16="http://schemas.microsoft.com/office/drawing/2014/main" id="{2230377E-78D8-44FD-B341-8F4ED9188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2" name="Rettangolo 41">
            <a:extLst>
              <a:ext uri="{FF2B5EF4-FFF2-40B4-BE49-F238E27FC236}">
                <a16:creationId xmlns="" xmlns:a16="http://schemas.microsoft.com/office/drawing/2014/main" id="{72ADA07B-AD55-4EFA-9DCD-327EED436DB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32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lide Number Placeholder 5">
            <a:extLst>
              <a:ext uri="{FF2B5EF4-FFF2-40B4-BE49-F238E27FC236}">
                <a16:creationId xmlns="" xmlns:a16="http://schemas.microsoft.com/office/drawing/2014/main" id="{54AC4FE2-C03C-4820-9BB3-E70A699EB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‹n.›</a:t>
            </a:fld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="" xmlns:a16="http://schemas.microsoft.com/office/drawing/2014/main" id="{B3F6A26B-5B89-2345-84B7-67F14B7446D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51520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lang="en-GB" sz="26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lang="en-GB" sz="24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="" xmlns:a16="http://schemas.microsoft.com/office/drawing/2014/main" id="{EA9C6E97-D6ED-C742-B3BF-F3C7F85504A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44009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657350" marR="0" indent="-45720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here</a:t>
            </a:r>
            <a:r>
              <a:rPr lang="it-IT" dirty="0"/>
              <a:t> to </a:t>
            </a:r>
            <a:r>
              <a:rPr lang="it-IT" dirty="0" err="1"/>
              <a:t>add</a:t>
            </a:r>
            <a:r>
              <a:rPr lang="it-IT" dirty="0"/>
              <a:t> text</a:t>
            </a:r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 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4" name="Rettangolo 33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5" name="Rettangolo 34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Rettangolo 35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7" name="Rettangolo 36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9" name="Date Placeholder 3">
            <a:extLst>
              <a:ext uri="{FF2B5EF4-FFF2-40B4-BE49-F238E27FC236}">
                <a16:creationId xmlns=""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3E2A3018-E986-4C61-9843-F3060E55C869}" type="datetime1">
              <a:rPr lang="en-GB" smtClean="0"/>
              <a:pPr/>
              <a:t>10/10/18</a:t>
            </a:fld>
            <a:endParaRPr lang="en-US" dirty="0"/>
          </a:p>
        </p:txBody>
      </p:sp>
      <p:sp>
        <p:nvSpPr>
          <p:cNvPr id="40" name="Footer Placeholder 4">
            <a:extLst>
              <a:ext uri="{FF2B5EF4-FFF2-40B4-BE49-F238E27FC236}">
                <a16:creationId xmlns=""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endParaRPr lang="en-US" dirty="0"/>
          </a:p>
        </p:txBody>
      </p:sp>
      <p:cxnSp>
        <p:nvCxnSpPr>
          <p:cNvPr id="41" name="Connettore 1 40">
            <a:extLst>
              <a:ext uri="{FF2B5EF4-FFF2-40B4-BE49-F238E27FC236}">
                <a16:creationId xmlns=""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itolo 1">
            <a:extLst>
              <a:ext uri="{FF2B5EF4-FFF2-40B4-BE49-F238E27FC236}">
                <a16:creationId xmlns="" xmlns:a16="http://schemas.microsoft.com/office/drawing/2014/main" id="{DBFCA5FF-7701-4163-A776-15C13687C1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1086" y="258975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="" xmlns:a16="http://schemas.microsoft.com/office/drawing/2014/main" id="{6E92571F-B9E2-4515-A851-FD195B1690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44" name="Immagine 43">
            <a:extLst>
              <a:ext uri="{FF2B5EF4-FFF2-40B4-BE49-F238E27FC236}">
                <a16:creationId xmlns="" xmlns:a16="http://schemas.microsoft.com/office/drawing/2014/main" id="{928418AB-C8AD-472B-89A7-2D6A16B3D9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6" name="Rettangolo 45">
            <a:extLst>
              <a:ext uri="{FF2B5EF4-FFF2-40B4-BE49-F238E27FC236}">
                <a16:creationId xmlns="" xmlns:a16="http://schemas.microsoft.com/office/drawing/2014/main" id="{123C6A7A-0C9A-4D82-B852-DF92CC423C4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2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DA173449-DF5F-424E-B8FC-10002A656D6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3631913"/>
            <a:ext cx="7759774" cy="23173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C4735971-D1E1-4830-92F5-80A04B34C9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2348" y="1449438"/>
            <a:ext cx="2645516" cy="655642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="" xmlns:a16="http://schemas.microsoft.com/office/drawing/2014/main" id="{A4715C6F-8A85-402A-AEA5-9247CDBA4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276871"/>
            <a:ext cx="5756582" cy="505729"/>
          </a:xfrm>
          <a:prstGeom prst="rect">
            <a:avLst/>
          </a:prstGeom>
        </p:spPr>
        <p:txBody>
          <a:bodyPr vert="horz">
            <a:normAutofit/>
          </a:bodyPr>
          <a:lstStyle>
            <a:lvl1pPr algn="l">
              <a:defRPr sz="3600" b="1" i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GB" noProof="0" dirty="0"/>
              <a:t>Click here to add title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181D0BF5-56A7-4B78-BC57-B47BBB6D7B9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650" y="2944594"/>
            <a:ext cx="5883079" cy="5057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accent5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accent5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r>
              <a:rPr lang="en-GB" b="0" dirty="0">
                <a:solidFill>
                  <a:schemeClr val="accent5">
                    <a:lumMod val="75000"/>
                  </a:schemeClr>
                </a:solidFill>
              </a:rPr>
              <a:t>Click here to add subtitle</a:t>
            </a:r>
            <a:endParaRPr lang="it-IT" dirty="0"/>
          </a:p>
        </p:txBody>
      </p:sp>
      <p:pic>
        <p:nvPicPr>
          <p:cNvPr id="14" name="Immagine 13">
            <a:extLst>
              <a:ext uri="{FF2B5EF4-FFF2-40B4-BE49-F238E27FC236}">
                <a16:creationId xmlns="" xmlns:a16="http://schemas.microsoft.com/office/drawing/2014/main" id="{0580AD9C-1581-4E17-818E-50AB0BD20B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833419"/>
            <a:ext cx="9144000" cy="5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45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AA87FED3-ACAF-463B-A07D-A8B2EE4593CC}"/>
              </a:ext>
            </a:extLst>
          </p:cNvPr>
          <p:cNvGrpSpPr/>
          <p:nvPr userDrawn="1"/>
        </p:nvGrpSpPr>
        <p:grpSpPr>
          <a:xfrm>
            <a:off x="2703591" y="5183909"/>
            <a:ext cx="3736818" cy="633228"/>
            <a:chOff x="2771800" y="5183909"/>
            <a:chExt cx="3736818" cy="633228"/>
          </a:xfrm>
        </p:grpSpPr>
        <p:sp>
          <p:nvSpPr>
            <p:cNvPr id="6" name="CasellaDiTesto 5">
              <a:extLst>
                <a:ext uri="{FF2B5EF4-FFF2-40B4-BE49-F238E27FC236}">
                  <a16:creationId xmlns="" xmlns:a16="http://schemas.microsoft.com/office/drawing/2014/main" id="{89775736-39B8-4946-BA4E-2E26123BEAA4}"/>
                </a:ext>
              </a:extLst>
            </p:cNvPr>
            <p:cNvSpPr txBox="1"/>
            <p:nvPr userDrawn="1"/>
          </p:nvSpPr>
          <p:spPr>
            <a:xfrm>
              <a:off x="3124241" y="5300468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000" dirty="0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eosc-hub.eu</a:t>
              </a:r>
            </a:p>
          </p:txBody>
        </p:sp>
        <p:pic>
          <p:nvPicPr>
            <p:cNvPr id="7" name="Immagine 6">
              <a:extLst>
                <a:ext uri="{FF2B5EF4-FFF2-40B4-BE49-F238E27FC236}">
                  <a16:creationId xmlns="" xmlns:a16="http://schemas.microsoft.com/office/drawing/2014/main" id="{4E9FBBCD-1A09-854C-AD37-ABFC23BF72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1800" y="5211044"/>
              <a:ext cx="589524" cy="578959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="" xmlns:a16="http://schemas.microsoft.com/office/drawing/2014/main" id="{AB059FA9-527F-3047-9752-9021170989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399" y="5183909"/>
              <a:ext cx="644783" cy="633228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="" xmlns:a16="http://schemas.microsoft.com/office/drawing/2014/main" id="{04016F19-9C1F-4B4E-A65D-FC565E20B416}"/>
                </a:ext>
              </a:extLst>
            </p:cNvPr>
            <p:cNvSpPr txBox="1"/>
            <p:nvPr userDrawn="1"/>
          </p:nvSpPr>
          <p:spPr>
            <a:xfrm>
              <a:off x="4996450" y="5300468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000" dirty="0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@</a:t>
              </a:r>
              <a:r>
                <a:rPr lang="en-GB" sz="2000" dirty="0" err="1">
                  <a:solidFill>
                    <a:srgbClr val="1D2F45"/>
                  </a:solidFill>
                  <a:ea typeface="Source Sans Pro" charset="0"/>
                  <a:cs typeface="Source Sans Pro" charset="0"/>
                </a:rPr>
                <a:t>EOSC_eu</a:t>
              </a:r>
              <a:endParaRPr lang="en-GB" sz="2000" dirty="0">
                <a:solidFill>
                  <a:srgbClr val="1D2F45"/>
                </a:solidFill>
                <a:ea typeface="Source Sans Pro" charset="0"/>
                <a:cs typeface="Source Sans Pro" charset="0"/>
              </a:endParaRPr>
            </a:p>
          </p:txBody>
        </p:sp>
      </p:grp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520" y="2727441"/>
            <a:ext cx="1784961" cy="2231201"/>
          </a:xfrm>
          <a:prstGeom prst="rect">
            <a:avLst/>
          </a:prstGeom>
        </p:spPr>
      </p:pic>
      <p:sp>
        <p:nvSpPr>
          <p:cNvPr id="10" name="CasellaDiTesto 1">
            <a:extLst>
              <a:ext uri="{FF2B5EF4-FFF2-40B4-BE49-F238E27FC236}">
                <a16:creationId xmlns="" xmlns:a16="http://schemas.microsoft.com/office/drawing/2014/main" id="{AF8EF8FD-3AF2-402D-ABE0-AF8129391113}"/>
              </a:ext>
            </a:extLst>
          </p:cNvPr>
          <p:cNvSpPr txBox="1"/>
          <p:nvPr userDrawn="1"/>
        </p:nvSpPr>
        <p:spPr>
          <a:xfrm>
            <a:off x="899592" y="1327041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Thank you</a:t>
            </a:r>
          </a:p>
          <a:p>
            <a:r>
              <a:rPr lang="en-GB" sz="2800" b="1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for your attention! </a:t>
            </a:r>
          </a:p>
        </p:txBody>
      </p:sp>
      <p:sp>
        <p:nvSpPr>
          <p:cNvPr id="11" name="CasellaDiTesto 2">
            <a:extLst>
              <a:ext uri="{FF2B5EF4-FFF2-40B4-BE49-F238E27FC236}">
                <a16:creationId xmlns="" xmlns:a16="http://schemas.microsoft.com/office/drawing/2014/main" id="{869461AB-A2BB-4F55-B7B1-874B13CCF084}"/>
              </a:ext>
            </a:extLst>
          </p:cNvPr>
          <p:cNvSpPr txBox="1"/>
          <p:nvPr userDrawn="1"/>
        </p:nvSpPr>
        <p:spPr>
          <a:xfrm>
            <a:off x="899592" y="2541881"/>
            <a:ext cx="29163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i="1" dirty="0">
                <a:ea typeface="Source Sans Pro" panose="020B0503030403020204" pitchFamily="34" charset="0"/>
              </a:rPr>
              <a:t>Questions?</a:t>
            </a:r>
          </a:p>
        </p:txBody>
      </p:sp>
      <p:cxnSp>
        <p:nvCxnSpPr>
          <p:cNvPr id="13" name="Connettore 1 4">
            <a:extLst>
              <a:ext uri="{FF2B5EF4-FFF2-40B4-BE49-F238E27FC236}">
                <a16:creationId xmlns="" xmlns:a16="http://schemas.microsoft.com/office/drawing/2014/main" id="{C04695B9-D6AE-4504-AAFC-199B7F0ED63E}"/>
              </a:ext>
            </a:extLst>
          </p:cNvPr>
          <p:cNvCxnSpPr/>
          <p:nvPr userDrawn="1"/>
        </p:nvCxnSpPr>
        <p:spPr>
          <a:xfrm>
            <a:off x="971601" y="2350669"/>
            <a:ext cx="1584176" cy="0"/>
          </a:xfrm>
          <a:prstGeom prst="line">
            <a:avLst/>
          </a:prstGeom>
          <a:ln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78FB296B-D5CB-4F5B-80FE-AB3F77069AAB}"/>
              </a:ext>
            </a:extLst>
          </p:cNvPr>
          <p:cNvGrpSpPr/>
          <p:nvPr userDrawn="1"/>
        </p:nvGrpSpPr>
        <p:grpSpPr>
          <a:xfrm>
            <a:off x="719137" y="6271590"/>
            <a:ext cx="7705726" cy="294461"/>
            <a:chOff x="899592" y="6271590"/>
            <a:chExt cx="7705726" cy="294461"/>
          </a:xfrm>
        </p:grpSpPr>
        <p:pic>
          <p:nvPicPr>
            <p:cNvPr id="3" name="Picture 2">
              <a:extLst>
                <a:ext uri="{FF2B5EF4-FFF2-40B4-BE49-F238E27FC236}">
                  <a16:creationId xmlns="" xmlns:a16="http://schemas.microsoft.com/office/drawing/2014/main" id="{F04CFE7A-3AA5-409E-BF8C-C2760E5623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899592" y="6271590"/>
              <a:ext cx="842697" cy="294461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88326228-AC6F-4595-92E4-ED5C01F5A9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1813045" y="6349354"/>
              <a:ext cx="6792273" cy="2166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9941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Fare clic per modificare gli stili del testo dello schema</a:t>
            </a:r>
          </a:p>
          <a:p>
            <a:pPr lvl="1"/>
            <a:r>
              <a:rPr lang="en-US" smtClean="0"/>
              <a:t>Secondo livello</a:t>
            </a:r>
          </a:p>
          <a:p>
            <a:pPr lvl="2"/>
            <a:r>
              <a:rPr lang="en-US" smtClean="0"/>
              <a:t>Terzo livello</a:t>
            </a:r>
          </a:p>
          <a:p>
            <a:pPr lvl="3"/>
            <a:r>
              <a:rPr lang="en-US" smtClean="0"/>
              <a:t>Quarto livello</a:t>
            </a:r>
          </a:p>
          <a:p>
            <a:pPr lvl="4"/>
            <a:r>
              <a:rPr lang="en-US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F2E98B-44D9-FF47-A5E9-C631DDB9A434}" type="datetimeFigureOut">
              <a:rPr lang="it-IT" smtClean="0"/>
              <a:t>10/10/18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0F0E9-79A0-4F43-8A79-8F418047E110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1962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xmlns="" id="{B77B2A9D-5C2F-4A5C-83AC-2A23BED55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‹n.›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0" y="1268764"/>
            <a:ext cx="8640960" cy="4855007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xmlns="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10/10/18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xmlns="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Footer</a:t>
            </a:r>
            <a:endParaRPr lang="en-US" dirty="0"/>
          </a:p>
        </p:txBody>
      </p:sp>
      <p:cxnSp>
        <p:nvCxnSpPr>
          <p:cNvPr id="16" name="Connettore 1 15">
            <a:extLst>
              <a:ext uri="{FF2B5EF4-FFF2-40B4-BE49-F238E27FC236}">
                <a16:creationId xmlns:a16="http://schemas.microsoft.com/office/drawing/2014/main" xmlns="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ttangolo 21">
            <a:extLst>
              <a:ext uri="{FF2B5EF4-FFF2-40B4-BE49-F238E27FC236}">
                <a16:creationId xmlns:a16="http://schemas.microsoft.com/office/drawing/2014/main" xmlns="" id="{833973A6-C1BB-1043-8DAC-B993CBB6D983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5035836" y="-3"/>
            <a:ext cx="1303646" cy="56608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7878656" y="-2404"/>
            <a:ext cx="1142863" cy="45719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6381465" y="0"/>
            <a:ext cx="1601457" cy="51318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3"/>
            <a:ext cx="643613" cy="51321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xmlns="" id="{A01731E7-CB9A-4E4D-834D-37ACDE4D9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sp>
        <p:nvSpPr>
          <p:cNvPr id="15" name="Segnaposto testo 3">
            <a:extLst>
              <a:ext uri="{FF2B5EF4-FFF2-40B4-BE49-F238E27FC236}">
                <a16:creationId xmlns:a16="http://schemas.microsoft.com/office/drawing/2014/main" xmlns="" id="{CB6AB942-1F6F-D740-9623-04930E39D5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1677" y="260489"/>
            <a:ext cx="5980803" cy="8640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1C3046"/>
                </a:solidFill>
              </a:defRPr>
            </a:lvl1pPr>
          </a:lstStyle>
          <a:p>
            <a:pPr lvl="0"/>
            <a:r>
              <a:rPr lang="en-GB" noProof="0" dirty="0"/>
              <a:t>Click here to 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9462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18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4" r:id="rId3"/>
    <p:sldLayoutId id="2147483709" r:id="rId4"/>
    <p:sldLayoutId id="2147483712" r:id="rId5"/>
    <p:sldLayoutId id="2147483711" r:id="rId6"/>
    <p:sldLayoutId id="2147483713" r:id="rId7"/>
    <p:sldLayoutId id="2147483715" r:id="rId8"/>
  </p:sldLayoutIdLst>
  <p:hf hdr="0" ftr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4" Type="http://schemas.openxmlformats.org/officeDocument/2006/relationships/image" Target="../media/image17.emf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5888FF4-7091-F547-BED3-1E8B9F928902}"/>
              </a:ext>
            </a:extLst>
          </p:cNvPr>
          <p:cNvSpPr txBox="1">
            <a:spLocks/>
          </p:cNvSpPr>
          <p:nvPr/>
        </p:nvSpPr>
        <p:spPr>
          <a:xfrm>
            <a:off x="1259632" y="3039069"/>
            <a:ext cx="6840760" cy="576065"/>
          </a:xfrm>
          <a:prstGeom prst="rect">
            <a:avLst/>
          </a:prstGeom>
        </p:spPr>
        <p:txBody>
          <a:bodyPr vert="horz">
            <a:scene3d>
              <a:camera prst="orthographicFront"/>
              <a:lightRig rig="threePt" dir="t"/>
            </a:scene3d>
            <a:sp3d contourW="12700">
              <a:contourClr>
                <a:srgbClr val="1C3046"/>
              </a:contourClr>
            </a:sp3d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algn="l"/>
            <a:r>
              <a:rPr lang="en-GB" sz="3600" dirty="0" smtClean="0">
                <a:solidFill>
                  <a:srgbClr val="1C3046"/>
                </a:solidFill>
                <a:latin typeface="+mn-lt"/>
              </a:rPr>
              <a:t>Designing Thematic Services </a:t>
            </a:r>
            <a:endParaRPr lang="en-GB" sz="3600" b="1" dirty="0">
              <a:solidFill>
                <a:srgbClr val="1C3046"/>
              </a:solidFill>
              <a:latin typeface="+mn-lt"/>
            </a:endParaRPr>
          </a:p>
        </p:txBody>
      </p:sp>
      <p:sp>
        <p:nvSpPr>
          <p:cNvPr id="3" name="Titolo 1">
            <a:extLst>
              <a:ext uri="{FF2B5EF4-FFF2-40B4-BE49-F238E27FC236}">
                <a16:creationId xmlns="" xmlns:a16="http://schemas.microsoft.com/office/drawing/2014/main" id="{DA40618A-E780-6B4C-9F22-53ADEAFB468E}"/>
              </a:ext>
            </a:extLst>
          </p:cNvPr>
          <p:cNvSpPr txBox="1">
            <a:spLocks/>
          </p:cNvSpPr>
          <p:nvPr/>
        </p:nvSpPr>
        <p:spPr>
          <a:xfrm>
            <a:off x="1259632" y="3717032"/>
            <a:ext cx="7128792" cy="576065"/>
          </a:xfrm>
          <a:prstGeom prst="rect">
            <a:avLst/>
          </a:prstGeom>
        </p:spPr>
        <p:txBody>
          <a:bodyPr vert="horz"/>
          <a:lstStyle>
            <a:lvl1pPr algn="ctr" defTabSz="457200" rtl="0" eaLnBrk="1" latinLnBrk="0" hangingPunct="1"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algn="l"/>
            <a:r>
              <a:rPr lang="en-GB" b="0" dirty="0" smtClean="0">
                <a:solidFill>
                  <a:srgbClr val="B5892D"/>
                </a:solidFill>
                <a:latin typeface="+mn-lt"/>
              </a:rPr>
              <a:t>Current status, </a:t>
            </a:r>
            <a:r>
              <a:rPr lang="en-GB" b="0" dirty="0">
                <a:solidFill>
                  <a:srgbClr val="B5892D"/>
                </a:solidFill>
                <a:latin typeface="+mn-lt"/>
              </a:rPr>
              <a:t>r</a:t>
            </a:r>
            <a:r>
              <a:rPr lang="en-GB" b="0" dirty="0" smtClean="0">
                <a:solidFill>
                  <a:srgbClr val="B5892D"/>
                </a:solidFill>
                <a:latin typeface="+mn-lt"/>
              </a:rPr>
              <a:t>oadmap and future challenges</a:t>
            </a:r>
          </a:p>
          <a:p>
            <a:r>
              <a:rPr lang="en-GB" b="0" dirty="0" smtClean="0">
                <a:solidFill>
                  <a:srgbClr val="B5892D"/>
                </a:solidFill>
                <a:latin typeface="+mn-lt"/>
              </a:rPr>
              <a:t>ECAS </a:t>
            </a:r>
          </a:p>
          <a:p>
            <a:pPr algn="l"/>
            <a:endParaRPr lang="en-GB" b="0" dirty="0">
              <a:solidFill>
                <a:srgbClr val="B5892D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0172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107504" y="1124744"/>
            <a:ext cx="5400600" cy="547260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ECAS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provides a </a:t>
            </a:r>
            <a:r>
              <a:rPr lang="en-US" sz="2000" b="1" dirty="0">
                <a:solidFill>
                  <a:schemeClr val="tx1">
                    <a:lumMod val="75000"/>
                  </a:schemeClr>
                </a:solidFill>
              </a:rPr>
              <a:t>server-side data </a:t>
            </a:r>
            <a:r>
              <a:rPr lang="en-US" sz="2000" b="1" dirty="0" smtClean="0">
                <a:solidFill>
                  <a:schemeClr val="tx1">
                    <a:lumMod val="75000"/>
                  </a:schemeClr>
                </a:solidFill>
              </a:rPr>
              <a:t>analytics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environment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Computationally powerful: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based on the </a:t>
            </a:r>
            <a:r>
              <a:rPr lang="en-US" sz="2000" dirty="0" err="1" smtClean="0">
                <a:solidFill>
                  <a:schemeClr val="tx1">
                    <a:lumMod val="75000"/>
                  </a:schemeClr>
                </a:solidFill>
              </a:rPr>
              <a:t>Ophidia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analytics framework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Easy to use: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Jupyter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notebooks and data sharing services</a:t>
            </a:r>
          </a:p>
          <a:p>
            <a:pPr>
              <a:lnSpc>
                <a:spcPct val="120000"/>
              </a:lnSpc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Induce 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cultural change: No more “</a:t>
            </a:r>
            <a:r>
              <a:rPr lang="en-US" sz="2000" b="1" dirty="0">
                <a:solidFill>
                  <a:schemeClr val="tx1">
                    <a:lumMod val="75000"/>
                  </a:schemeClr>
                </a:solidFill>
              </a:rPr>
              <a:t>download and process at home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”</a:t>
            </a:r>
            <a:r>
              <a:rPr lang="en-US" sz="1200" dirty="0" smtClean="0">
                <a:solidFill>
                  <a:schemeClr val="tx1">
                    <a:lumMod val="75000"/>
                  </a:schemeClr>
                </a:solidFill>
                <a:ea typeface="+mn-ea"/>
                <a:cs typeface="+mn-cs"/>
              </a:rPr>
              <a:t>	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Target community: Earth System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Modelling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(ENES) and 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beyond</a:t>
            </a:r>
            <a:endParaRPr lang="en-US" sz="2000" b="1" dirty="0" smtClean="0">
              <a:solidFill>
                <a:schemeClr val="tx1">
                  <a:lumMod val="75000"/>
                </a:schemeClr>
              </a:solidFill>
              <a:ea typeface="+mn-ea"/>
              <a:cs typeface="+mn-cs"/>
            </a:endParaRPr>
          </a:p>
          <a:p>
            <a:pPr>
              <a:lnSpc>
                <a:spcPct val="120000"/>
              </a:lnSpc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Planned to be in production by </a:t>
            </a:r>
            <a:r>
              <a:rPr lang="en-US" sz="2000" b="1" dirty="0" smtClean="0">
                <a:solidFill>
                  <a:schemeClr val="tx1">
                    <a:lumMod val="75000"/>
                  </a:schemeClr>
                </a:solidFill>
              </a:rPr>
              <a:t>M18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 with most of the integration activities in place</a:t>
            </a:r>
          </a:p>
          <a:p>
            <a:pPr>
              <a:lnSpc>
                <a:spcPct val="120000"/>
              </a:lnSpc>
            </a:pP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Integration with INDIGO, EGI, EUDAT services on going</a:t>
            </a: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5373216"/>
            <a:ext cx="2160240" cy="666397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4574" y="5384267"/>
            <a:ext cx="1833930" cy="709029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288" y="6115957"/>
            <a:ext cx="1882355" cy="697419"/>
          </a:xfrm>
          <a:prstGeom prst="rect">
            <a:avLst/>
          </a:prstGeom>
        </p:spPr>
      </p:pic>
      <p:pic>
        <p:nvPicPr>
          <p:cNvPr id="12" name="Immagine 13" descr="image111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815" y="6100589"/>
            <a:ext cx="733425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magine 12" descr="Screen Shot 2018-10-09 at 12.35.16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841335"/>
            <a:ext cx="3600400" cy="2155617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="" xmlns:a16="http://schemas.microsoft.com/office/drawing/2014/main" id="{8BDBFB44-3B0D-4599-ADC0-0814ED00B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1086" y="258975"/>
            <a:ext cx="5756582" cy="505729"/>
          </a:xfrm>
        </p:spPr>
        <p:txBody>
          <a:bodyPr>
            <a:noAutofit/>
          </a:bodyPr>
          <a:lstStyle/>
          <a:p>
            <a:pPr algn="l"/>
            <a:r>
              <a:rPr lang="en-GB" sz="3200" b="1" dirty="0">
                <a:solidFill>
                  <a:srgbClr val="1D2F45"/>
                </a:solidFill>
                <a:latin typeface="+mn-lt"/>
                <a:ea typeface="Source Sans Pro" charset="0"/>
                <a:cs typeface="Source Sans Pro" charset="0"/>
              </a:rPr>
              <a:t>Intro about ECAS</a:t>
            </a:r>
          </a:p>
        </p:txBody>
      </p:sp>
      <p:pic>
        <p:nvPicPr>
          <p:cNvPr id="11" name="Immagine 1" descr="image145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384" y="2816275"/>
            <a:ext cx="3619087" cy="2340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0733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="" xmlns:a16="http://schemas.microsoft.com/office/drawing/2014/main" id="{2590A314-C5A1-482F-A235-BA7BF27AC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43ADAB00-173D-4E5B-8D0C-5B8EF6D7D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52736"/>
            <a:ext cx="8784976" cy="5400600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Main activities performed so far</a:t>
            </a:r>
            <a:endParaRPr lang="en-GB" dirty="0" smtClean="0"/>
          </a:p>
          <a:p>
            <a:pPr lvl="1">
              <a:lnSpc>
                <a:spcPct val="140000"/>
              </a:lnSpc>
            </a:pPr>
            <a:r>
              <a:rPr lang="en-GB" sz="2400" dirty="0" smtClean="0"/>
              <a:t>New ECAS website, logo, environment</a:t>
            </a:r>
          </a:p>
          <a:p>
            <a:pPr lvl="1">
              <a:lnSpc>
                <a:spcPct val="140000"/>
              </a:lnSpc>
            </a:pPr>
            <a:r>
              <a:rPr lang="en-GB" sz="2400" dirty="0" smtClean="0"/>
              <a:t>First ECAS </a:t>
            </a:r>
            <a:r>
              <a:rPr lang="en-GB" sz="2400" dirty="0"/>
              <a:t>r</a:t>
            </a:r>
            <a:r>
              <a:rPr lang="en-GB" sz="2400" dirty="0" smtClean="0"/>
              <a:t>elease based on </a:t>
            </a:r>
            <a:r>
              <a:rPr lang="en-GB" sz="2400" dirty="0" err="1" smtClean="0"/>
              <a:t>Ophidia</a:t>
            </a:r>
            <a:r>
              <a:rPr lang="en-GB" sz="2400" dirty="0" smtClean="0"/>
              <a:t> v.1.4.0 (August 2018)</a:t>
            </a:r>
          </a:p>
          <a:p>
            <a:pPr lvl="2">
              <a:lnSpc>
                <a:spcPct val="140000"/>
              </a:lnSpc>
            </a:pPr>
            <a:r>
              <a:rPr lang="en-GB" sz="2200" dirty="0" smtClean="0"/>
              <a:t>OGC WPS, accounting, B2DROP operator, </a:t>
            </a:r>
            <a:r>
              <a:rPr lang="en-GB" sz="2200" dirty="0" err="1" smtClean="0"/>
              <a:t>PyOphidia</a:t>
            </a:r>
            <a:r>
              <a:rPr lang="en-GB" sz="2200" dirty="0" smtClean="0"/>
              <a:t> 1.7.0 (</a:t>
            </a:r>
            <a:r>
              <a:rPr lang="en-GB" sz="2200" dirty="0" err="1" smtClean="0"/>
              <a:t>condaforge</a:t>
            </a:r>
            <a:r>
              <a:rPr lang="en-GB" sz="2200" dirty="0" smtClean="0"/>
              <a:t>)</a:t>
            </a:r>
          </a:p>
          <a:p>
            <a:pPr lvl="1">
              <a:lnSpc>
                <a:spcPct val="140000"/>
              </a:lnSpc>
            </a:pPr>
            <a:r>
              <a:rPr lang="en-GB" sz="2400" dirty="0" smtClean="0"/>
              <a:t>Two ECAS instances currently running at CMCC and DKRZ inside an </a:t>
            </a:r>
            <a:r>
              <a:rPr lang="en-GB" sz="2400" dirty="0" err="1" smtClean="0"/>
              <a:t>ECASLab</a:t>
            </a:r>
            <a:r>
              <a:rPr lang="en-GB" sz="2400" dirty="0" smtClean="0"/>
              <a:t> environment (</a:t>
            </a:r>
            <a:r>
              <a:rPr lang="en-GB" sz="2400" dirty="0" err="1" smtClean="0"/>
              <a:t>Jupyter</a:t>
            </a:r>
            <a:r>
              <a:rPr lang="en-GB" sz="2400" dirty="0" smtClean="0"/>
              <a:t>, ECAS, datasets)</a:t>
            </a:r>
          </a:p>
          <a:p>
            <a:pPr lvl="1">
              <a:lnSpc>
                <a:spcPct val="140000"/>
              </a:lnSpc>
            </a:pPr>
            <a:r>
              <a:rPr lang="en-GB" sz="2400" dirty="0" smtClean="0"/>
              <a:t>Several </a:t>
            </a:r>
            <a:r>
              <a:rPr lang="en-GB" sz="2400" dirty="0"/>
              <a:t>integration activities </a:t>
            </a:r>
            <a:r>
              <a:rPr lang="en-GB" sz="2400" dirty="0" smtClean="0"/>
              <a:t>are on going (</a:t>
            </a:r>
            <a:r>
              <a:rPr lang="en-GB" sz="2400" dirty="0" err="1" smtClean="0"/>
              <a:t>Jupyter</a:t>
            </a:r>
            <a:r>
              <a:rPr lang="en-GB" sz="2400" dirty="0" smtClean="0"/>
              <a:t>/IAM, </a:t>
            </a:r>
            <a:r>
              <a:rPr lang="en-GB" sz="2400" dirty="0" err="1" smtClean="0"/>
              <a:t>OneData</a:t>
            </a:r>
            <a:r>
              <a:rPr lang="en-GB" sz="2400" dirty="0" smtClean="0"/>
              <a:t>, IM, B2DROP, etc.) </a:t>
            </a:r>
            <a:endParaRPr lang="en-GB" sz="2400" dirty="0"/>
          </a:p>
          <a:p>
            <a:pPr lvl="1">
              <a:lnSpc>
                <a:spcPct val="140000"/>
              </a:lnSpc>
            </a:pPr>
            <a:r>
              <a:rPr lang="en-GB" sz="2400" dirty="0" smtClean="0"/>
              <a:t>Contribution to the 1</a:t>
            </a:r>
            <a:r>
              <a:rPr lang="en-GB" sz="2400" baseline="30000" dirty="0" smtClean="0"/>
              <a:t>st</a:t>
            </a:r>
            <a:r>
              <a:rPr lang="en-GB" sz="2400" dirty="0" smtClean="0"/>
              <a:t> issue of EOSC Magazine (ENES/ECAS)</a:t>
            </a:r>
            <a:endParaRPr lang="en-GB" sz="2400" dirty="0"/>
          </a:p>
          <a:p>
            <a:pPr lvl="1">
              <a:lnSpc>
                <a:spcPct val="140000"/>
              </a:lnSpc>
            </a:pPr>
            <a:r>
              <a:rPr lang="en-GB" sz="2400" dirty="0"/>
              <a:t>T</a:t>
            </a:r>
            <a:r>
              <a:rPr lang="en-GB" sz="2400" dirty="0" smtClean="0"/>
              <a:t>raining</a:t>
            </a:r>
            <a:r>
              <a:rPr lang="en-GB" sz="2400" dirty="0" smtClean="0"/>
              <a:t>:</a:t>
            </a:r>
            <a:endParaRPr lang="en-GB" sz="2400" dirty="0"/>
          </a:p>
          <a:p>
            <a:pPr lvl="2">
              <a:lnSpc>
                <a:spcPct val="140000"/>
              </a:lnSpc>
            </a:pPr>
            <a:r>
              <a:rPr lang="en-GB" sz="1800" dirty="0" smtClean="0"/>
              <a:t>EOSC-hub Week, UNIDATA User Workshop, ESIWACE Workshop workflows, SOSC18  </a:t>
            </a:r>
          </a:p>
          <a:p>
            <a:pPr lvl="2">
              <a:lnSpc>
                <a:spcPct val="140000"/>
              </a:lnSpc>
            </a:pPr>
            <a:r>
              <a:rPr lang="en-GB" sz="1800" dirty="0" smtClean="0"/>
              <a:t>Repos with </a:t>
            </a:r>
            <a:r>
              <a:rPr lang="en-GB" sz="1800" dirty="0" err="1" smtClean="0"/>
              <a:t>Jupyter</a:t>
            </a:r>
            <a:r>
              <a:rPr lang="en-GB" sz="1800" dirty="0" smtClean="0"/>
              <a:t> Notebooks available (frequently updated)</a:t>
            </a:r>
            <a:endParaRPr lang="en-GB" sz="1800" dirty="0"/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9CF30384-3BED-42C2-80FF-47E16F0A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01B5-B95B-462E-8635-9377F5C68A92}" type="datetime1">
              <a:rPr lang="en-GB" smtClean="0"/>
              <a:t>10/10/18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="" xmlns:a16="http://schemas.microsoft.com/office/drawing/2014/main" id="{8BDBFB44-3B0D-4599-ADC0-0814ED00B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Main activities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528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A18E6FE5-3197-494C-8360-0E3A58063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E237A87-8CCA-4023-80DB-B69C4E211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4855007"/>
          </a:xfrm>
        </p:spPr>
        <p:txBody>
          <a:bodyPr>
            <a:normAutofit/>
          </a:bodyPr>
          <a:lstStyle/>
          <a:p>
            <a:r>
              <a:rPr lang="en-US" sz="2400" i="1" dirty="0" smtClean="0"/>
              <a:t>Integration activity IAM+ECAS</a:t>
            </a:r>
            <a:r>
              <a:rPr lang="en-US" sz="2400" i="1" dirty="0"/>
              <a:t> </a:t>
            </a:r>
            <a:r>
              <a:rPr lang="en-US" sz="2400" i="1" dirty="0" smtClean="0"/>
              <a:t>and B2DROP, via </a:t>
            </a:r>
            <a:r>
              <a:rPr lang="en-US" sz="2400" i="1" dirty="0" err="1" smtClean="0"/>
              <a:t>Jupyter</a:t>
            </a:r>
            <a:r>
              <a:rPr lang="en-US" sz="2400" i="1" dirty="0" smtClean="0"/>
              <a:t> Notebook</a:t>
            </a:r>
            <a:endParaRPr lang="en-US" sz="2400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A41FCB6-AB47-49CF-8B7F-26D068D91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46516-D760-42C5-8341-E6211A5E3C6C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7D14A63-2E17-4FA7-AB0D-491B7FD101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27784" y="260489"/>
            <a:ext cx="6444207" cy="1080279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An “integrated” </a:t>
            </a:r>
            <a:r>
              <a:rPr lang="en-US" dirty="0" smtClean="0"/>
              <a:t>workflow for computation, </a:t>
            </a:r>
            <a:r>
              <a:rPr lang="en-US" dirty="0" err="1" smtClean="0"/>
              <a:t>viz</a:t>
            </a:r>
            <a:r>
              <a:rPr lang="en-US" dirty="0" smtClean="0"/>
              <a:t> and sharing of a climate indicator</a:t>
            </a:r>
            <a:endParaRPr lang="en-US" dirty="0"/>
          </a:p>
        </p:txBody>
      </p:sp>
      <p:pic>
        <p:nvPicPr>
          <p:cNvPr id="6" name="Immagine 5" descr="notebook1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30"/>
          <a:stretch/>
        </p:blipFill>
        <p:spPr>
          <a:xfrm>
            <a:off x="4716016" y="4797152"/>
            <a:ext cx="4145238" cy="1942121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8" name="Immagine 7" descr="notebook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73" r="48465"/>
          <a:stretch/>
        </p:blipFill>
        <p:spPr>
          <a:xfrm>
            <a:off x="75650" y="5373216"/>
            <a:ext cx="4352334" cy="1240656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9" name="Freccia sinistra 8"/>
          <p:cNvSpPr/>
          <p:nvPr/>
        </p:nvSpPr>
        <p:spPr>
          <a:xfrm>
            <a:off x="4211960" y="6093296"/>
            <a:ext cx="561241" cy="399329"/>
          </a:xfrm>
          <a:prstGeom prst="leftArrow">
            <a:avLst/>
          </a:prstGeom>
          <a:solidFill>
            <a:srgbClr val="B0181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 descr="Screen Shot 2018-10-09 at 23.35.3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6" y="1916832"/>
            <a:ext cx="4376348" cy="3240360"/>
          </a:xfrm>
          <a:prstGeom prst="rect">
            <a:avLst/>
          </a:prstGeom>
          <a:ln>
            <a:noFill/>
          </a:ln>
        </p:spPr>
      </p:pic>
      <p:pic>
        <p:nvPicPr>
          <p:cNvPr id="10" name="Immagine 9" descr="Screen Shot 2018-10-09 at 23.40.1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504" y="1916832"/>
            <a:ext cx="4572000" cy="2783840"/>
          </a:xfrm>
          <a:prstGeom prst="rect">
            <a:avLst/>
          </a:prstGeom>
          <a:ln>
            <a:solidFill>
              <a:srgbClr val="FFFFFF"/>
            </a:solidFill>
          </a:ln>
        </p:spPr>
      </p:pic>
      <p:sp>
        <p:nvSpPr>
          <p:cNvPr id="11" name="Freccia sinistra 10"/>
          <p:cNvSpPr/>
          <p:nvPr/>
        </p:nvSpPr>
        <p:spPr>
          <a:xfrm rot="10800000">
            <a:off x="4139952" y="3356992"/>
            <a:ext cx="561241" cy="399329"/>
          </a:xfrm>
          <a:prstGeom prst="leftArrow">
            <a:avLst/>
          </a:prstGeom>
          <a:solidFill>
            <a:srgbClr val="B0181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sinistra 11"/>
          <p:cNvSpPr/>
          <p:nvPr/>
        </p:nvSpPr>
        <p:spPr>
          <a:xfrm rot="16200000">
            <a:off x="6435260" y="4604899"/>
            <a:ext cx="561241" cy="399329"/>
          </a:xfrm>
          <a:prstGeom prst="leftArrow">
            <a:avLst/>
          </a:prstGeom>
          <a:solidFill>
            <a:srgbClr val="B0181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8728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="" xmlns:a16="http://schemas.microsoft.com/office/drawing/2014/main" id="{2590A314-C5A1-482F-A235-BA7BF27AC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43ADAB00-173D-4E5B-8D0C-5B8EF6D7D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Status of the </a:t>
            </a:r>
            <a:r>
              <a:rPr lang="en-GB" b="1" dirty="0" smtClean="0"/>
              <a:t>ECAS </a:t>
            </a:r>
            <a:r>
              <a:rPr lang="en-GB" dirty="0" smtClean="0"/>
              <a:t>Thematic Service:</a:t>
            </a:r>
          </a:p>
          <a:p>
            <a:pPr marL="342900" lvl="1" indent="0">
              <a:buNone/>
            </a:pPr>
            <a:endParaRPr lang="en-GB" dirty="0" smtClean="0"/>
          </a:p>
          <a:p>
            <a:pPr lvl="1"/>
            <a:r>
              <a:rPr lang="en-GB" dirty="0" smtClean="0"/>
              <a:t>Technical obstacles: </a:t>
            </a:r>
          </a:p>
          <a:p>
            <a:pPr lvl="2"/>
            <a:r>
              <a:rPr lang="en-GB" dirty="0" smtClean="0"/>
              <a:t>Integration between </a:t>
            </a:r>
            <a:r>
              <a:rPr lang="en-GB" dirty="0" err="1" smtClean="0"/>
              <a:t>Ophidia</a:t>
            </a:r>
            <a:r>
              <a:rPr lang="en-GB" dirty="0" smtClean="0"/>
              <a:t> (IAM-based) and EUDAT B2* services is somehow limited by the lack of a single security framework. Working on it with the relevant actors to address the issue.</a:t>
            </a:r>
          </a:p>
          <a:p>
            <a:pPr lvl="1"/>
            <a:r>
              <a:rPr lang="en-GB" dirty="0" smtClean="0"/>
              <a:t>Social obstacles: </a:t>
            </a:r>
          </a:p>
          <a:p>
            <a:pPr lvl="2"/>
            <a:r>
              <a:rPr lang="en-GB" dirty="0" smtClean="0"/>
              <a:t>the climate community is moving towards server-side computing services. That requires a cultural change so it will still take time to get a very large adoption (</a:t>
            </a:r>
            <a:r>
              <a:rPr lang="it-IT" dirty="0" err="1"/>
              <a:t>chicken</a:t>
            </a:r>
            <a:r>
              <a:rPr lang="it-IT" dirty="0"/>
              <a:t>-and-</a:t>
            </a:r>
            <a:r>
              <a:rPr lang="it-IT" dirty="0" err="1"/>
              <a:t>egg</a:t>
            </a:r>
            <a:r>
              <a:rPr lang="it-IT" dirty="0"/>
              <a:t>-</a:t>
            </a:r>
            <a:r>
              <a:rPr lang="it-IT" dirty="0" err="1" smtClean="0"/>
              <a:t>problem</a:t>
            </a:r>
            <a:r>
              <a:rPr lang="it-IT" dirty="0" smtClean="0"/>
              <a:t>)</a:t>
            </a:r>
            <a:r>
              <a:rPr lang="en-GB" i="1" dirty="0" smtClean="0"/>
              <a:t>.</a:t>
            </a:r>
          </a:p>
          <a:p>
            <a:pPr lvl="2"/>
            <a:r>
              <a:rPr lang="en-GB" dirty="0" smtClean="0"/>
              <a:t>Different background and skills of target users</a:t>
            </a:r>
          </a:p>
          <a:p>
            <a:pPr lvl="1"/>
            <a:r>
              <a:rPr lang="en-GB" dirty="0" smtClean="0"/>
              <a:t>Procedural barriers: </a:t>
            </a:r>
          </a:p>
          <a:p>
            <a:pPr lvl="2"/>
            <a:r>
              <a:rPr lang="en-GB" dirty="0" smtClean="0"/>
              <a:t>access to computing resources needs to be properly defined, governed and managed (e.g. data </a:t>
            </a:r>
            <a:r>
              <a:rPr lang="en-GB" dirty="0" err="1" smtClean="0"/>
              <a:t>center</a:t>
            </a:r>
            <a:r>
              <a:rPr lang="en-GB" dirty="0" smtClean="0"/>
              <a:t> level). </a:t>
            </a:r>
          </a:p>
          <a:p>
            <a:pPr lvl="1"/>
            <a:r>
              <a:rPr lang="en-GB" dirty="0" smtClean="0"/>
              <a:t>Major technology gap:</a:t>
            </a:r>
          </a:p>
          <a:p>
            <a:pPr lvl="2"/>
            <a:r>
              <a:rPr lang="en-US" dirty="0" smtClean="0"/>
              <a:t>None</a:t>
            </a:r>
            <a:endParaRPr lang="en-GB" dirty="0"/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9CF30384-3BED-42C2-80FF-47E16F0A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001B5-B95B-462E-8635-9377F5C68A92}" type="datetime1">
              <a:rPr lang="en-GB" smtClean="0"/>
              <a:t>10/10/18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="" xmlns:a16="http://schemas.microsoft.com/office/drawing/2014/main" id="{8BDBFB44-3B0D-4599-ADC0-0814ED00B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Status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5974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2008" y="980728"/>
            <a:ext cx="9036496" cy="5328592"/>
          </a:xfrm>
        </p:spPr>
        <p:txBody>
          <a:bodyPr>
            <a:normAutofit fontScale="77500" lnSpcReduction="20000"/>
          </a:bodyPr>
          <a:lstStyle/>
          <a:p>
            <a:r>
              <a:rPr lang="es-ES" dirty="0" err="1" smtClean="0"/>
              <a:t>Resource</a:t>
            </a:r>
            <a:r>
              <a:rPr lang="es-ES" dirty="0" smtClean="0"/>
              <a:t> </a:t>
            </a:r>
            <a:r>
              <a:rPr lang="es-ES" dirty="0" err="1" smtClean="0"/>
              <a:t>availability</a:t>
            </a:r>
            <a:r>
              <a:rPr lang="es-ES" dirty="0" smtClean="0"/>
              <a:t> in EOSC-</a:t>
            </a:r>
            <a:r>
              <a:rPr lang="es-ES" dirty="0" err="1" smtClean="0"/>
              <a:t>Hub</a:t>
            </a:r>
            <a:r>
              <a:rPr lang="es-ES" dirty="0" smtClean="0"/>
              <a:t>:</a:t>
            </a:r>
          </a:p>
          <a:p>
            <a:pPr marL="342900" lvl="1" indent="0">
              <a:buNone/>
            </a:pPr>
            <a:endParaRPr lang="es-ES" dirty="0" smtClean="0"/>
          </a:p>
          <a:p>
            <a:pPr lvl="1">
              <a:lnSpc>
                <a:spcPct val="130000"/>
              </a:lnSpc>
            </a:pPr>
            <a:r>
              <a:rPr lang="es-ES" dirty="0" err="1" smtClean="0"/>
              <a:t>During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development</a:t>
            </a:r>
            <a:r>
              <a:rPr lang="es-ES" dirty="0" smtClean="0"/>
              <a:t> </a:t>
            </a:r>
            <a:r>
              <a:rPr lang="es-ES" dirty="0" err="1" smtClean="0"/>
              <a:t>stage</a:t>
            </a:r>
            <a:r>
              <a:rPr lang="es-ES" dirty="0" smtClean="0"/>
              <a:t> (</a:t>
            </a:r>
            <a:r>
              <a:rPr lang="es-ES" dirty="0" err="1" smtClean="0"/>
              <a:t>testbed</a:t>
            </a:r>
            <a:r>
              <a:rPr lang="es-ES" dirty="0" smtClean="0"/>
              <a:t> </a:t>
            </a:r>
            <a:r>
              <a:rPr lang="es-ES" dirty="0" err="1" smtClean="0"/>
              <a:t>level</a:t>
            </a:r>
            <a:r>
              <a:rPr lang="es-ES" dirty="0" smtClean="0"/>
              <a:t>)</a:t>
            </a:r>
          </a:p>
          <a:p>
            <a:pPr lvl="2">
              <a:lnSpc>
                <a:spcPct val="130000"/>
              </a:lnSpc>
            </a:pPr>
            <a:r>
              <a:rPr lang="es-ES" dirty="0" smtClean="0"/>
              <a:t>CMCC: </a:t>
            </a:r>
            <a:r>
              <a:rPr lang="it-IT" dirty="0" err="1"/>
              <a:t>dedicated</a:t>
            </a:r>
            <a:r>
              <a:rPr lang="it-IT" dirty="0"/>
              <a:t> big data </a:t>
            </a:r>
            <a:r>
              <a:rPr lang="it-IT" dirty="0" err="1"/>
              <a:t>analytics</a:t>
            </a:r>
            <a:r>
              <a:rPr lang="it-IT" dirty="0"/>
              <a:t> cluster with 5 </a:t>
            </a:r>
            <a:r>
              <a:rPr lang="it-IT" dirty="0" err="1"/>
              <a:t>fat</a:t>
            </a:r>
            <a:r>
              <a:rPr lang="it-IT" dirty="0"/>
              <a:t> </a:t>
            </a:r>
            <a:r>
              <a:rPr lang="it-IT" dirty="0" err="1"/>
              <a:t>nodes</a:t>
            </a:r>
            <a:r>
              <a:rPr lang="it-IT" dirty="0"/>
              <a:t>, 100 </a:t>
            </a:r>
            <a:r>
              <a:rPr lang="it-IT" dirty="0" err="1"/>
              <a:t>cores</a:t>
            </a:r>
            <a:r>
              <a:rPr lang="it-IT" dirty="0"/>
              <a:t>, 1.3 TB RAM, 56 TB </a:t>
            </a:r>
            <a:r>
              <a:rPr lang="it-IT" dirty="0" smtClean="0"/>
              <a:t>GFS (+ CMIP5 </a:t>
            </a:r>
            <a:r>
              <a:rPr lang="it-IT" dirty="0" err="1" smtClean="0"/>
              <a:t>datasets</a:t>
            </a:r>
            <a:r>
              <a:rPr lang="it-IT" dirty="0"/>
              <a:t>)</a:t>
            </a:r>
            <a:endParaRPr lang="es-ES" dirty="0" smtClean="0"/>
          </a:p>
          <a:p>
            <a:pPr lvl="2">
              <a:lnSpc>
                <a:spcPct val="130000"/>
              </a:lnSpc>
            </a:pPr>
            <a:r>
              <a:rPr lang="es-ES" dirty="0" smtClean="0"/>
              <a:t>DKRZ: </a:t>
            </a:r>
            <a:r>
              <a:rPr lang="it-IT" dirty="0"/>
              <a:t>multiple </a:t>
            </a:r>
            <a:r>
              <a:rPr lang="it-IT" dirty="0" err="1"/>
              <a:t>VMs</a:t>
            </a:r>
            <a:r>
              <a:rPr lang="it-IT" dirty="0"/>
              <a:t> and a </a:t>
            </a:r>
            <a:r>
              <a:rPr lang="it-IT" dirty="0" err="1"/>
              <a:t>physical</a:t>
            </a:r>
            <a:r>
              <a:rPr lang="it-IT" dirty="0"/>
              <a:t> machine with 10 </a:t>
            </a:r>
            <a:r>
              <a:rPr lang="it-IT" dirty="0" err="1"/>
              <a:t>cores</a:t>
            </a:r>
            <a:r>
              <a:rPr lang="it-IT" dirty="0"/>
              <a:t>, 20 </a:t>
            </a:r>
            <a:r>
              <a:rPr lang="it-IT" dirty="0" err="1"/>
              <a:t>threads</a:t>
            </a:r>
            <a:r>
              <a:rPr lang="it-IT" dirty="0"/>
              <a:t>, 264 GB RAM, 2 TB </a:t>
            </a:r>
            <a:r>
              <a:rPr lang="it-IT" dirty="0" err="1"/>
              <a:t>local</a:t>
            </a:r>
            <a:r>
              <a:rPr lang="it-IT" dirty="0"/>
              <a:t> disk + </a:t>
            </a:r>
            <a:r>
              <a:rPr lang="it-IT" dirty="0" err="1"/>
              <a:t>shared</a:t>
            </a:r>
            <a:r>
              <a:rPr lang="it-IT" dirty="0"/>
              <a:t> </a:t>
            </a:r>
            <a:r>
              <a:rPr lang="it-IT" dirty="0" err="1"/>
              <a:t>parallel</a:t>
            </a:r>
            <a:r>
              <a:rPr lang="it-IT" dirty="0"/>
              <a:t> file </a:t>
            </a:r>
            <a:r>
              <a:rPr lang="it-IT" dirty="0" err="1"/>
              <a:t>system</a:t>
            </a:r>
            <a:r>
              <a:rPr lang="it-IT" dirty="0"/>
              <a:t> and (</a:t>
            </a:r>
            <a:r>
              <a:rPr lang="it-IT" dirty="0" err="1"/>
              <a:t>read-only</a:t>
            </a:r>
            <a:r>
              <a:rPr lang="it-IT" dirty="0"/>
              <a:t>) CMIP data pool</a:t>
            </a:r>
            <a:endParaRPr lang="es-ES" dirty="0" smtClean="0"/>
          </a:p>
          <a:p>
            <a:pPr lvl="1">
              <a:lnSpc>
                <a:spcPct val="130000"/>
              </a:lnSpc>
            </a:pPr>
            <a:r>
              <a:rPr lang="es-ES" dirty="0" err="1" smtClean="0"/>
              <a:t>Foreseen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production</a:t>
            </a:r>
            <a:r>
              <a:rPr lang="es-ES" dirty="0" smtClean="0"/>
              <a:t> </a:t>
            </a:r>
            <a:r>
              <a:rPr lang="es-ES" dirty="0" err="1" smtClean="0"/>
              <a:t>service</a:t>
            </a:r>
            <a:r>
              <a:rPr lang="es-ES" dirty="0"/>
              <a:t>:</a:t>
            </a:r>
            <a:endParaRPr lang="es-ES" dirty="0" smtClean="0"/>
          </a:p>
          <a:p>
            <a:pPr lvl="2">
              <a:lnSpc>
                <a:spcPct val="130000"/>
              </a:lnSpc>
            </a:pPr>
            <a:r>
              <a:rPr lang="es-ES" dirty="0" err="1" smtClean="0"/>
              <a:t>Same</a:t>
            </a:r>
            <a:r>
              <a:rPr lang="es-ES" dirty="0" smtClean="0"/>
              <a:t> as </a:t>
            </a:r>
            <a:r>
              <a:rPr lang="es-ES" dirty="0" err="1" smtClean="0"/>
              <a:t>above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CMCC (+2 </a:t>
            </a:r>
            <a:r>
              <a:rPr lang="es-ES" dirty="0" err="1" smtClean="0"/>
              <a:t>fat</a:t>
            </a:r>
            <a:r>
              <a:rPr lang="es-ES" dirty="0" smtClean="0"/>
              <a:t> </a:t>
            </a:r>
            <a:r>
              <a:rPr lang="es-ES" dirty="0" err="1" smtClean="0"/>
              <a:t>nodes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2019), </a:t>
            </a:r>
            <a:r>
              <a:rPr lang="es-ES" dirty="0" err="1" smtClean="0"/>
              <a:t>to</a:t>
            </a:r>
            <a:r>
              <a:rPr lang="es-ES" dirty="0" smtClean="0"/>
              <a:t> be </a:t>
            </a:r>
            <a:r>
              <a:rPr lang="es-ES" dirty="0" err="1" smtClean="0"/>
              <a:t>defined</a:t>
            </a:r>
            <a:r>
              <a:rPr lang="es-ES" dirty="0" smtClean="0"/>
              <a:t> in 2019 </a:t>
            </a:r>
            <a:r>
              <a:rPr lang="es-ES" dirty="0" err="1" smtClean="0"/>
              <a:t>for</a:t>
            </a:r>
            <a:r>
              <a:rPr lang="es-ES" dirty="0" smtClean="0"/>
              <a:t> DKRZ</a:t>
            </a:r>
          </a:p>
          <a:p>
            <a:pPr lvl="2">
              <a:lnSpc>
                <a:spcPct val="130000"/>
              </a:lnSpc>
            </a:pPr>
            <a:r>
              <a:rPr lang="es-ES" dirty="0" err="1" smtClean="0"/>
              <a:t>Moreover</a:t>
            </a:r>
            <a:r>
              <a:rPr lang="es-ES" dirty="0" smtClean="0"/>
              <a:t>, </a:t>
            </a:r>
            <a:r>
              <a:rPr lang="es-ES" dirty="0" err="1" smtClean="0"/>
              <a:t>there</a:t>
            </a:r>
            <a:r>
              <a:rPr lang="es-ES" dirty="0" smtClean="0"/>
              <a:t> </a:t>
            </a:r>
            <a:r>
              <a:rPr lang="es-ES" dirty="0" err="1" smtClean="0"/>
              <a:t>will</a:t>
            </a:r>
            <a:r>
              <a:rPr lang="es-ES" dirty="0" smtClean="0"/>
              <a:t> be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possibility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users</a:t>
            </a:r>
            <a:r>
              <a:rPr lang="es-ES" dirty="0" smtClean="0"/>
              <a:t> </a:t>
            </a:r>
            <a:r>
              <a:rPr lang="es-ES" dirty="0" err="1" smtClean="0"/>
              <a:t>to</a:t>
            </a:r>
            <a:r>
              <a:rPr lang="es-ES" dirty="0" smtClean="0"/>
              <a:t> </a:t>
            </a:r>
            <a:r>
              <a:rPr lang="es-ES" dirty="0" err="1" smtClean="0"/>
              <a:t>deploy</a:t>
            </a:r>
            <a:r>
              <a:rPr lang="es-ES" dirty="0" smtClean="0"/>
              <a:t> and </a:t>
            </a:r>
            <a:r>
              <a:rPr lang="es-ES" dirty="0" err="1" smtClean="0"/>
              <a:t>manage</a:t>
            </a:r>
            <a:r>
              <a:rPr lang="es-ES" dirty="0" smtClean="0"/>
              <a:t> </a:t>
            </a:r>
            <a:r>
              <a:rPr lang="es-ES" dirty="0" err="1" smtClean="0"/>
              <a:t>additional</a:t>
            </a:r>
            <a:r>
              <a:rPr lang="es-ES" dirty="0" smtClean="0"/>
              <a:t> ECAS </a:t>
            </a:r>
            <a:r>
              <a:rPr lang="es-ES" dirty="0" err="1" smtClean="0"/>
              <a:t>instances</a:t>
            </a:r>
            <a:r>
              <a:rPr lang="es-ES" dirty="0" smtClean="0"/>
              <a:t> in </a:t>
            </a:r>
            <a:r>
              <a:rPr lang="es-ES" dirty="0" err="1" smtClean="0"/>
              <a:t>the</a:t>
            </a:r>
            <a:r>
              <a:rPr lang="es-ES" dirty="0" smtClean="0"/>
              <a:t> EGI </a:t>
            </a:r>
            <a:r>
              <a:rPr lang="es-ES" dirty="0" err="1" smtClean="0"/>
              <a:t>infrastructure</a:t>
            </a:r>
            <a:r>
              <a:rPr lang="es-ES" dirty="0" smtClean="0"/>
              <a:t> (</a:t>
            </a:r>
            <a:r>
              <a:rPr lang="es-ES" dirty="0" err="1" smtClean="0"/>
              <a:t>by</a:t>
            </a:r>
            <a:r>
              <a:rPr lang="es-ES" dirty="0" smtClean="0"/>
              <a:t> M18)</a:t>
            </a:r>
          </a:p>
          <a:p>
            <a:pPr lvl="1">
              <a:lnSpc>
                <a:spcPct val="130000"/>
              </a:lnSpc>
            </a:pPr>
            <a:r>
              <a:rPr lang="es-ES" dirty="0" smtClean="0"/>
              <a:t>Virtual Access </a:t>
            </a:r>
            <a:r>
              <a:rPr lang="es-ES" dirty="0" err="1" smtClean="0"/>
              <a:t>mechanism</a:t>
            </a:r>
            <a:endParaRPr lang="es-ES" dirty="0" smtClean="0"/>
          </a:p>
          <a:p>
            <a:pPr lvl="2">
              <a:lnSpc>
                <a:spcPct val="130000"/>
              </a:lnSpc>
            </a:pPr>
            <a:r>
              <a:rPr lang="es-ES" dirty="0" err="1" smtClean="0"/>
              <a:t>We’ll</a:t>
            </a:r>
            <a:r>
              <a:rPr lang="es-ES" dirty="0" smtClean="0"/>
              <a:t> </a:t>
            </a:r>
            <a:r>
              <a:rPr lang="es-ES" dirty="0" err="1" smtClean="0"/>
              <a:t>start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reporting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M18, so </a:t>
            </a:r>
            <a:r>
              <a:rPr lang="es-ES" dirty="0" err="1" smtClean="0"/>
              <a:t>far</a:t>
            </a:r>
            <a:r>
              <a:rPr lang="es-ES" dirty="0" smtClean="0"/>
              <a:t>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have</a:t>
            </a:r>
            <a:r>
              <a:rPr lang="es-ES" dirty="0" smtClean="0"/>
              <a:t> set up </a:t>
            </a:r>
            <a:r>
              <a:rPr lang="es-ES" dirty="0" err="1" smtClean="0"/>
              <a:t>accounting</a:t>
            </a:r>
            <a:r>
              <a:rPr lang="es-ES" dirty="0" smtClean="0"/>
              <a:t> </a:t>
            </a:r>
            <a:r>
              <a:rPr lang="es-ES" dirty="0" err="1" smtClean="0"/>
              <a:t>support</a:t>
            </a:r>
            <a:r>
              <a:rPr lang="es-ES" dirty="0" smtClean="0"/>
              <a:t> </a:t>
            </a:r>
            <a:r>
              <a:rPr lang="es-ES" dirty="0" err="1" smtClean="0"/>
              <a:t>compliant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ECAS-</a:t>
            </a:r>
            <a:r>
              <a:rPr lang="es-ES" dirty="0" err="1" smtClean="0"/>
              <a:t>related</a:t>
            </a:r>
            <a:r>
              <a:rPr lang="es-ES" dirty="0" smtClean="0"/>
              <a:t> </a:t>
            </a:r>
            <a:r>
              <a:rPr lang="es-ES" dirty="0" err="1" smtClean="0"/>
              <a:t>metrics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EOSC-</a:t>
            </a:r>
            <a:r>
              <a:rPr lang="es-ES" dirty="0" err="1" smtClean="0"/>
              <a:t>hub</a:t>
            </a:r>
            <a:r>
              <a:rPr lang="es-ES" dirty="0" smtClean="0"/>
              <a:t> (118K </a:t>
            </a:r>
            <a:r>
              <a:rPr lang="es-ES" dirty="0" err="1" smtClean="0"/>
              <a:t>tasks</a:t>
            </a:r>
            <a:r>
              <a:rPr lang="es-ES" dirty="0" smtClean="0"/>
              <a:t>, 89K </a:t>
            </a:r>
            <a:r>
              <a:rPr lang="es-ES" dirty="0" err="1" smtClean="0"/>
              <a:t>workflows</a:t>
            </a:r>
            <a:r>
              <a:rPr lang="es-ES" dirty="0" smtClean="0"/>
              <a:t> </a:t>
            </a:r>
            <a:r>
              <a:rPr lang="mr-IN" dirty="0" smtClean="0"/>
              <a:t>–</a:t>
            </a:r>
            <a:r>
              <a:rPr lang="es-ES" dirty="0" smtClean="0"/>
              <a:t> 4 </a:t>
            </a:r>
            <a:r>
              <a:rPr lang="es-ES" dirty="0" err="1" smtClean="0"/>
              <a:t>months</a:t>
            </a:r>
            <a:r>
              <a:rPr lang="es-ES" dirty="0" smtClean="0"/>
              <a:t>, </a:t>
            </a:r>
            <a:r>
              <a:rPr lang="es-ES" dirty="0" err="1" smtClean="0"/>
              <a:t>April</a:t>
            </a:r>
            <a:r>
              <a:rPr lang="es-ES" dirty="0" smtClean="0"/>
              <a:t> 1, </a:t>
            </a:r>
            <a:r>
              <a:rPr lang="es-ES" dirty="0" err="1" smtClean="0"/>
              <a:t>July</a:t>
            </a:r>
            <a:r>
              <a:rPr lang="es-ES" dirty="0" smtClean="0"/>
              <a:t> 30)</a:t>
            </a:r>
          </a:p>
          <a:p>
            <a:pPr marL="685800" lvl="2" indent="0">
              <a:buNone/>
            </a:pPr>
            <a:endParaRPr lang="es-ES" dirty="0" smtClean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10/10/18</a:t>
            </a:fld>
            <a:endParaRPr lang="en-US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Resources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82666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071035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Roadmap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(I):</a:t>
            </a:r>
          </a:p>
          <a:p>
            <a:pPr lvl="1"/>
            <a:endParaRPr lang="es-ES" dirty="0" smtClean="0">
              <a:solidFill>
                <a:srgbClr val="515151">
                  <a:lumMod val="75000"/>
                </a:srgbClr>
              </a:solidFill>
            </a:endParaRPr>
          </a:p>
          <a:p>
            <a:pPr lvl="1"/>
            <a:r>
              <a:rPr lang="es-ES" sz="2800" dirty="0" err="1" smtClean="0">
                <a:solidFill>
                  <a:srgbClr val="515151">
                    <a:lumMod val="75000"/>
                  </a:srgbClr>
                </a:solidFill>
              </a:rPr>
              <a:t>Expected</a:t>
            </a:r>
            <a:r>
              <a:rPr lang="es-ES" sz="28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800" dirty="0" err="1" smtClean="0">
                <a:solidFill>
                  <a:srgbClr val="515151">
                    <a:lumMod val="75000"/>
                  </a:srgbClr>
                </a:solidFill>
              </a:rPr>
              <a:t>achievements</a:t>
            </a:r>
            <a:r>
              <a:rPr lang="es-ES" sz="2800" dirty="0" smtClean="0">
                <a:solidFill>
                  <a:srgbClr val="515151">
                    <a:lumMod val="75000"/>
                  </a:srgbClr>
                </a:solidFill>
              </a:rPr>
              <a:t>/</a:t>
            </a:r>
            <a:r>
              <a:rPr lang="es-ES" sz="2800" dirty="0" err="1" smtClean="0">
                <a:solidFill>
                  <a:srgbClr val="515151">
                    <a:lumMod val="75000"/>
                  </a:srgbClr>
                </a:solidFill>
              </a:rPr>
              <a:t>milestones</a:t>
            </a:r>
            <a:endParaRPr lang="es-ES" sz="2800" dirty="0" smtClean="0">
              <a:solidFill>
                <a:srgbClr val="515151">
                  <a:lumMod val="75000"/>
                </a:srgbClr>
              </a:solidFill>
            </a:endParaRPr>
          </a:p>
          <a:p>
            <a:pPr lvl="2"/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Key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milestone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for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ECAS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at M18.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Integration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activities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will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be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almost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all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completed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and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the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service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will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enter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into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production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stage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.</a:t>
            </a:r>
          </a:p>
          <a:p>
            <a:pPr lvl="2"/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MarketPlace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integration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(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planned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by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M18)  </a:t>
            </a:r>
          </a:p>
          <a:p>
            <a:pPr marL="342900" lvl="1" indent="0">
              <a:buNone/>
            </a:pPr>
            <a:endParaRPr lang="es-ES" sz="2800" dirty="0" smtClean="0">
              <a:solidFill>
                <a:srgbClr val="515151">
                  <a:lumMod val="75000"/>
                </a:srgbClr>
              </a:solidFill>
            </a:endParaRPr>
          </a:p>
          <a:p>
            <a:pPr lvl="1"/>
            <a:r>
              <a:rPr lang="es-ES" sz="2800" dirty="0" err="1" smtClean="0">
                <a:solidFill>
                  <a:srgbClr val="515151">
                    <a:lumMod val="75000"/>
                  </a:srgbClr>
                </a:solidFill>
              </a:rPr>
              <a:t>Potential</a:t>
            </a:r>
            <a:r>
              <a:rPr lang="es-ES" sz="28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800" dirty="0" err="1" smtClean="0">
                <a:solidFill>
                  <a:srgbClr val="515151">
                    <a:lumMod val="75000"/>
                  </a:srgbClr>
                </a:solidFill>
              </a:rPr>
              <a:t>issues</a:t>
            </a:r>
            <a:r>
              <a:rPr lang="es-ES" sz="2800" dirty="0" smtClean="0">
                <a:solidFill>
                  <a:srgbClr val="515151">
                    <a:lumMod val="75000"/>
                  </a:srgbClr>
                </a:solidFill>
              </a:rPr>
              <a:t> and </a:t>
            </a:r>
            <a:r>
              <a:rPr lang="es-ES" sz="2800" dirty="0" err="1" smtClean="0">
                <a:solidFill>
                  <a:srgbClr val="515151">
                    <a:lumMod val="75000"/>
                  </a:srgbClr>
                </a:solidFill>
              </a:rPr>
              <a:t>barriers</a:t>
            </a:r>
            <a:endParaRPr lang="es-ES" sz="2800" dirty="0" smtClean="0">
              <a:solidFill>
                <a:srgbClr val="515151">
                  <a:lumMod val="75000"/>
                </a:srgbClr>
              </a:solidFill>
            </a:endParaRPr>
          </a:p>
          <a:p>
            <a:pPr lvl="2"/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don’t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see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major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barriers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, as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are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confident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the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security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issues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faced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so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far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will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be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properly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and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timely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addressed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. </a:t>
            </a:r>
          </a:p>
          <a:p>
            <a:pPr lvl="2"/>
            <a:endParaRPr lang="es-ES" dirty="0" smtClean="0">
              <a:solidFill>
                <a:srgbClr val="515151">
                  <a:lumMod val="75000"/>
                </a:srgbClr>
              </a:solidFill>
            </a:endParaRPr>
          </a:p>
          <a:p>
            <a:pPr lvl="1"/>
            <a:r>
              <a:rPr lang="es-ES" sz="2800" dirty="0" err="1">
                <a:solidFill>
                  <a:srgbClr val="515151">
                    <a:lumMod val="75000"/>
                  </a:srgbClr>
                </a:solidFill>
              </a:rPr>
              <a:t>Expected</a:t>
            </a:r>
            <a:r>
              <a:rPr lang="es-ES" sz="2800" dirty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800" dirty="0" err="1">
                <a:solidFill>
                  <a:srgbClr val="515151">
                    <a:lumMod val="75000"/>
                  </a:srgbClr>
                </a:solidFill>
              </a:rPr>
              <a:t>contribution</a:t>
            </a:r>
            <a:r>
              <a:rPr lang="es-ES" sz="2800" dirty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800" dirty="0" err="1">
                <a:solidFill>
                  <a:srgbClr val="515151">
                    <a:lumMod val="75000"/>
                  </a:srgbClr>
                </a:solidFill>
              </a:rPr>
              <a:t>to</a:t>
            </a:r>
            <a:r>
              <a:rPr lang="es-ES" sz="2800" dirty="0">
                <a:solidFill>
                  <a:srgbClr val="515151">
                    <a:lumMod val="75000"/>
                  </a:srgbClr>
                </a:solidFill>
              </a:rPr>
              <a:t> Open </a:t>
            </a:r>
            <a:r>
              <a:rPr lang="es-ES" sz="2800" dirty="0" err="1">
                <a:solidFill>
                  <a:srgbClr val="515151">
                    <a:lumMod val="75000"/>
                  </a:srgbClr>
                </a:solidFill>
              </a:rPr>
              <a:t>Science</a:t>
            </a:r>
            <a:r>
              <a:rPr lang="es-ES" sz="2800" dirty="0">
                <a:solidFill>
                  <a:srgbClr val="515151">
                    <a:lumMod val="75000"/>
                  </a:srgbClr>
                </a:solidFill>
              </a:rPr>
              <a:t>/</a:t>
            </a:r>
            <a:r>
              <a:rPr lang="es-ES" sz="2800" dirty="0" err="1">
                <a:solidFill>
                  <a:srgbClr val="515151">
                    <a:lumMod val="75000"/>
                  </a:srgbClr>
                </a:solidFill>
              </a:rPr>
              <a:t>Research</a:t>
            </a:r>
            <a:endParaRPr lang="es-ES" sz="2800" dirty="0">
              <a:solidFill>
                <a:srgbClr val="515151">
                  <a:lumMod val="75000"/>
                </a:srgbClr>
              </a:solidFill>
            </a:endParaRPr>
          </a:p>
          <a:p>
            <a:pPr lvl="2"/>
            <a:r>
              <a:rPr lang="es-ES" dirty="0">
                <a:solidFill>
                  <a:srgbClr val="515151">
                    <a:lumMod val="75000"/>
                  </a:srgbClr>
                </a:solidFill>
              </a:rPr>
              <a:t>ECAS </a:t>
            </a:r>
            <a:r>
              <a:rPr lang="es-ES" dirty="0" err="1">
                <a:solidFill>
                  <a:srgbClr val="515151">
                    <a:lumMod val="75000"/>
                  </a:srgbClr>
                </a:solidFill>
              </a:rPr>
              <a:t>fosters</a:t>
            </a:r>
            <a:r>
              <a:rPr lang="es-ES" dirty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>
                <a:solidFill>
                  <a:srgbClr val="515151">
                    <a:lumMod val="75000"/>
                  </a:srgbClr>
                </a:solidFill>
              </a:rPr>
              <a:t>sharing</a:t>
            </a:r>
            <a:r>
              <a:rPr lang="es-ES" dirty="0">
                <a:solidFill>
                  <a:srgbClr val="515151">
                    <a:lumMod val="75000"/>
                  </a:srgbClr>
                </a:solidFill>
              </a:rPr>
              <a:t> and re-use of </a:t>
            </a:r>
            <a:r>
              <a:rPr lang="es-ES" dirty="0" err="1">
                <a:solidFill>
                  <a:srgbClr val="515151">
                    <a:lumMod val="75000"/>
                  </a:srgbClr>
                </a:solidFill>
              </a:rPr>
              <a:t>workflows</a:t>
            </a:r>
            <a:r>
              <a:rPr lang="es-ES" dirty="0">
                <a:solidFill>
                  <a:srgbClr val="515151">
                    <a:lumMod val="75000"/>
                  </a:srgbClr>
                </a:solidFill>
              </a:rPr>
              <a:t>, </a:t>
            </a:r>
            <a:r>
              <a:rPr lang="es-ES" dirty="0" err="1">
                <a:solidFill>
                  <a:srgbClr val="515151">
                    <a:lumMod val="75000"/>
                  </a:srgbClr>
                </a:solidFill>
              </a:rPr>
              <a:t>collaborative</a:t>
            </a:r>
            <a:r>
              <a:rPr lang="es-ES" dirty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>
                <a:solidFill>
                  <a:srgbClr val="515151">
                    <a:lumMod val="75000"/>
                  </a:srgbClr>
                </a:solidFill>
              </a:rPr>
              <a:t>experiments</a:t>
            </a:r>
            <a:r>
              <a:rPr lang="es-ES" dirty="0">
                <a:solidFill>
                  <a:srgbClr val="515151">
                    <a:lumMod val="75000"/>
                  </a:srgbClr>
                </a:solidFill>
              </a:rPr>
              <a:t>, </a:t>
            </a:r>
            <a:r>
              <a:rPr lang="es-ES" dirty="0" err="1">
                <a:solidFill>
                  <a:srgbClr val="515151">
                    <a:lumMod val="75000"/>
                  </a:srgbClr>
                </a:solidFill>
              </a:rPr>
              <a:t>publication</a:t>
            </a:r>
            <a:r>
              <a:rPr lang="es-ES" dirty="0">
                <a:solidFill>
                  <a:srgbClr val="515151">
                    <a:lumMod val="75000"/>
                  </a:srgbClr>
                </a:solidFill>
              </a:rPr>
              <a:t> of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results</a:t>
            </a:r>
            <a:endParaRPr lang="es-ES" dirty="0">
              <a:solidFill>
                <a:srgbClr val="515151">
                  <a:lumMod val="75000"/>
                </a:srgbClr>
              </a:solidFill>
            </a:endParaRPr>
          </a:p>
          <a:p>
            <a:pPr lvl="2"/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plan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to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do more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on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the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FAIR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principles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implementation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(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e.g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.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w.r.t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. </a:t>
            </a:r>
            <a:r>
              <a:rPr lang="es-ES" dirty="0" err="1">
                <a:solidFill>
                  <a:srgbClr val="515151">
                    <a:lumMod val="75000"/>
                  </a:srgbClr>
                </a:solidFill>
              </a:rPr>
              <a:t>i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ntermediate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and final output as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well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as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workflows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)</a:t>
            </a:r>
            <a:endParaRPr lang="es-ES" dirty="0">
              <a:solidFill>
                <a:srgbClr val="515151">
                  <a:lumMod val="75000"/>
                </a:srgbClr>
              </a:solidFill>
            </a:endParaRPr>
          </a:p>
          <a:p>
            <a:pPr lvl="2"/>
            <a:endParaRPr lang="es-ES" dirty="0">
              <a:solidFill>
                <a:srgbClr val="515151">
                  <a:lumMod val="75000"/>
                </a:srgbClr>
              </a:solidFill>
            </a:endParaRP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10/10/18</a:t>
            </a:fld>
            <a:endParaRPr lang="en-US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Roadmap</a:t>
            </a:r>
            <a:r>
              <a:rPr lang="es-ES" dirty="0" smtClean="0"/>
              <a:t> and </a:t>
            </a:r>
            <a:r>
              <a:rPr lang="es-ES" dirty="0" err="1" smtClean="0"/>
              <a:t>future</a:t>
            </a:r>
            <a:r>
              <a:rPr lang="es-ES" dirty="0" smtClean="0"/>
              <a:t> </a:t>
            </a:r>
            <a:r>
              <a:rPr lang="es-ES" dirty="0" err="1" smtClean="0"/>
              <a:t>challenges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54721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25658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Roadmap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(II):</a:t>
            </a:r>
          </a:p>
          <a:p>
            <a:pPr marL="685800" lvl="2" indent="0">
              <a:buNone/>
            </a:pPr>
            <a:endParaRPr lang="es-ES" dirty="0" smtClean="0">
              <a:solidFill>
                <a:srgbClr val="515151">
                  <a:lumMod val="75000"/>
                </a:srgbClr>
              </a:solidFill>
            </a:endParaRPr>
          </a:p>
          <a:p>
            <a:pPr lvl="1"/>
            <a:r>
              <a:rPr lang="es-ES" sz="2800" dirty="0" err="1" smtClean="0">
                <a:solidFill>
                  <a:srgbClr val="515151">
                    <a:lumMod val="75000"/>
                  </a:srgbClr>
                </a:solidFill>
              </a:rPr>
              <a:t>User</a:t>
            </a:r>
            <a:r>
              <a:rPr lang="es-ES" sz="28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800" dirty="0" err="1" smtClean="0">
                <a:solidFill>
                  <a:srgbClr val="515151">
                    <a:lumMod val="75000"/>
                  </a:srgbClr>
                </a:solidFill>
              </a:rPr>
              <a:t>engagement</a:t>
            </a:r>
            <a:endParaRPr lang="es-ES" sz="2800" dirty="0" smtClean="0">
              <a:solidFill>
                <a:srgbClr val="515151">
                  <a:lumMod val="75000"/>
                </a:srgbClr>
              </a:solidFill>
            </a:endParaRPr>
          </a:p>
          <a:p>
            <a:pPr lvl="2"/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ENES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community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: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multifaceted</a:t>
            </a:r>
            <a:r>
              <a:rPr lang="es-ES" dirty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(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modelling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groups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,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impact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studies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researchers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,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climate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service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experts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, ICT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admins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+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different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background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)</a:t>
            </a:r>
          </a:p>
          <a:p>
            <a:pPr lvl="2"/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Multiple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communities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: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plan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to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spend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more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effort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on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that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(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previous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experience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in INDIGO-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DataCloud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was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successful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)</a:t>
            </a:r>
          </a:p>
          <a:p>
            <a:pPr lvl="2"/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Several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dissemination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and training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events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(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limited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budget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could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be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an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issue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)</a:t>
            </a:r>
          </a:p>
          <a:p>
            <a:pPr lvl="2"/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A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small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set of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resources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will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be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made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available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for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free (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testing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,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evaluation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, and training)</a:t>
            </a:r>
          </a:p>
          <a:p>
            <a:pPr lvl="2"/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While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we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do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integation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activities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in EOSC-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hub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:</a:t>
            </a:r>
          </a:p>
          <a:p>
            <a:pPr lvl="3"/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we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must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400" dirty="0" err="1">
                <a:solidFill>
                  <a:srgbClr val="515151">
                    <a:lumMod val="75000"/>
                  </a:srgbClr>
                </a:solidFill>
              </a:rPr>
              <a:t>k</a:t>
            </a:r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eep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things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 simple!</a:t>
            </a:r>
          </a:p>
          <a:p>
            <a:pPr lvl="3"/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we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must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keep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 in </a:t>
            </a:r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mind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user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sz="2400" dirty="0" err="1" smtClean="0">
                <a:solidFill>
                  <a:srgbClr val="515151">
                    <a:lumMod val="75000"/>
                  </a:srgbClr>
                </a:solidFill>
              </a:rPr>
              <a:t>scenarios</a:t>
            </a:r>
            <a:r>
              <a:rPr lang="es-ES" sz="2400" dirty="0" smtClean="0">
                <a:solidFill>
                  <a:srgbClr val="515151">
                    <a:lumMod val="75000"/>
                  </a:srgbClr>
                </a:solidFill>
              </a:rPr>
              <a:t>!</a:t>
            </a:r>
          </a:p>
          <a:p>
            <a:pPr marL="342900" lvl="1" indent="0">
              <a:buNone/>
            </a:pPr>
            <a:endParaRPr lang="es-ES" sz="2800" dirty="0">
              <a:solidFill>
                <a:srgbClr val="515151">
                  <a:lumMod val="75000"/>
                </a:srgbClr>
              </a:solidFill>
            </a:endParaRPr>
          </a:p>
          <a:p>
            <a:pPr lvl="1"/>
            <a:r>
              <a:rPr lang="es-ES" sz="2800" dirty="0" err="1" smtClean="0">
                <a:solidFill>
                  <a:srgbClr val="515151">
                    <a:lumMod val="75000"/>
                  </a:srgbClr>
                </a:solidFill>
              </a:rPr>
              <a:t>Sustainability</a:t>
            </a:r>
            <a:r>
              <a:rPr lang="es-ES" sz="2800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</a:p>
          <a:p>
            <a:pPr lvl="2"/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Link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to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other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initiatives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/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projects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/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forums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is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key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(RDA, ESGF, IS-ENES, etc.)</a:t>
            </a:r>
          </a:p>
          <a:p>
            <a:pPr lvl="2"/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Business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models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to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be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explored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(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excellence-driven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,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pay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per use) </a:t>
            </a:r>
          </a:p>
          <a:p>
            <a:pPr lvl="2"/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EOSC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opportunities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 (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e.g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. new </a:t>
            </a:r>
            <a:r>
              <a:rPr lang="es-ES" dirty="0" err="1" smtClean="0">
                <a:solidFill>
                  <a:srgbClr val="515151">
                    <a:lumMod val="75000"/>
                  </a:srgbClr>
                </a:solidFill>
              </a:rPr>
              <a:t>calls</a:t>
            </a:r>
            <a:r>
              <a:rPr lang="es-ES" dirty="0" smtClean="0">
                <a:solidFill>
                  <a:srgbClr val="515151">
                    <a:lumMod val="75000"/>
                  </a:srgbClr>
                </a:solidFill>
              </a:rPr>
              <a:t>, etc.)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5ABD0-EC19-4A83-89AE-D84C2568D126}" type="datetime1">
              <a:rPr lang="en-GB" smtClean="0"/>
              <a:pPr/>
              <a:t>10/10/18</a:t>
            </a:fld>
            <a:endParaRPr lang="en-US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err="1" smtClean="0"/>
              <a:t>Roadmap</a:t>
            </a:r>
            <a:r>
              <a:rPr lang="es-ES" dirty="0" smtClean="0"/>
              <a:t> and </a:t>
            </a:r>
            <a:r>
              <a:rPr lang="es-ES" dirty="0" err="1" smtClean="0"/>
              <a:t>future</a:t>
            </a:r>
            <a:r>
              <a:rPr lang="es-ES" dirty="0" smtClean="0"/>
              <a:t> </a:t>
            </a:r>
            <a:r>
              <a:rPr lang="es-ES" dirty="0" err="1" smtClean="0"/>
              <a:t>challenges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82885711"/>
      </p:ext>
    </p:extLst>
  </p:cSld>
  <p:clrMapOvr>
    <a:masterClrMapping/>
  </p:clrMapOvr>
</p:sld>
</file>

<file path=ppt/theme/theme1.xml><?xml version="1.0" encoding="utf-8"?>
<a:theme xmlns:a="http://schemas.openxmlformats.org/drawingml/2006/main" name="EOSC_HUB_Standard_ppt_template_v0.9">
  <a:themeElements>
    <a:clrScheme name="Eudat-Color">
      <a:dk1>
        <a:srgbClr val="515151"/>
      </a:dk1>
      <a:lt1>
        <a:sysClr val="window" lastClr="FFFFFF"/>
      </a:lt1>
      <a:dk2>
        <a:srgbClr val="1F497D"/>
      </a:dk2>
      <a:lt2>
        <a:srgbClr val="EEECE1"/>
      </a:lt2>
      <a:accent1>
        <a:srgbClr val="1B216E"/>
      </a:accent1>
      <a:accent2>
        <a:srgbClr val="B01813"/>
      </a:accent2>
      <a:accent3>
        <a:srgbClr val="DF3A10"/>
      </a:accent3>
      <a:accent4>
        <a:srgbClr val="F39605"/>
      </a:accent4>
      <a:accent5>
        <a:srgbClr val="FBBE09"/>
      </a:accent5>
      <a:accent6>
        <a:srgbClr val="FFF3E6"/>
      </a:accent6>
      <a:hlink>
        <a:srgbClr val="B11913"/>
      </a:hlink>
      <a:folHlink>
        <a:srgbClr val="DF3B13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350" b="1" dirty="0">
            <a:solidFill>
              <a:srgbClr val="1C3046"/>
            </a:solidFill>
            <a:ea typeface="Source Sans Pro" charset="0"/>
            <a:cs typeface="Source Sans Pro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EOSC_HUB_Standard_ppt_template_v0.9" id="{4009D353-0370-4D60-A762-4B384E06522B}" vid="{91D004C2-FC98-4A5C-AEFD-A0BEC290740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EOSC_HUB_Standard_ppt_template_v0.9.potx</Template>
  <TotalTime>6147</TotalTime>
  <Words>791</Words>
  <Application>Microsoft Macintosh PowerPoint</Application>
  <PresentationFormat>Presentazione su schermo (4:3)</PresentationFormat>
  <Paragraphs>88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EOSC_HUB_Standard_ppt_template_v0.9</vt:lpstr>
      <vt:lpstr>Presentazione di PowerPoint</vt:lpstr>
      <vt:lpstr>Intro about ECAS</vt:lpstr>
      <vt:lpstr>Main activities</vt:lpstr>
      <vt:lpstr>Presentazione di PowerPoint</vt:lpstr>
      <vt:lpstr>Status </vt:lpstr>
      <vt:lpstr>Resources</vt:lpstr>
      <vt:lpstr>Roadmap and future challenges</vt:lpstr>
      <vt:lpstr>Roadmap and future challenges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</dc:creator>
  <cp:lastModifiedBy>Giovanni  Aloisio</cp:lastModifiedBy>
  <cp:revision>108</cp:revision>
  <dcterms:created xsi:type="dcterms:W3CDTF">2018-07-16T07:35:12Z</dcterms:created>
  <dcterms:modified xsi:type="dcterms:W3CDTF">2018-10-09T23:16:44Z</dcterms:modified>
</cp:coreProperties>
</file>