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1"/>
  </p:notesMasterIdLst>
  <p:sldIdLst>
    <p:sldId id="274" r:id="rId2"/>
    <p:sldId id="282" r:id="rId3"/>
    <p:sldId id="288" r:id="rId4"/>
    <p:sldId id="290" r:id="rId5"/>
    <p:sldId id="291" r:id="rId6"/>
    <p:sldId id="287" r:id="rId7"/>
    <p:sldId id="292" r:id="rId8"/>
    <p:sldId id="293" r:id="rId9"/>
    <p:sldId id="29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046"/>
    <a:srgbClr val="B5892D"/>
    <a:srgbClr val="75A5D8"/>
    <a:srgbClr val="E2E4EA"/>
    <a:srgbClr val="1D2F45"/>
    <a:srgbClr val="75A4D9"/>
    <a:srgbClr val="1670C9"/>
    <a:srgbClr val="2D4E77"/>
    <a:srgbClr val="575989"/>
    <a:srgbClr val="12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02" autoAdjust="0"/>
  </p:normalViewPr>
  <p:slideViewPr>
    <p:cSldViewPr>
      <p:cViewPr varScale="1">
        <p:scale>
          <a:sx n="49" d="100"/>
          <a:sy n="49" d="100"/>
        </p:scale>
        <p:origin x="96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06/10/2018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726731" y="4832852"/>
            <a:ext cx="14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48" y="4705791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97640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12168" y="5228511"/>
            <a:ext cx="162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18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18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653136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83B5ABD0-EC19-4A83-89AE-D84C2568D126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itolo 1">
            <a:extLst>
              <a:ext uri="{FF2B5EF4-FFF2-40B4-BE49-F238E27FC236}">
                <a16:creationId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6C0029B1-78CE-4830-8FF0-21D78BC8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FC2DB541-784F-4F41-8ABA-124A6229560B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1">
            <a:extLst>
              <a:ext uri="{FF2B5EF4-FFF2-40B4-BE49-F238E27FC236}">
                <a16:creationId xmlns:a16="http://schemas.microsoft.com/office/drawing/2014/main" id="{BF4215B5-2BB9-43AE-ADD6-906E970BA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54AC4FE2-C03C-4820-9BB3-E70A699E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3E2A3018-E986-4C61-9843-F3060E55C869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olo 1">
            <a:extLst>
              <a:ext uri="{FF2B5EF4-FFF2-40B4-BE49-F238E27FC236}">
                <a16:creationId xmlns:a16="http://schemas.microsoft.com/office/drawing/2014/main" id="{DBFCA5FF-7701-4163-A776-15C13687C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173449-DF5F-424E-B8FC-10002A656D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31913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4735971-D1E1-4830-92F5-80A04B34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2348" y="1449438"/>
            <a:ext cx="2645516" cy="65564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A4715C6F-8A85-402A-AEA5-9247CDBA4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76871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1D0BF5-56A7-4B78-BC57-B47BBB6D7B9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650" y="2944594"/>
            <a:ext cx="5883079" cy="505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580AD9C-1581-4E17-818E-50AB0BD20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A87FED3-ACAF-463B-A07D-A8B2EE4593CC}"/>
              </a:ext>
            </a:extLst>
          </p:cNvPr>
          <p:cNvGrpSpPr/>
          <p:nvPr userDrawn="1"/>
        </p:nvGrpSpPr>
        <p:grpSpPr>
          <a:xfrm>
            <a:off x="2703591" y="5183909"/>
            <a:ext cx="3736818" cy="633228"/>
            <a:chOff x="2771800" y="5183909"/>
            <a:chExt cx="3736818" cy="633228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89775736-39B8-4946-BA4E-2E26123BEAA4}"/>
                </a:ext>
              </a:extLst>
            </p:cNvPr>
            <p:cNvSpPr txBox="1"/>
            <p:nvPr userDrawn="1"/>
          </p:nvSpPr>
          <p:spPr>
            <a:xfrm>
              <a:off x="3124241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eosc-hub.eu</a:t>
              </a:r>
            </a:p>
          </p:txBody>
        </p: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4E9FBBCD-1A09-854C-AD37-ABFC23BF72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00" y="5211044"/>
              <a:ext cx="589524" cy="578959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AB059FA9-527F-3047-9752-9021170989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399" y="5183909"/>
              <a:ext cx="644783" cy="633228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04016F19-9C1F-4B4E-A65D-FC565E20B416}"/>
                </a:ext>
              </a:extLst>
            </p:cNvPr>
            <p:cNvSpPr txBox="1"/>
            <p:nvPr userDrawn="1"/>
          </p:nvSpPr>
          <p:spPr>
            <a:xfrm>
              <a:off x="4996450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@</a:t>
              </a:r>
              <a:r>
                <a:rPr lang="en-GB" sz="2000" dirty="0" err="1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EOSC_eu</a:t>
              </a:r>
              <a:endPara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endParaRPr>
            </a:p>
          </p:txBody>
        </p:sp>
      </p:grp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20" y="2727441"/>
            <a:ext cx="1784961" cy="2231201"/>
          </a:xfrm>
          <a:prstGeom prst="rect">
            <a:avLst/>
          </a:prstGeom>
        </p:spPr>
      </p:pic>
      <p:sp>
        <p:nvSpPr>
          <p:cNvPr id="10" name="CasellaDiTesto 1">
            <a:extLst>
              <a:ext uri="{FF2B5EF4-FFF2-40B4-BE49-F238E27FC236}">
                <a16:creationId xmlns:a16="http://schemas.microsoft.com/office/drawing/2014/main" id="{AF8EF8FD-3AF2-402D-ABE0-AF8129391113}"/>
              </a:ext>
            </a:extLst>
          </p:cNvPr>
          <p:cNvSpPr txBox="1"/>
          <p:nvPr userDrawn="1"/>
        </p:nvSpPr>
        <p:spPr>
          <a:xfrm>
            <a:off x="899592" y="132704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Thank you</a:t>
            </a:r>
          </a:p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for your attention! </a:t>
            </a:r>
          </a:p>
        </p:txBody>
      </p:sp>
      <p:sp>
        <p:nvSpPr>
          <p:cNvPr id="11" name="CasellaDiTesto 2">
            <a:extLst>
              <a:ext uri="{FF2B5EF4-FFF2-40B4-BE49-F238E27FC236}">
                <a16:creationId xmlns:a16="http://schemas.microsoft.com/office/drawing/2014/main" id="{869461AB-A2BB-4F55-B7B1-874B13CCF084}"/>
              </a:ext>
            </a:extLst>
          </p:cNvPr>
          <p:cNvSpPr txBox="1"/>
          <p:nvPr userDrawn="1"/>
        </p:nvSpPr>
        <p:spPr>
          <a:xfrm>
            <a:off x="899592" y="2541881"/>
            <a:ext cx="29163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i="1" dirty="0">
                <a:ea typeface="Source Sans Pro" panose="020B0503030403020204" pitchFamily="34" charset="0"/>
              </a:rPr>
              <a:t>Questions?</a:t>
            </a:r>
          </a:p>
        </p:txBody>
      </p:sp>
      <p:cxnSp>
        <p:nvCxnSpPr>
          <p:cNvPr id="13" name="Connettore 1 4">
            <a:extLst>
              <a:ext uri="{FF2B5EF4-FFF2-40B4-BE49-F238E27FC236}">
                <a16:creationId xmlns:a16="http://schemas.microsoft.com/office/drawing/2014/main" id="{C04695B9-D6AE-4504-AAFC-199B7F0ED63E}"/>
              </a:ext>
            </a:extLst>
          </p:cNvPr>
          <p:cNvCxnSpPr/>
          <p:nvPr userDrawn="1"/>
        </p:nvCxnSpPr>
        <p:spPr>
          <a:xfrm>
            <a:off x="971601" y="2350669"/>
            <a:ext cx="1584176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8FB296B-D5CB-4F5B-80FE-AB3F77069AAB}"/>
              </a:ext>
            </a:extLst>
          </p:cNvPr>
          <p:cNvGrpSpPr/>
          <p:nvPr userDrawn="1"/>
        </p:nvGrpSpPr>
        <p:grpSpPr>
          <a:xfrm>
            <a:off x="719137" y="6271590"/>
            <a:ext cx="7705726" cy="294461"/>
            <a:chOff x="899592" y="6271590"/>
            <a:chExt cx="7705726" cy="2944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04CFE7A-3AA5-409E-BF8C-C2760E562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99592" y="6271590"/>
              <a:ext cx="842697" cy="29446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8326228-AC6F-4595-92E4-ED5C01F5A9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13045" y="6349354"/>
              <a:ext cx="6792273" cy="216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99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792440" y="4728600"/>
            <a:ext cx="5486040" cy="566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t-PT" sz="1800" b="0" strike="noStrike" spc="-1">
              <a:solidFill>
                <a:srgbClr val="000000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56845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2" r:id="rId5"/>
    <p:sldLayoutId id="2147483711" r:id="rId6"/>
    <p:sldLayoutId id="2147483713" r:id="rId7"/>
    <p:sldLayoutId id="2147483714" r:id="rId8"/>
  </p:sldLayoutIdLst>
  <p:hf hdr="0" ftr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888FF4-7091-F547-BED3-1E8B9F928902}"/>
              </a:ext>
            </a:extLst>
          </p:cNvPr>
          <p:cNvSpPr txBox="1">
            <a:spLocks/>
          </p:cNvSpPr>
          <p:nvPr/>
        </p:nvSpPr>
        <p:spPr>
          <a:xfrm>
            <a:off x="1259632" y="3039069"/>
            <a:ext cx="6840760" cy="576065"/>
          </a:xfrm>
          <a:prstGeom prst="rect">
            <a:avLst/>
          </a:prstGeom>
        </p:spPr>
        <p:txBody>
          <a:bodyPr vert="horz">
            <a:scene3d>
              <a:camera prst="orthographicFront"/>
              <a:lightRig rig="threePt" dir="t"/>
            </a:scene3d>
            <a:sp3d contourW="12700">
              <a:contourClr>
                <a:srgbClr val="1C3046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sz="3600" dirty="0" smtClean="0">
                <a:solidFill>
                  <a:srgbClr val="1C3046"/>
                </a:solidFill>
                <a:latin typeface="+mn-lt"/>
              </a:rPr>
              <a:t>Designing Thematic Services </a:t>
            </a:r>
            <a:endParaRPr lang="en-GB" sz="3600" b="1" dirty="0">
              <a:solidFill>
                <a:srgbClr val="1C3046"/>
              </a:solidFill>
              <a:latin typeface="+mn-lt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DA40618A-E780-6B4C-9F22-53ADEAFB468E}"/>
              </a:ext>
            </a:extLst>
          </p:cNvPr>
          <p:cNvSpPr txBox="1">
            <a:spLocks/>
          </p:cNvSpPr>
          <p:nvPr/>
        </p:nvSpPr>
        <p:spPr>
          <a:xfrm>
            <a:off x="1259632" y="3717032"/>
            <a:ext cx="5472608" cy="576065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b="0" dirty="0" smtClean="0">
                <a:solidFill>
                  <a:srgbClr val="B5892D"/>
                </a:solidFill>
                <a:latin typeface="+mn-lt"/>
              </a:rPr>
              <a:t>Roadmap and </a:t>
            </a:r>
            <a:r>
              <a:rPr lang="en-GB" b="0" dirty="0" smtClean="0">
                <a:solidFill>
                  <a:srgbClr val="B5892D"/>
                </a:solidFill>
                <a:latin typeface="+mn-lt"/>
              </a:rPr>
              <a:t>Challenges for </a:t>
            </a:r>
            <a:r>
              <a:rPr lang="en-GB" b="0" dirty="0" err="1" smtClean="0">
                <a:solidFill>
                  <a:srgbClr val="B5892D"/>
                </a:solidFill>
                <a:latin typeface="+mn-lt"/>
              </a:rPr>
              <a:t>OPENCoastS</a:t>
            </a:r>
            <a:r>
              <a:rPr lang="en-GB" b="0" dirty="0" smtClean="0">
                <a:solidFill>
                  <a:srgbClr val="B5892D"/>
                </a:solidFill>
                <a:latin typeface="+mn-lt"/>
              </a:rPr>
              <a:t> </a:t>
            </a:r>
            <a:endParaRPr lang="en-GB" b="0" dirty="0">
              <a:solidFill>
                <a:srgbClr val="B5892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017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26428"/>
            <a:ext cx="8640960" cy="4855007"/>
          </a:xfrm>
        </p:spPr>
        <p:txBody>
          <a:bodyPr>
            <a:normAutofit/>
          </a:bodyPr>
          <a:lstStyle/>
          <a:p>
            <a:r>
              <a:rPr lang="en-GB" dirty="0" smtClean="0"/>
              <a:t>Status of the TS: </a:t>
            </a:r>
            <a:r>
              <a:rPr lang="en-US" dirty="0" smtClean="0"/>
              <a:t>operational </a:t>
            </a:r>
            <a:r>
              <a:rPr lang="en-US" dirty="0"/>
              <a:t>from last May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06/10/2018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Status of </a:t>
            </a:r>
            <a:r>
              <a:rPr lang="en-GB" dirty="0" err="1" smtClean="0"/>
              <a:t>OPENCoastS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14989"/>
            <a:ext cx="7755429" cy="452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8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2915816" y="0"/>
            <a:ext cx="6501048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defTabSz="342900">
              <a:lnSpc>
                <a:spcPct val="100000"/>
              </a:lnSpc>
              <a:spcBef>
                <a:spcPct val="0"/>
              </a:spcBef>
            </a:pPr>
            <a:r>
              <a:rPr lang="pt-PT" sz="32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Major </a:t>
            </a:r>
            <a:r>
              <a:rPr lang="pt-PT" sz="3200" b="1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achievements</a:t>
            </a:r>
            <a:endParaRPr lang="pt-PT" sz="3200" b="1" dirty="0">
              <a:solidFill>
                <a:srgbClr val="1D2F45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256" name="TextShape 2"/>
          <p:cNvSpPr txBox="1"/>
          <p:nvPr/>
        </p:nvSpPr>
        <p:spPr>
          <a:xfrm>
            <a:off x="457200" y="1142640"/>
            <a:ext cx="8229240" cy="4420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Users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reception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EU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level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was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good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(7 countries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trained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</a:t>
            </a:r>
          </a:p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Interest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in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further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developments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(3D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simulations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,..)</a:t>
            </a:r>
          </a:p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Plans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this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tool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as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part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M.Sc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.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Courses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classes 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Spain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France</a:t>
            </a:r>
          </a:p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Good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with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EOSC core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(EGI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based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),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with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EUDAT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planned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257" name="TextShape 3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58" name="TextShape 4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D9E2C0BF-6C7A-4C58-9F8A-F054550140EF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3</a:t>
            </a:fld>
            <a:endParaRPr lang="pt-PT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849750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2987824" y="274680"/>
            <a:ext cx="5698616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defTabSz="342900">
              <a:spcBef>
                <a:spcPct val="0"/>
              </a:spcBef>
            </a:pPr>
            <a:r>
              <a:rPr lang="pt-PT" sz="3200" b="1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Faced</a:t>
            </a:r>
            <a:r>
              <a:rPr lang="pt-PT" sz="32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3200" b="1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difficulties</a:t>
            </a:r>
            <a:r>
              <a:rPr lang="pt-PT" sz="32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 (1)</a:t>
            </a:r>
          </a:p>
        </p:txBody>
      </p:sp>
      <p:sp>
        <p:nvSpPr>
          <p:cNvPr id="260" name="TextShape 2"/>
          <p:cNvSpPr txBox="1"/>
          <p:nvPr/>
        </p:nvSpPr>
        <p:spPr>
          <a:xfrm>
            <a:off x="457200" y="1600200"/>
            <a:ext cx="8229240" cy="4420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57175" indent="-257175" defTabSz="342900"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European-wide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model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forcing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are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not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frequently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available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Need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resort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area-limited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solutions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such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as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Meteo-France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IPMA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atmospheric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predictions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Need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resort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North-American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providers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(GFS,…)</a:t>
            </a: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pt-PT" sz="2800" b="0" strike="noStrike" spc="-1" dirty="0">
              <a:solidFill>
                <a:srgbClr val="000000"/>
              </a:solidFill>
              <a:latin typeface="Arial Narrow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pt-PT" sz="2800" b="0" strike="noStrike" spc="-1" dirty="0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1" name="TextShape 3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62" name="TextShape 4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AC9DFE41-5724-4549-99A3-DC90192F34C9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4</a:t>
            </a:fld>
            <a:endParaRPr lang="pt-PT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0692509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2610000" y="274680"/>
            <a:ext cx="60764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defTabSz="342900">
              <a:lnSpc>
                <a:spcPct val="100000"/>
              </a:lnSpc>
              <a:spcBef>
                <a:spcPct val="0"/>
              </a:spcBef>
            </a:pPr>
            <a:r>
              <a:rPr lang="pt-PT" sz="3200" b="1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Faced</a:t>
            </a:r>
            <a:r>
              <a:rPr lang="pt-PT" sz="32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3200" b="1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difficulties</a:t>
            </a:r>
            <a:r>
              <a:rPr lang="pt-PT" sz="32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 (2)</a:t>
            </a:r>
          </a:p>
        </p:txBody>
      </p:sp>
      <p:sp>
        <p:nvSpPr>
          <p:cNvPr id="264" name="TextShape 2"/>
          <p:cNvSpPr txBox="1"/>
          <p:nvPr/>
        </p:nvSpPr>
        <p:spPr>
          <a:xfrm>
            <a:off x="457200" y="1600200"/>
            <a:ext cx="8229240" cy="4420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Insufficient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funds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dissemination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training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Having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EOSC-hub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core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thematic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being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integrated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same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time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made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OPENCoastS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more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complex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Pct val="100000"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Operational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costs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recovery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seems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complex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pt-PT" sz="2800" b="0" strike="noStrike" spc="-1" dirty="0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5" name="TextShape 3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66" name="TextShape 4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97A65B0C-6854-466A-887D-1D6A6C43C36F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5</a:t>
            </a:fld>
            <a:endParaRPr lang="pt-PT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06283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06/10/2018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Technical obstacles </a:t>
            </a:r>
            <a:br>
              <a:rPr lang="en-GB" dirty="0"/>
            </a:br>
            <a:r>
              <a:rPr lang="en-GB" dirty="0"/>
              <a:t> </a:t>
            </a:r>
            <a:endParaRPr lang="en-GB" dirty="0"/>
          </a:p>
        </p:txBody>
      </p:sp>
      <p:sp>
        <p:nvSpPr>
          <p:cNvPr id="8" name="CustomShape 4"/>
          <p:cNvSpPr/>
          <p:nvPr/>
        </p:nvSpPr>
        <p:spPr>
          <a:xfrm>
            <a:off x="438428" y="1276452"/>
            <a:ext cx="8229240" cy="4420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Much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technology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there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but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needs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improvements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: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interoperability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Documentation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training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Troubleshooting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support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Especially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true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when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combining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multiple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Ex.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lost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much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time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on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AAI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data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movement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aspects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Resiliency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high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availability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should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everywhere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Particularly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important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forecast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services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2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Shape 1"/>
          <p:cNvSpPr txBox="1"/>
          <p:nvPr/>
        </p:nvSpPr>
        <p:spPr>
          <a:xfrm>
            <a:off x="2610000" y="274680"/>
            <a:ext cx="6076440" cy="1142640"/>
          </a:xfrm>
          <a:prstGeom prst="rect">
            <a:avLst/>
          </a:prstGeom>
        </p:spPr>
        <p:txBody>
          <a:bodyPr vert="horz">
            <a:normAutofit fontScale="82500" lnSpcReduction="10000"/>
          </a:bodyPr>
          <a:lstStyle>
            <a:lvl1pPr defTabSz="342900">
              <a:spcBef>
                <a:spcPct val="0"/>
              </a:spcBef>
              <a:buNone/>
              <a:defRPr sz="3600" b="1" i="0">
                <a:solidFill>
                  <a:srgbClr val="1D2F45"/>
                </a:solidFill>
                <a:ea typeface="Source Sans Pro" charset="0"/>
                <a:cs typeface="Source Sans Pro" charset="0"/>
              </a:defRPr>
            </a:lvl1pPr>
          </a:lstStyle>
          <a:p>
            <a:r>
              <a:rPr lang="pt-PT" dirty="0" err="1" smtClean="0"/>
              <a:t>Resources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service</a:t>
            </a:r>
            <a:r>
              <a:rPr lang="pt-PT" dirty="0" smtClean="0"/>
              <a:t> </a:t>
            </a:r>
            <a:r>
              <a:rPr lang="pt-PT" dirty="0" err="1" smtClean="0"/>
              <a:t>integration</a:t>
            </a:r>
            <a:r>
              <a:rPr lang="pt-PT" dirty="0" smtClean="0"/>
              <a:t> in EOSC-</a:t>
            </a:r>
            <a:r>
              <a:rPr lang="pt-PT" dirty="0" err="1" smtClean="0"/>
              <a:t>hub</a:t>
            </a:r>
            <a:r>
              <a:rPr lang="pt-PT" dirty="0" smtClean="0"/>
              <a:t>: </a:t>
            </a:r>
            <a:r>
              <a:rPr lang="pt-PT" dirty="0" err="1" smtClean="0"/>
              <a:t>Current</a:t>
            </a:r>
            <a:r>
              <a:rPr lang="pt-PT" dirty="0" smtClean="0"/>
              <a:t> </a:t>
            </a:r>
            <a:r>
              <a:rPr lang="pt-PT" dirty="0" err="1"/>
              <a:t>Implementation</a:t>
            </a:r>
            <a:endParaRPr lang="pt-PT" dirty="0"/>
          </a:p>
        </p:txBody>
      </p:sp>
      <p:sp>
        <p:nvSpPr>
          <p:cNvPr id="272" name="TextShape 2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73" name="TextShape 3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A9D32EC8-BA55-41FE-9CA5-16ACA9D7C25D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7</a:t>
            </a:fld>
            <a:endParaRPr lang="pt-PT" sz="1000" b="0" strike="noStrike" spc="-1">
              <a:latin typeface="Times New Roman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457200" y="1600200"/>
            <a:ext cx="8229240" cy="44208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Authentication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Authorization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EGI check-in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front-end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X.509 for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Computing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Elements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DIRAC (robot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certificates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Cloud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computing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INCD OpenStack cloud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integrated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EGI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Fedcloud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Housing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front-end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,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back-end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Geo-processing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Object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storage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for data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Cloud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also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being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used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executing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simulations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EGI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High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Throughput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Compute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Provides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additional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compute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capacity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Computing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lements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(batch clusters) for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simulation</a:t>
            </a:r>
            <a:endParaRPr lang="pt-PT" sz="26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Brokering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compute </a:t>
            </a:r>
            <a:r>
              <a:rPr lang="pt-PT" sz="26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tasks</a:t>
            </a:r>
            <a:r>
              <a:rPr lang="pt-PT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via DIRAC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9052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2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73" name="TextShape 3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A9D32EC8-BA55-41FE-9CA5-16ACA9D7C25D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8</a:t>
            </a:fld>
            <a:endParaRPr lang="pt-PT" sz="1000" b="0" strike="noStrike" spc="-1">
              <a:latin typeface="Times New Roman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457200" y="1600200"/>
            <a:ext cx="8229240" cy="4420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en-US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Integration with EUDAT services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Data staging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Long-term data storage and FAIR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en-US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Improve high availability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Exploit geographic distributed resources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Cloud, High Throughput Computing and data storage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en-US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On-demand instances</a:t>
            </a:r>
          </a:p>
          <a:p>
            <a:pPr marL="557213" lvl="1" indent="-214313" defTabSz="342900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Possibility of deployment of own instances of the service in the EOSC cloud sites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en-US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en-US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6" name="TextShape 1"/>
          <p:cNvSpPr txBox="1"/>
          <p:nvPr/>
        </p:nvSpPr>
        <p:spPr>
          <a:xfrm>
            <a:off x="3038494" y="363060"/>
            <a:ext cx="6076440" cy="1142640"/>
          </a:xfrm>
          <a:prstGeom prst="rect">
            <a:avLst/>
          </a:prstGeom>
        </p:spPr>
        <p:txBody>
          <a:bodyPr vert="horz">
            <a:normAutofit fontScale="90000"/>
          </a:bodyPr>
          <a:lstStyle>
            <a:lvl1pPr defTabSz="342900">
              <a:spcBef>
                <a:spcPct val="0"/>
              </a:spcBef>
              <a:buNone/>
              <a:defRPr sz="3600" b="1" i="0">
                <a:solidFill>
                  <a:srgbClr val="1D2F45"/>
                </a:solidFill>
                <a:ea typeface="Source Sans Pro" charset="0"/>
                <a:cs typeface="Source Sans Pro" charset="0"/>
              </a:defRPr>
            </a:lvl1pPr>
          </a:lstStyle>
          <a:p>
            <a:r>
              <a:rPr lang="pt-PT" dirty="0" err="1" smtClean="0"/>
              <a:t>Resources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service</a:t>
            </a:r>
            <a:r>
              <a:rPr lang="pt-PT" dirty="0" smtClean="0"/>
              <a:t> </a:t>
            </a:r>
            <a:r>
              <a:rPr lang="pt-PT" dirty="0" err="1" smtClean="0"/>
              <a:t>integration</a:t>
            </a:r>
            <a:r>
              <a:rPr lang="pt-PT" dirty="0" smtClean="0"/>
              <a:t> in EOSC-</a:t>
            </a:r>
            <a:r>
              <a:rPr lang="pt-PT" dirty="0" err="1" smtClean="0"/>
              <a:t>hub</a:t>
            </a:r>
            <a:r>
              <a:rPr lang="pt-PT" dirty="0" smtClean="0"/>
              <a:t>: </a:t>
            </a:r>
            <a:r>
              <a:rPr lang="pt-PT" dirty="0" err="1" smtClean="0"/>
              <a:t>the</a:t>
            </a:r>
            <a:r>
              <a:rPr lang="pt-PT" dirty="0" smtClean="0"/>
              <a:t> </a:t>
            </a:r>
            <a:r>
              <a:rPr lang="pt-PT" dirty="0" err="1" smtClean="0"/>
              <a:t>next</a:t>
            </a:r>
            <a:r>
              <a:rPr lang="pt-PT" dirty="0" smtClean="0"/>
              <a:t> steps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98480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Shape 1"/>
          <p:cNvSpPr txBox="1"/>
          <p:nvPr/>
        </p:nvSpPr>
        <p:spPr>
          <a:xfrm>
            <a:off x="3203848" y="274680"/>
            <a:ext cx="5482592" cy="1142640"/>
          </a:xfrm>
          <a:prstGeom prst="rect">
            <a:avLst/>
          </a:prstGeom>
        </p:spPr>
        <p:txBody>
          <a:bodyPr vert="horz">
            <a:normAutofit fontScale="97500"/>
          </a:bodyPr>
          <a:lstStyle>
            <a:lvl1pPr defTabSz="342900">
              <a:spcBef>
                <a:spcPct val="0"/>
              </a:spcBef>
              <a:buNone/>
              <a:defRPr sz="3600" b="1" i="0">
                <a:solidFill>
                  <a:srgbClr val="1D2F45"/>
                </a:solidFill>
                <a:ea typeface="Source Sans Pro" charset="0"/>
                <a:cs typeface="Source Sans Pro" charset="0"/>
              </a:defRPr>
            </a:lvl1pPr>
          </a:lstStyle>
          <a:p>
            <a:r>
              <a:rPr lang="pt-PT" dirty="0" err="1"/>
              <a:t>Added</a:t>
            </a:r>
            <a:r>
              <a:rPr lang="pt-PT" dirty="0"/>
              <a:t> </a:t>
            </a:r>
            <a:r>
              <a:rPr lang="pt-PT" dirty="0" err="1"/>
              <a:t>value</a:t>
            </a:r>
            <a:endParaRPr lang="pt-PT" dirty="0"/>
          </a:p>
        </p:txBody>
      </p:sp>
      <p:sp>
        <p:nvSpPr>
          <p:cNvPr id="272" name="TextShape 2"/>
          <p:cNvSpPr txBox="1"/>
          <p:nvPr/>
        </p:nvSpPr>
        <p:spPr>
          <a:xfrm>
            <a:off x="2610000" y="6210000"/>
            <a:ext cx="3923640" cy="647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pt-PT" sz="2400" b="0" strike="noStrike" spc="-1">
              <a:latin typeface="Times New Roman"/>
            </a:endParaRPr>
          </a:p>
        </p:txBody>
      </p:sp>
      <p:sp>
        <p:nvSpPr>
          <p:cNvPr id="273" name="TextShape 3"/>
          <p:cNvSpPr txBox="1"/>
          <p:nvPr/>
        </p:nvSpPr>
        <p:spPr>
          <a:xfrm>
            <a:off x="7452360" y="6210000"/>
            <a:ext cx="1691280" cy="647640"/>
          </a:xfrm>
          <a:prstGeom prst="rect">
            <a:avLst/>
          </a:prstGeom>
          <a:noFill/>
          <a:ln>
            <a:noFill/>
          </a:ln>
        </p:spPr>
        <p:txBody>
          <a:bodyPr lIns="0" tIns="0" rIns="180000" bIns="0" anchor="ctr"/>
          <a:lstStyle/>
          <a:p>
            <a:pPr algn="r">
              <a:lnSpc>
                <a:spcPct val="100000"/>
              </a:lnSpc>
            </a:pPr>
            <a:r>
              <a:rPr lang="pt-PT" sz="1000" b="1" strike="noStrike" spc="-1">
                <a:solidFill>
                  <a:srgbClr val="808080"/>
                </a:solidFill>
                <a:latin typeface="Arial Narrow"/>
              </a:rPr>
              <a:t>LNEC</a:t>
            </a:r>
            <a:r>
              <a:rPr lang="pt-PT" sz="1000" b="0" strike="noStrike" spc="-1">
                <a:solidFill>
                  <a:srgbClr val="808080"/>
                </a:solidFill>
                <a:latin typeface="Arial Narrow"/>
              </a:rPr>
              <a:t> | </a:t>
            </a:r>
            <a:fld id="{A9D32EC8-BA55-41FE-9CA5-16ACA9D7C25D}" type="slidenum">
              <a:rPr lang="pt-PT" sz="1000" b="0" strike="noStrike" spc="-1">
                <a:solidFill>
                  <a:srgbClr val="808080"/>
                </a:solidFill>
                <a:latin typeface="Arial Narrow"/>
              </a:rPr>
              <a:pPr algn="r">
                <a:lnSpc>
                  <a:spcPct val="100000"/>
                </a:lnSpc>
              </a:pPr>
              <a:t>9</a:t>
            </a:fld>
            <a:endParaRPr lang="pt-PT" sz="1000" b="0" strike="noStrike" spc="-1">
              <a:latin typeface="Times New Roman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457200" y="1600200"/>
            <a:ext cx="8229240" cy="4420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First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European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available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all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make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predictions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water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circulation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European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coasts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,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without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requiring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IT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personnel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direct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effort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on-demand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Service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usable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real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time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and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as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repository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for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climatological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studies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(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from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emergency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to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risk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management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)</a:t>
            </a: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Linking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coastal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science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with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smtClean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EOSC </a:t>
            </a:r>
            <a:r>
              <a:rPr lang="pt-PT" sz="2800" dirty="0" err="1" smtClean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infrastructure</a:t>
            </a:r>
            <a:r>
              <a:rPr lang="pt-PT" sz="2800" dirty="0" smtClean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computational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resources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–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linking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people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/teams, “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opening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door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” for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other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uses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of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 smtClean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the</a:t>
            </a:r>
            <a:r>
              <a:rPr lang="pt-PT" sz="2800" dirty="0" smtClean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EOSC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infrastructure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in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this</a:t>
            </a:r>
            <a:r>
              <a:rPr lang="pt-PT" sz="2800" dirty="0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pt-PT" sz="2800" dirty="0" err="1">
                <a:solidFill>
                  <a:schemeClr val="tx1">
                    <a:lumMod val="75000"/>
                  </a:schemeClr>
                </a:solidFill>
                <a:ea typeface="Source Sans Pro" charset="0"/>
                <a:cs typeface="Source Sans Pro" charset="0"/>
              </a:rPr>
              <a:t>community</a:t>
            </a: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  <a:p>
            <a:pPr marL="257175" indent="-257175" defTabSz="342900">
              <a:spcBef>
                <a:spcPct val="20000"/>
              </a:spcBef>
              <a:buSzPct val="100000"/>
              <a:buFontTx/>
              <a:buBlip>
                <a:blip r:embed="rId2"/>
              </a:buBlip>
            </a:pPr>
            <a:endParaRPr lang="pt-PT" sz="2800" dirty="0">
              <a:solidFill>
                <a:schemeClr val="tx1">
                  <a:lumMod val="75000"/>
                </a:schemeClr>
              </a:solidFill>
              <a:ea typeface="Source Sans Pro" charset="0"/>
              <a:cs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97993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OSC_HUB_Standard_ppt_template_v0.9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350" b="1" dirty="0">
            <a:solidFill>
              <a:srgbClr val="1C3046"/>
            </a:solidFill>
            <a:ea typeface="Source Sans Pro" charset="0"/>
            <a:cs typeface="Source Sans Pro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_HUB_Standard_ppt_template_v0.9" id="{4009D353-0370-4D60-A762-4B384E06522B}" vid="{91D004C2-FC98-4A5C-AEFD-A0BEC290740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EOSC_HUB_Standard_ppt_template_v0.9.potx</Template>
  <TotalTime>83</TotalTime>
  <Words>430</Words>
  <Application>Microsoft Office PowerPoint</Application>
  <PresentationFormat>On-screen Show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Calibri</vt:lpstr>
      <vt:lpstr>Source Sans Pro</vt:lpstr>
      <vt:lpstr>Times New Roman</vt:lpstr>
      <vt:lpstr>Wingdings</vt:lpstr>
      <vt:lpstr>EOSC_HUB_Standard_ppt_template_v0.9</vt:lpstr>
      <vt:lpstr>PowerPoint Presentation</vt:lpstr>
      <vt:lpstr>Status of OPENCoastS</vt:lpstr>
      <vt:lpstr>PowerPoint Presentation</vt:lpstr>
      <vt:lpstr>PowerPoint Presentation</vt:lpstr>
      <vt:lpstr>PowerPoint Presentation</vt:lpstr>
      <vt:lpstr>Technical obstacles  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</dc:creator>
  <cp:lastModifiedBy>Anabela Pacheco de Oliveira</cp:lastModifiedBy>
  <cp:revision>7</cp:revision>
  <dcterms:created xsi:type="dcterms:W3CDTF">2018-07-16T07:35:12Z</dcterms:created>
  <dcterms:modified xsi:type="dcterms:W3CDTF">2018-10-06T20:33:06Z</dcterms:modified>
</cp:coreProperties>
</file>