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9" r:id="rId2"/>
    <p:sldId id="273" r:id="rId3"/>
    <p:sldId id="266" r:id="rId4"/>
    <p:sldId id="272" r:id="rId5"/>
    <p:sldId id="278" r:id="rId6"/>
    <p:sldId id="277" r:id="rId7"/>
    <p:sldId id="281" r:id="rId8"/>
    <p:sldId id="274" r:id="rId9"/>
    <p:sldId id="276" r:id="rId10"/>
    <p:sldId id="275" r:id="rId11"/>
    <p:sldId id="279" r:id="rId12"/>
    <p:sldId id="280" r:id="rId13"/>
    <p:sldId id="267" r:id="rId14"/>
    <p:sldId id="268" r:id="rId15"/>
    <p:sldId id="271" r:id="rId16"/>
    <p:sldId id="269" r:id="rId17"/>
    <p:sldId id="270" r:id="rId18"/>
    <p:sldId id="303" r:id="rId19"/>
    <p:sldId id="262" r:id="rId20"/>
    <p:sldId id="283" r:id="rId21"/>
    <p:sldId id="298" r:id="rId22"/>
    <p:sldId id="301" r:id="rId23"/>
    <p:sldId id="299" r:id="rId24"/>
    <p:sldId id="300" r:id="rId25"/>
    <p:sldId id="292" r:id="rId26"/>
    <p:sldId id="302" r:id="rId27"/>
    <p:sldId id="289" r:id="rId28"/>
    <p:sldId id="290" r:id="rId29"/>
    <p:sldId id="293" r:id="rId30"/>
    <p:sldId id="295" r:id="rId31"/>
    <p:sldId id="296" r:id="rId32"/>
    <p:sldId id="258" r:id="rId33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4768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87E6"/>
    <a:srgbClr val="4A52F9"/>
    <a:srgbClr val="2D3293"/>
    <a:srgbClr val="FF6D53"/>
    <a:srgbClr val="D6D6D6"/>
    <a:srgbClr val="4B54FF"/>
    <a:srgbClr val="5B72D1"/>
    <a:srgbClr val="5ED3FF"/>
    <a:srgbClr val="5AC3F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51"/>
    <p:restoredTop sz="95423"/>
  </p:normalViewPr>
  <p:slideViewPr>
    <p:cSldViewPr snapToGrid="0" snapToObjects="1">
      <p:cViewPr>
        <p:scale>
          <a:sx n="75" d="100"/>
          <a:sy n="75" d="100"/>
        </p:scale>
        <p:origin x="464" y="632"/>
      </p:cViewPr>
      <p:guideLst/>
    </p:cSldViewPr>
  </p:slideViewPr>
  <p:outlineViewPr>
    <p:cViewPr>
      <p:scale>
        <a:sx n="33" d="100"/>
        <a:sy n="33" d="100"/>
      </p:scale>
      <p:origin x="0" y="-430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1" d="100"/>
          <a:sy n="161" d="100"/>
        </p:scale>
        <p:origin x="504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Work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Sheet1!$I$6</c:f>
              <c:strCache>
                <c:ptCount val="1"/>
                <c:pt idx="0">
                  <c:v>Other research products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Sheet1!$H$7:$H$8</c:f>
              <c:numCache>
                <c:formatCode>mmm\-yy</c:formatCode>
                <c:ptCount val="2"/>
                <c:pt idx="0">
                  <c:v>43374.0</c:v>
                </c:pt>
                <c:pt idx="1">
                  <c:v>43405.0</c:v>
                </c:pt>
              </c:numCache>
            </c:numRef>
          </c:cat>
          <c:val>
            <c:numRef>
              <c:f>Sheet1!$I$7:$I$8</c:f>
              <c:numCache>
                <c:formatCode>General</c:formatCode>
                <c:ptCount val="2"/>
                <c:pt idx="0">
                  <c:v>3.0E6</c:v>
                </c:pt>
                <c:pt idx="1">
                  <c:v>3.5E6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4903968"/>
        <c:axId val="1704907360"/>
        <c:axId val="0"/>
      </c:bar3DChart>
      <c:dateAx>
        <c:axId val="170490396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4907360"/>
        <c:crosses val="autoZero"/>
        <c:auto val="1"/>
        <c:lblOffset val="100"/>
        <c:baseTimeUnit val="months"/>
      </c:dateAx>
      <c:valAx>
        <c:axId val="1704907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4903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Sheet1!$L$6</c:f>
              <c:strCache>
                <c:ptCount val="1"/>
                <c:pt idx="0">
                  <c:v>Literature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numRef>
              <c:f>Sheet1!$K$7:$K$8</c:f>
              <c:numCache>
                <c:formatCode>mmm\-yy</c:formatCode>
                <c:ptCount val="2"/>
                <c:pt idx="0">
                  <c:v>43374.0</c:v>
                </c:pt>
                <c:pt idx="1">
                  <c:v>43405.0</c:v>
                </c:pt>
              </c:numCache>
            </c:numRef>
          </c:cat>
          <c:val>
            <c:numRef>
              <c:f>Sheet1!$L$7:$L$8</c:f>
              <c:numCache>
                <c:formatCode>General</c:formatCode>
                <c:ptCount val="2"/>
                <c:pt idx="0">
                  <c:v>2.0E7</c:v>
                </c:pt>
                <c:pt idx="1">
                  <c:v>9.7E7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4957424"/>
        <c:axId val="1704961104"/>
        <c:axId val="0"/>
      </c:bar3DChart>
      <c:dateAx>
        <c:axId val="170495742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4961104"/>
        <c:crosses val="autoZero"/>
        <c:auto val="1"/>
        <c:lblOffset val="100"/>
        <c:baseTimeUnit val="months"/>
      </c:dateAx>
      <c:valAx>
        <c:axId val="170496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495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Sheet1!$O$6</c:f>
              <c:strCache>
                <c:ptCount val="1"/>
                <c:pt idx="0">
                  <c:v>Research Data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numRef>
              <c:f>Sheet1!$N$7:$N$8</c:f>
              <c:numCache>
                <c:formatCode>mmm\-yy</c:formatCode>
                <c:ptCount val="2"/>
                <c:pt idx="0">
                  <c:v>43374.0</c:v>
                </c:pt>
                <c:pt idx="1">
                  <c:v>43405.0</c:v>
                </c:pt>
              </c:numCache>
            </c:numRef>
          </c:cat>
          <c:val>
            <c:numRef>
              <c:f>Sheet1!$O$7:$O$8</c:f>
              <c:numCache>
                <c:formatCode>General</c:formatCode>
                <c:ptCount val="2"/>
                <c:pt idx="0">
                  <c:v>600000.0</c:v>
                </c:pt>
                <c:pt idx="1">
                  <c:v>1.1E7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4224880"/>
        <c:axId val="1704221184"/>
        <c:axId val="0"/>
      </c:bar3DChart>
      <c:dateAx>
        <c:axId val="170422488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4221184"/>
        <c:crosses val="autoZero"/>
        <c:auto val="1"/>
        <c:lblOffset val="100"/>
        <c:baseTimeUnit val="months"/>
      </c:dateAx>
      <c:valAx>
        <c:axId val="170422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422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Sheet1!$R$6</c:f>
              <c:strCache>
                <c:ptCount val="1"/>
                <c:pt idx="0">
                  <c:v>Software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Sheet1!$Q$7:$Q$8</c:f>
              <c:numCache>
                <c:formatCode>mmm\-yy</c:formatCode>
                <c:ptCount val="2"/>
                <c:pt idx="0">
                  <c:v>43374.0</c:v>
                </c:pt>
                <c:pt idx="1">
                  <c:v>43405.0</c:v>
                </c:pt>
              </c:numCache>
            </c:numRef>
          </c:cat>
          <c:val>
            <c:numRef>
              <c:f>Sheet1!$R$7:$R$8</c:f>
              <c:numCache>
                <c:formatCode>General</c:formatCode>
                <c:ptCount val="2"/>
                <c:pt idx="0">
                  <c:v>45000.0</c:v>
                </c:pt>
                <c:pt idx="1">
                  <c:v>70000.0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4183184"/>
        <c:axId val="1704179488"/>
        <c:axId val="0"/>
      </c:bar3DChart>
      <c:dateAx>
        <c:axId val="170418318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4179488"/>
        <c:crosses val="autoZero"/>
        <c:auto val="1"/>
        <c:lblOffset val="100"/>
        <c:baseTimeUnit val="months"/>
      </c:dateAx>
      <c:valAx>
        <c:axId val="170417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4183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E065E6-ACB4-7145-860F-831B08E29190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C303C6-31AD-9241-BC39-3309B2CC4622}">
      <dgm:prSet phldrT="[Text]"/>
      <dgm:spPr/>
      <dgm:t>
        <a:bodyPr/>
        <a:lstStyle/>
        <a:p>
          <a:r>
            <a:rPr lang="en-US" b="0" dirty="0" smtClean="0"/>
            <a:t>Complete</a:t>
          </a:r>
          <a:endParaRPr lang="en-US" dirty="0"/>
        </a:p>
      </dgm:t>
    </dgm:pt>
    <dgm:pt modelId="{C5D31416-0913-A547-8439-310FDD3D62F2}" type="parTrans" cxnId="{816DB273-EA0C-324D-BDB6-EA05085B654C}">
      <dgm:prSet/>
      <dgm:spPr/>
      <dgm:t>
        <a:bodyPr/>
        <a:lstStyle/>
        <a:p>
          <a:endParaRPr lang="en-US"/>
        </a:p>
      </dgm:t>
    </dgm:pt>
    <dgm:pt modelId="{1C38F11C-7D97-2B43-9E8C-C29B901E2782}" type="sibTrans" cxnId="{816DB273-EA0C-324D-BDB6-EA05085B654C}">
      <dgm:prSet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CBC2F20C-24F0-6D48-9CBD-7A63D311A6C7}">
      <dgm:prSet/>
      <dgm:spPr/>
      <dgm:t>
        <a:bodyPr/>
        <a:lstStyle/>
        <a:p>
          <a:r>
            <a:rPr lang="en-US" b="0" dirty="0" smtClean="0"/>
            <a:t>De-duplicated</a:t>
          </a:r>
        </a:p>
      </dgm:t>
    </dgm:pt>
    <dgm:pt modelId="{544D8C9C-7AC6-1541-B36B-BACC1D5CC43C}" type="parTrans" cxnId="{050F8CDC-F39C-4341-B5D2-779A6708E9B4}">
      <dgm:prSet/>
      <dgm:spPr/>
      <dgm:t>
        <a:bodyPr/>
        <a:lstStyle/>
        <a:p>
          <a:endParaRPr lang="en-US"/>
        </a:p>
      </dgm:t>
    </dgm:pt>
    <dgm:pt modelId="{A524732A-1946-B848-B62F-6CA617362229}" type="sibTrans" cxnId="{050F8CDC-F39C-4341-B5D2-779A6708E9B4}">
      <dgm:prSet/>
      <dgm:spPr/>
      <dgm:t>
        <a:bodyPr/>
        <a:lstStyle/>
        <a:p>
          <a:endParaRPr lang="en-US"/>
        </a:p>
      </dgm:t>
    </dgm:pt>
    <dgm:pt modelId="{B9858F17-D6C4-3A4C-95BE-7FF8DED2F519}">
      <dgm:prSet/>
      <dgm:spPr/>
      <dgm:t>
        <a:bodyPr/>
        <a:lstStyle/>
        <a:p>
          <a:r>
            <a:rPr lang="en-US" dirty="0" smtClean="0"/>
            <a:t>Participatory</a:t>
          </a:r>
          <a:endParaRPr lang="en-US" b="0" dirty="0"/>
        </a:p>
      </dgm:t>
    </dgm:pt>
    <dgm:pt modelId="{D3EE2303-2524-E444-9A94-0C231BE604BE}" type="parTrans" cxnId="{5928FF7C-4559-974C-84BA-AABC4671BA29}">
      <dgm:prSet/>
      <dgm:spPr/>
      <dgm:t>
        <a:bodyPr/>
        <a:lstStyle/>
        <a:p>
          <a:endParaRPr lang="en-US"/>
        </a:p>
      </dgm:t>
    </dgm:pt>
    <dgm:pt modelId="{2A0AD6B7-B68B-B74D-803E-F9C15D06DE63}" type="sibTrans" cxnId="{5928FF7C-4559-974C-84BA-AABC4671BA29}">
      <dgm:prSet/>
      <dgm:spPr/>
      <dgm:t>
        <a:bodyPr/>
        <a:lstStyle/>
        <a:p>
          <a:endParaRPr lang="en-US"/>
        </a:p>
      </dgm:t>
    </dgm:pt>
    <dgm:pt modelId="{68B1EB7C-AFD1-DA45-AAAB-282D8D35AB93}" type="pres">
      <dgm:prSet presAssocID="{ACE065E6-ACB4-7145-860F-831B08E2919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D9A1A70-5B08-BC4E-A4F4-BCC77178C425}" type="pres">
      <dgm:prSet presAssocID="{ACE065E6-ACB4-7145-860F-831B08E29190}" presName="Name1" presStyleCnt="0"/>
      <dgm:spPr/>
    </dgm:pt>
    <dgm:pt modelId="{66FA641E-D8D5-A049-BD0F-5F46B0849FD9}" type="pres">
      <dgm:prSet presAssocID="{ACE065E6-ACB4-7145-860F-831B08E29190}" presName="cycle" presStyleCnt="0"/>
      <dgm:spPr/>
    </dgm:pt>
    <dgm:pt modelId="{5F466205-5ADD-5545-88E0-23937C13AEFF}" type="pres">
      <dgm:prSet presAssocID="{ACE065E6-ACB4-7145-860F-831B08E29190}" presName="srcNode" presStyleLbl="node1" presStyleIdx="0" presStyleCnt="3"/>
      <dgm:spPr/>
    </dgm:pt>
    <dgm:pt modelId="{2D26DBCF-6EA0-FE45-B2F3-EABC439514B8}" type="pres">
      <dgm:prSet presAssocID="{ACE065E6-ACB4-7145-860F-831B08E29190}" presName="conn" presStyleLbl="parChTrans1D2" presStyleIdx="0" presStyleCnt="1"/>
      <dgm:spPr/>
      <dgm:t>
        <a:bodyPr/>
        <a:lstStyle/>
        <a:p>
          <a:endParaRPr lang="en-US"/>
        </a:p>
      </dgm:t>
    </dgm:pt>
    <dgm:pt modelId="{62910A54-381B-4644-9B76-89FD2D260A8D}" type="pres">
      <dgm:prSet presAssocID="{ACE065E6-ACB4-7145-860F-831B08E29190}" presName="extraNode" presStyleLbl="node1" presStyleIdx="0" presStyleCnt="3"/>
      <dgm:spPr/>
    </dgm:pt>
    <dgm:pt modelId="{6927683A-DF2E-7F45-A908-D9499F2107D7}" type="pres">
      <dgm:prSet presAssocID="{ACE065E6-ACB4-7145-860F-831B08E29190}" presName="dstNode" presStyleLbl="node1" presStyleIdx="0" presStyleCnt="3"/>
      <dgm:spPr/>
    </dgm:pt>
    <dgm:pt modelId="{19BED210-0B22-584A-AF82-CB38E74824AD}" type="pres">
      <dgm:prSet presAssocID="{7BC303C6-31AD-9241-BC39-3309B2CC462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58E531-AE85-3B48-849C-CAFFEF8707B2}" type="pres">
      <dgm:prSet presAssocID="{7BC303C6-31AD-9241-BC39-3309B2CC4622}" presName="accent_1" presStyleCnt="0"/>
      <dgm:spPr/>
    </dgm:pt>
    <dgm:pt modelId="{2B679D39-B3E8-3749-8AE0-F8672D0E0CD5}" type="pres">
      <dgm:prSet presAssocID="{7BC303C6-31AD-9241-BC39-3309B2CC4622}" presName="accentRepeatNode" presStyleLbl="solidFgAcc1" presStyleIdx="0" presStyleCnt="3"/>
      <dgm:spPr/>
    </dgm:pt>
    <dgm:pt modelId="{82493679-CFDE-1B49-BDE8-C570A6EDF79D}" type="pres">
      <dgm:prSet presAssocID="{CBC2F20C-24F0-6D48-9CBD-7A63D311A6C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4BBFBA-A5D9-3B47-8DE5-6410331F76AA}" type="pres">
      <dgm:prSet presAssocID="{CBC2F20C-24F0-6D48-9CBD-7A63D311A6C7}" presName="accent_2" presStyleCnt="0"/>
      <dgm:spPr/>
    </dgm:pt>
    <dgm:pt modelId="{78EB5AD0-B73A-844F-9379-2E4E600CAEC3}" type="pres">
      <dgm:prSet presAssocID="{CBC2F20C-24F0-6D48-9CBD-7A63D311A6C7}" presName="accentRepeatNode" presStyleLbl="solidFgAcc1" presStyleIdx="1" presStyleCnt="3"/>
      <dgm:spPr/>
    </dgm:pt>
    <dgm:pt modelId="{AAFA5E1C-5F61-BF48-BF26-1A2CF9526F59}" type="pres">
      <dgm:prSet presAssocID="{B9858F17-D6C4-3A4C-95BE-7FF8DED2F51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8D8241-1A2D-5345-B42B-5B9AAAB7A1B8}" type="pres">
      <dgm:prSet presAssocID="{B9858F17-D6C4-3A4C-95BE-7FF8DED2F519}" presName="accent_3" presStyleCnt="0"/>
      <dgm:spPr/>
    </dgm:pt>
    <dgm:pt modelId="{F8B5472B-8ED9-6649-A6A1-34D950D2A9C1}" type="pres">
      <dgm:prSet presAssocID="{B9858F17-D6C4-3A4C-95BE-7FF8DED2F519}" presName="accentRepeatNode" presStyleLbl="solidFgAcc1" presStyleIdx="2" presStyleCnt="3"/>
      <dgm:spPr/>
    </dgm:pt>
  </dgm:ptLst>
  <dgm:cxnLst>
    <dgm:cxn modelId="{050F8CDC-F39C-4341-B5D2-779A6708E9B4}" srcId="{ACE065E6-ACB4-7145-860F-831B08E29190}" destId="{CBC2F20C-24F0-6D48-9CBD-7A63D311A6C7}" srcOrd="1" destOrd="0" parTransId="{544D8C9C-7AC6-1541-B36B-BACC1D5CC43C}" sibTransId="{A524732A-1946-B848-B62F-6CA617362229}"/>
    <dgm:cxn modelId="{5928FF7C-4559-974C-84BA-AABC4671BA29}" srcId="{ACE065E6-ACB4-7145-860F-831B08E29190}" destId="{B9858F17-D6C4-3A4C-95BE-7FF8DED2F519}" srcOrd="2" destOrd="0" parTransId="{D3EE2303-2524-E444-9A94-0C231BE604BE}" sibTransId="{2A0AD6B7-B68B-B74D-803E-F9C15D06DE63}"/>
    <dgm:cxn modelId="{9D67A0B7-F196-B64C-B44F-12352562297D}" type="presOf" srcId="{CBC2F20C-24F0-6D48-9CBD-7A63D311A6C7}" destId="{82493679-CFDE-1B49-BDE8-C570A6EDF79D}" srcOrd="0" destOrd="0" presId="urn:microsoft.com/office/officeart/2008/layout/VerticalCurvedList"/>
    <dgm:cxn modelId="{4CBD6719-90C6-C748-8BE7-2B509826589A}" type="presOf" srcId="{B9858F17-D6C4-3A4C-95BE-7FF8DED2F519}" destId="{AAFA5E1C-5F61-BF48-BF26-1A2CF9526F59}" srcOrd="0" destOrd="0" presId="urn:microsoft.com/office/officeart/2008/layout/VerticalCurvedList"/>
    <dgm:cxn modelId="{BF2A84B0-7137-7046-ACAA-EC4D08C097F1}" type="presOf" srcId="{1C38F11C-7D97-2B43-9E8C-C29B901E2782}" destId="{2D26DBCF-6EA0-FE45-B2F3-EABC439514B8}" srcOrd="0" destOrd="0" presId="urn:microsoft.com/office/officeart/2008/layout/VerticalCurvedList"/>
    <dgm:cxn modelId="{A595810F-808D-CB4C-AE08-ED08B70620B5}" type="presOf" srcId="{ACE065E6-ACB4-7145-860F-831B08E29190}" destId="{68B1EB7C-AFD1-DA45-AAAB-282D8D35AB93}" srcOrd="0" destOrd="0" presId="urn:microsoft.com/office/officeart/2008/layout/VerticalCurvedList"/>
    <dgm:cxn modelId="{816DB273-EA0C-324D-BDB6-EA05085B654C}" srcId="{ACE065E6-ACB4-7145-860F-831B08E29190}" destId="{7BC303C6-31AD-9241-BC39-3309B2CC4622}" srcOrd="0" destOrd="0" parTransId="{C5D31416-0913-A547-8439-310FDD3D62F2}" sibTransId="{1C38F11C-7D97-2B43-9E8C-C29B901E2782}"/>
    <dgm:cxn modelId="{9BD36CD3-58B9-8441-AE89-196CFC47C144}" type="presOf" srcId="{7BC303C6-31AD-9241-BC39-3309B2CC4622}" destId="{19BED210-0B22-584A-AF82-CB38E74824AD}" srcOrd="0" destOrd="0" presId="urn:microsoft.com/office/officeart/2008/layout/VerticalCurvedList"/>
    <dgm:cxn modelId="{468765AB-4020-2044-91EF-1B2BFA066762}" type="presParOf" srcId="{68B1EB7C-AFD1-DA45-AAAB-282D8D35AB93}" destId="{FD9A1A70-5B08-BC4E-A4F4-BCC77178C425}" srcOrd="0" destOrd="0" presId="urn:microsoft.com/office/officeart/2008/layout/VerticalCurvedList"/>
    <dgm:cxn modelId="{284664B6-5DDE-9741-AC62-5E9F55C1662B}" type="presParOf" srcId="{FD9A1A70-5B08-BC4E-A4F4-BCC77178C425}" destId="{66FA641E-D8D5-A049-BD0F-5F46B0849FD9}" srcOrd="0" destOrd="0" presId="urn:microsoft.com/office/officeart/2008/layout/VerticalCurvedList"/>
    <dgm:cxn modelId="{C2ABFB26-D4FE-6C49-998E-148530882D02}" type="presParOf" srcId="{66FA641E-D8D5-A049-BD0F-5F46B0849FD9}" destId="{5F466205-5ADD-5545-88E0-23937C13AEFF}" srcOrd="0" destOrd="0" presId="urn:microsoft.com/office/officeart/2008/layout/VerticalCurvedList"/>
    <dgm:cxn modelId="{83DC73CB-5C4A-9B49-BA39-8717769CDCF7}" type="presParOf" srcId="{66FA641E-D8D5-A049-BD0F-5F46B0849FD9}" destId="{2D26DBCF-6EA0-FE45-B2F3-EABC439514B8}" srcOrd="1" destOrd="0" presId="urn:microsoft.com/office/officeart/2008/layout/VerticalCurvedList"/>
    <dgm:cxn modelId="{C15BD382-BFB4-904D-AC22-EF3D9FCF0ECE}" type="presParOf" srcId="{66FA641E-D8D5-A049-BD0F-5F46B0849FD9}" destId="{62910A54-381B-4644-9B76-89FD2D260A8D}" srcOrd="2" destOrd="0" presId="urn:microsoft.com/office/officeart/2008/layout/VerticalCurvedList"/>
    <dgm:cxn modelId="{E4F09E6D-22F1-734C-8BD7-7BFD378BCDD5}" type="presParOf" srcId="{66FA641E-D8D5-A049-BD0F-5F46B0849FD9}" destId="{6927683A-DF2E-7F45-A908-D9499F2107D7}" srcOrd="3" destOrd="0" presId="urn:microsoft.com/office/officeart/2008/layout/VerticalCurvedList"/>
    <dgm:cxn modelId="{0441CBC0-1100-1F47-8E1E-9F33ABB5CE0E}" type="presParOf" srcId="{FD9A1A70-5B08-BC4E-A4F4-BCC77178C425}" destId="{19BED210-0B22-584A-AF82-CB38E74824AD}" srcOrd="1" destOrd="0" presId="urn:microsoft.com/office/officeart/2008/layout/VerticalCurvedList"/>
    <dgm:cxn modelId="{FA9F8BF2-0034-A64B-AB9B-F9BCA1D5ADC3}" type="presParOf" srcId="{FD9A1A70-5B08-BC4E-A4F4-BCC77178C425}" destId="{E558E531-AE85-3B48-849C-CAFFEF8707B2}" srcOrd="2" destOrd="0" presId="urn:microsoft.com/office/officeart/2008/layout/VerticalCurvedList"/>
    <dgm:cxn modelId="{B4116F1A-406D-E04A-9777-90655E978D61}" type="presParOf" srcId="{E558E531-AE85-3B48-849C-CAFFEF8707B2}" destId="{2B679D39-B3E8-3749-8AE0-F8672D0E0CD5}" srcOrd="0" destOrd="0" presId="urn:microsoft.com/office/officeart/2008/layout/VerticalCurvedList"/>
    <dgm:cxn modelId="{2A604A9A-597B-4748-9926-9D21F7CEFE6C}" type="presParOf" srcId="{FD9A1A70-5B08-BC4E-A4F4-BCC77178C425}" destId="{82493679-CFDE-1B49-BDE8-C570A6EDF79D}" srcOrd="3" destOrd="0" presId="urn:microsoft.com/office/officeart/2008/layout/VerticalCurvedList"/>
    <dgm:cxn modelId="{5CA15771-3DDD-614D-BFE8-ACA2974F0AD6}" type="presParOf" srcId="{FD9A1A70-5B08-BC4E-A4F4-BCC77178C425}" destId="{0C4BBFBA-A5D9-3B47-8DE5-6410331F76AA}" srcOrd="4" destOrd="0" presId="urn:microsoft.com/office/officeart/2008/layout/VerticalCurvedList"/>
    <dgm:cxn modelId="{C1340DC5-D451-B945-B90C-1F821B790327}" type="presParOf" srcId="{0C4BBFBA-A5D9-3B47-8DE5-6410331F76AA}" destId="{78EB5AD0-B73A-844F-9379-2E4E600CAEC3}" srcOrd="0" destOrd="0" presId="urn:microsoft.com/office/officeart/2008/layout/VerticalCurvedList"/>
    <dgm:cxn modelId="{AB8BBBDC-2326-EE4A-B146-24F379EE8C44}" type="presParOf" srcId="{FD9A1A70-5B08-BC4E-A4F4-BCC77178C425}" destId="{AAFA5E1C-5F61-BF48-BF26-1A2CF9526F59}" srcOrd="5" destOrd="0" presId="urn:microsoft.com/office/officeart/2008/layout/VerticalCurvedList"/>
    <dgm:cxn modelId="{63FE0DEB-5402-8C40-9A04-41D31D0D9545}" type="presParOf" srcId="{FD9A1A70-5B08-BC4E-A4F4-BCC77178C425}" destId="{1B8D8241-1A2D-5345-B42B-5B9AAAB7A1B8}" srcOrd="6" destOrd="0" presId="urn:microsoft.com/office/officeart/2008/layout/VerticalCurvedList"/>
    <dgm:cxn modelId="{84A9121D-DD8E-4746-9B58-F10263762A87}" type="presParOf" srcId="{1B8D8241-1A2D-5345-B42B-5B9AAAB7A1B8}" destId="{F8B5472B-8ED9-6649-A6A1-34D950D2A9C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E653A7-EF88-409F-ADED-6521EBA8EF0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954828-A047-48BA-AB21-EF80E66DFC5C}">
      <dgm:prSet phldrT="[Text]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de-DE" dirty="0" smtClean="0"/>
            <a:t>Publications</a:t>
          </a:r>
          <a:endParaRPr lang="en-US" dirty="0"/>
        </a:p>
      </dgm:t>
    </dgm:pt>
    <dgm:pt modelId="{6034E5A9-A36C-4F7C-A890-D4DE5EF26C3E}" type="parTrans" cxnId="{7D589382-D405-4CF0-9666-04CC257F5491}">
      <dgm:prSet/>
      <dgm:spPr/>
      <dgm:t>
        <a:bodyPr/>
        <a:lstStyle/>
        <a:p>
          <a:endParaRPr lang="en-US"/>
        </a:p>
      </dgm:t>
    </dgm:pt>
    <dgm:pt modelId="{5C5C066A-39F3-4A8C-B9A9-ABFD46C6FF9B}" type="sibTrans" cxnId="{7D589382-D405-4CF0-9666-04CC257F5491}">
      <dgm:prSet/>
      <dgm:spPr/>
      <dgm:t>
        <a:bodyPr/>
        <a:lstStyle/>
        <a:p>
          <a:endParaRPr lang="en-US"/>
        </a:p>
      </dgm:t>
    </dgm:pt>
    <dgm:pt modelId="{5BA2ECCD-EC10-4096-844F-C81158912A07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de-DE" dirty="0" err="1" smtClean="0"/>
            <a:t>Article</a:t>
          </a:r>
          <a:endParaRPr lang="en-US" dirty="0"/>
        </a:p>
      </dgm:t>
    </dgm:pt>
    <dgm:pt modelId="{58D166F9-3EBB-41BC-9C96-399E2B89209C}" type="parTrans" cxnId="{E115A6D7-A8D2-4900-8515-96BBE7E1642C}">
      <dgm:prSet/>
      <dgm:spPr/>
      <dgm:t>
        <a:bodyPr/>
        <a:lstStyle/>
        <a:p>
          <a:endParaRPr lang="en-US"/>
        </a:p>
      </dgm:t>
    </dgm:pt>
    <dgm:pt modelId="{30CF4341-AF6F-4085-A0BB-8101F1B0B247}" type="sibTrans" cxnId="{E115A6D7-A8D2-4900-8515-96BBE7E1642C}">
      <dgm:prSet/>
      <dgm:spPr/>
      <dgm:t>
        <a:bodyPr/>
        <a:lstStyle/>
        <a:p>
          <a:endParaRPr lang="en-US"/>
        </a:p>
      </dgm:t>
    </dgm:pt>
    <dgm:pt modelId="{F43F9160-1ADD-4C14-9C66-12882507ECBF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de-DE" dirty="0" smtClean="0"/>
            <a:t>Report</a:t>
          </a:r>
          <a:endParaRPr lang="en-US" dirty="0"/>
        </a:p>
      </dgm:t>
    </dgm:pt>
    <dgm:pt modelId="{5955ED36-6D6E-49C5-908C-D493A38C55A3}" type="parTrans" cxnId="{7A51E9A7-4956-4A26-B8FA-42363C5332BE}">
      <dgm:prSet/>
      <dgm:spPr/>
      <dgm:t>
        <a:bodyPr/>
        <a:lstStyle/>
        <a:p>
          <a:endParaRPr lang="en-US"/>
        </a:p>
      </dgm:t>
    </dgm:pt>
    <dgm:pt modelId="{736B3E33-5109-4C6A-A1A7-A66BFBAB8296}" type="sibTrans" cxnId="{7A51E9A7-4956-4A26-B8FA-42363C5332BE}">
      <dgm:prSet/>
      <dgm:spPr/>
      <dgm:t>
        <a:bodyPr/>
        <a:lstStyle/>
        <a:p>
          <a:endParaRPr lang="en-US"/>
        </a:p>
      </dgm:t>
    </dgm:pt>
    <dgm:pt modelId="{2AB95D9D-9E3D-4CF9-B749-1B9159C007CC}">
      <dgm:prSet phldrT="[Text]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de-DE" dirty="0" smtClean="0"/>
            <a:t>Datasets</a:t>
          </a:r>
          <a:endParaRPr lang="en-US" dirty="0"/>
        </a:p>
      </dgm:t>
    </dgm:pt>
    <dgm:pt modelId="{B4EE7097-E6E4-474D-A214-817C7FF52653}" type="parTrans" cxnId="{AAA5D78A-DAD6-482B-ABEE-CFE7D99B83DE}">
      <dgm:prSet/>
      <dgm:spPr/>
      <dgm:t>
        <a:bodyPr/>
        <a:lstStyle/>
        <a:p>
          <a:endParaRPr lang="en-US"/>
        </a:p>
      </dgm:t>
    </dgm:pt>
    <dgm:pt modelId="{9A31FE72-3CB4-49EC-8204-0E7A88C8C404}" type="sibTrans" cxnId="{AAA5D78A-DAD6-482B-ABEE-CFE7D99B83DE}">
      <dgm:prSet/>
      <dgm:spPr/>
      <dgm:t>
        <a:bodyPr/>
        <a:lstStyle/>
        <a:p>
          <a:endParaRPr lang="en-US"/>
        </a:p>
      </dgm:t>
    </dgm:pt>
    <dgm:pt modelId="{5F5C252C-7163-4070-B5AA-D5919E7AAA1D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de-DE" dirty="0" smtClean="0"/>
            <a:t>Dataset</a:t>
          </a:r>
          <a:endParaRPr lang="en-US" dirty="0"/>
        </a:p>
      </dgm:t>
    </dgm:pt>
    <dgm:pt modelId="{EC933F0A-0D58-49E3-B852-F8F733B29943}" type="parTrans" cxnId="{FB6D217D-0A6B-42C7-A62F-981F6912FF24}">
      <dgm:prSet/>
      <dgm:spPr/>
      <dgm:t>
        <a:bodyPr/>
        <a:lstStyle/>
        <a:p>
          <a:endParaRPr lang="en-US"/>
        </a:p>
      </dgm:t>
    </dgm:pt>
    <dgm:pt modelId="{0FE44717-B9CC-40CB-82D0-1F36BCD935FA}" type="sibTrans" cxnId="{FB6D217D-0A6B-42C7-A62F-981F6912FF24}">
      <dgm:prSet/>
      <dgm:spPr/>
      <dgm:t>
        <a:bodyPr/>
        <a:lstStyle/>
        <a:p>
          <a:endParaRPr lang="en-US"/>
        </a:p>
      </dgm:t>
    </dgm:pt>
    <dgm:pt modelId="{8B5EF7AA-55AD-4DF9-9C92-8DAC3EA70D00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de-DE" dirty="0" smtClean="0"/>
            <a:t>Collection</a:t>
          </a:r>
          <a:endParaRPr lang="en-US" dirty="0"/>
        </a:p>
      </dgm:t>
    </dgm:pt>
    <dgm:pt modelId="{48F580E2-AE8A-43D1-B7A7-913D59C9FD6E}" type="parTrans" cxnId="{37C7A875-B5A8-4754-9125-751380A2CCD9}">
      <dgm:prSet/>
      <dgm:spPr/>
      <dgm:t>
        <a:bodyPr/>
        <a:lstStyle/>
        <a:p>
          <a:endParaRPr lang="en-US"/>
        </a:p>
      </dgm:t>
    </dgm:pt>
    <dgm:pt modelId="{E6FBDBA3-26B0-48D7-824D-4EF5CE24CDA7}" type="sibTrans" cxnId="{37C7A875-B5A8-4754-9125-751380A2CCD9}">
      <dgm:prSet/>
      <dgm:spPr/>
      <dgm:t>
        <a:bodyPr/>
        <a:lstStyle/>
        <a:p>
          <a:endParaRPr lang="en-US"/>
        </a:p>
      </dgm:t>
    </dgm:pt>
    <dgm:pt modelId="{26DC32C4-F102-4A21-8178-BD37EB774097}">
      <dgm:prSet phldrT="[Text]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de-DE" dirty="0" smtClean="0"/>
            <a:t>Software</a:t>
          </a:r>
          <a:endParaRPr lang="en-US" dirty="0"/>
        </a:p>
      </dgm:t>
    </dgm:pt>
    <dgm:pt modelId="{E8560069-66AD-4043-A722-FE8F19713C43}" type="parTrans" cxnId="{20660567-6A2C-4DD2-AA1F-E89FA9D40DDC}">
      <dgm:prSet/>
      <dgm:spPr/>
      <dgm:t>
        <a:bodyPr/>
        <a:lstStyle/>
        <a:p>
          <a:endParaRPr lang="en-US"/>
        </a:p>
      </dgm:t>
    </dgm:pt>
    <dgm:pt modelId="{9AD72F15-5500-42E1-9ECC-45592249F9E5}" type="sibTrans" cxnId="{20660567-6A2C-4DD2-AA1F-E89FA9D40DDC}">
      <dgm:prSet/>
      <dgm:spPr/>
      <dgm:t>
        <a:bodyPr/>
        <a:lstStyle/>
        <a:p>
          <a:endParaRPr lang="en-US"/>
        </a:p>
      </dgm:t>
    </dgm:pt>
    <dgm:pt modelId="{1DDC17A9-A06D-4D91-824E-AB8CBB71C754}">
      <dgm:prSet phldrT="[Text]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de-DE" dirty="0" smtClean="0"/>
            <a:t>Other Research Products</a:t>
          </a:r>
          <a:endParaRPr lang="en-US" dirty="0"/>
        </a:p>
      </dgm:t>
    </dgm:pt>
    <dgm:pt modelId="{DFEF9793-FEED-4AF3-8B17-E7B2DBF47C67}" type="parTrans" cxnId="{E04F3866-FDF3-43C4-8BA9-C8357F4EBCFF}">
      <dgm:prSet/>
      <dgm:spPr/>
      <dgm:t>
        <a:bodyPr/>
        <a:lstStyle/>
        <a:p>
          <a:endParaRPr lang="en-US"/>
        </a:p>
      </dgm:t>
    </dgm:pt>
    <dgm:pt modelId="{06221FD9-D629-4C44-ADCD-D86C355F67D5}" type="sibTrans" cxnId="{E04F3866-FDF3-43C4-8BA9-C8357F4EBCFF}">
      <dgm:prSet/>
      <dgm:spPr/>
      <dgm:t>
        <a:bodyPr/>
        <a:lstStyle/>
        <a:p>
          <a:endParaRPr lang="en-US"/>
        </a:p>
      </dgm:t>
    </dgm:pt>
    <dgm:pt modelId="{B46EFDE2-A782-4CBD-B440-A6A389D67BFE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de-DE" dirty="0" smtClean="0"/>
            <a:t>…</a:t>
          </a:r>
          <a:endParaRPr lang="en-US" dirty="0"/>
        </a:p>
      </dgm:t>
    </dgm:pt>
    <dgm:pt modelId="{F26B7682-B7B9-42CF-8728-D01ABD059103}" type="parTrans" cxnId="{3A2827D9-2401-47D7-A14B-78E35F28363C}">
      <dgm:prSet/>
      <dgm:spPr/>
      <dgm:t>
        <a:bodyPr/>
        <a:lstStyle/>
        <a:p>
          <a:endParaRPr lang="en-US"/>
        </a:p>
      </dgm:t>
    </dgm:pt>
    <dgm:pt modelId="{644E84AB-3693-422C-A888-9E549897545E}" type="sibTrans" cxnId="{3A2827D9-2401-47D7-A14B-78E35F28363C}">
      <dgm:prSet/>
      <dgm:spPr/>
      <dgm:t>
        <a:bodyPr/>
        <a:lstStyle/>
        <a:p>
          <a:endParaRPr lang="en-US"/>
        </a:p>
      </dgm:t>
    </dgm:pt>
    <dgm:pt modelId="{665679F0-BDEE-4F67-BCDD-1A1C965CDFA9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de-DE" dirty="0" err="1" smtClean="0"/>
            <a:t>Preprint</a:t>
          </a:r>
          <a:endParaRPr lang="en-US" dirty="0"/>
        </a:p>
      </dgm:t>
    </dgm:pt>
    <dgm:pt modelId="{6BF49A1E-FC22-4CCA-A67E-C53EB64FC286}" type="parTrans" cxnId="{9D6C43D4-13EE-4BB6-8263-91B90D20B78D}">
      <dgm:prSet/>
      <dgm:spPr/>
      <dgm:t>
        <a:bodyPr/>
        <a:lstStyle/>
        <a:p>
          <a:endParaRPr lang="en-US"/>
        </a:p>
      </dgm:t>
    </dgm:pt>
    <dgm:pt modelId="{D59209EB-5FF6-41A0-B689-59DDC7B09946}" type="sibTrans" cxnId="{9D6C43D4-13EE-4BB6-8263-91B90D20B78D}">
      <dgm:prSet/>
      <dgm:spPr/>
      <dgm:t>
        <a:bodyPr/>
        <a:lstStyle/>
        <a:p>
          <a:endParaRPr lang="en-US"/>
        </a:p>
      </dgm:t>
    </dgm:pt>
    <dgm:pt modelId="{43997E1E-A1DE-47F9-854A-912BD3B9ED5A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de-DE" dirty="0" smtClean="0"/>
            <a:t>Clinical Trials</a:t>
          </a:r>
          <a:endParaRPr lang="en-US" dirty="0"/>
        </a:p>
      </dgm:t>
    </dgm:pt>
    <dgm:pt modelId="{62D33951-D484-4D80-8548-EAC88FCC3B60}" type="parTrans" cxnId="{314E3E79-B10D-470E-B80F-E8ED79DF9998}">
      <dgm:prSet/>
      <dgm:spPr/>
      <dgm:t>
        <a:bodyPr/>
        <a:lstStyle/>
        <a:p>
          <a:endParaRPr lang="en-US"/>
        </a:p>
      </dgm:t>
    </dgm:pt>
    <dgm:pt modelId="{278A2566-676C-439B-9A0B-09BCD310706F}" type="sibTrans" cxnId="{314E3E79-B10D-470E-B80F-E8ED79DF9998}">
      <dgm:prSet/>
      <dgm:spPr/>
      <dgm:t>
        <a:bodyPr/>
        <a:lstStyle/>
        <a:p>
          <a:endParaRPr lang="en-US"/>
        </a:p>
      </dgm:t>
    </dgm:pt>
    <dgm:pt modelId="{F532ADBB-FEB6-4314-8ACC-780CA6DEAD9A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de-DE" dirty="0" smtClean="0"/>
            <a:t>…</a:t>
          </a:r>
          <a:endParaRPr lang="en-US" dirty="0"/>
        </a:p>
      </dgm:t>
    </dgm:pt>
    <dgm:pt modelId="{A4AE1887-8597-4DD4-9289-21F49C736CCB}" type="parTrans" cxnId="{057FA84F-6EB2-460E-AB4E-8A6B497A4EDC}">
      <dgm:prSet/>
      <dgm:spPr/>
      <dgm:t>
        <a:bodyPr/>
        <a:lstStyle/>
        <a:p>
          <a:endParaRPr lang="en-US"/>
        </a:p>
      </dgm:t>
    </dgm:pt>
    <dgm:pt modelId="{D0AD3D21-CCAB-485D-9713-F828915EF9D7}" type="sibTrans" cxnId="{057FA84F-6EB2-460E-AB4E-8A6B497A4EDC}">
      <dgm:prSet/>
      <dgm:spPr/>
      <dgm:t>
        <a:bodyPr/>
        <a:lstStyle/>
        <a:p>
          <a:endParaRPr lang="en-US"/>
        </a:p>
      </dgm:t>
    </dgm:pt>
    <dgm:pt modelId="{EA0DDA21-8183-4A93-8D5D-23A1C25A5C76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de-DE" dirty="0" smtClean="0"/>
            <a:t>Service</a:t>
          </a:r>
          <a:endParaRPr lang="en-US" dirty="0"/>
        </a:p>
      </dgm:t>
    </dgm:pt>
    <dgm:pt modelId="{07809701-EB77-4674-B78B-6D2B78864901}" type="parTrans" cxnId="{05FA51DB-647F-4084-97B6-329F1667CA21}">
      <dgm:prSet/>
      <dgm:spPr/>
      <dgm:t>
        <a:bodyPr/>
        <a:lstStyle/>
        <a:p>
          <a:endParaRPr lang="en-US"/>
        </a:p>
      </dgm:t>
    </dgm:pt>
    <dgm:pt modelId="{207E3F33-9562-42AC-9ED6-14B7D8F29EFE}" type="sibTrans" cxnId="{05FA51DB-647F-4084-97B6-329F1667CA21}">
      <dgm:prSet/>
      <dgm:spPr/>
      <dgm:t>
        <a:bodyPr/>
        <a:lstStyle/>
        <a:p>
          <a:endParaRPr lang="en-US"/>
        </a:p>
      </dgm:t>
    </dgm:pt>
    <dgm:pt modelId="{FA6BC1F6-ACD2-47FF-893B-CBE848F4A1B8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de-DE" dirty="0" smtClean="0"/>
            <a:t>Workflow</a:t>
          </a:r>
          <a:endParaRPr lang="en-US" dirty="0"/>
        </a:p>
      </dgm:t>
    </dgm:pt>
    <dgm:pt modelId="{8C2FD316-AC48-408E-AA4C-72FAE642EF9C}" type="parTrans" cxnId="{66E087F5-CCB7-4039-9601-AF49D07E3F12}">
      <dgm:prSet/>
      <dgm:spPr/>
      <dgm:t>
        <a:bodyPr/>
        <a:lstStyle/>
        <a:p>
          <a:endParaRPr lang="en-US"/>
        </a:p>
      </dgm:t>
    </dgm:pt>
    <dgm:pt modelId="{BFF673EA-E2C0-4F8B-87B3-882EC299A765}" type="sibTrans" cxnId="{66E087F5-CCB7-4039-9601-AF49D07E3F12}">
      <dgm:prSet/>
      <dgm:spPr/>
      <dgm:t>
        <a:bodyPr/>
        <a:lstStyle/>
        <a:p>
          <a:endParaRPr lang="en-US"/>
        </a:p>
      </dgm:t>
    </dgm:pt>
    <dgm:pt modelId="{542855D1-1275-4219-AE39-CFC95F699BE8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de-DE" dirty="0" smtClean="0"/>
            <a:t>Interactive </a:t>
          </a:r>
          <a:r>
            <a:rPr lang="de-DE" dirty="0" err="1" smtClean="0"/>
            <a:t>Resource</a:t>
          </a:r>
          <a:endParaRPr lang="en-US" dirty="0"/>
        </a:p>
      </dgm:t>
    </dgm:pt>
    <dgm:pt modelId="{098F1AEB-25CE-4137-B80F-B95EFA1FFF33}" type="parTrans" cxnId="{C11C1E2F-3E89-4C92-8DBC-375ACE870F6D}">
      <dgm:prSet/>
      <dgm:spPr/>
      <dgm:t>
        <a:bodyPr/>
        <a:lstStyle/>
        <a:p>
          <a:endParaRPr lang="en-US"/>
        </a:p>
      </dgm:t>
    </dgm:pt>
    <dgm:pt modelId="{519042DA-3739-4BAD-A5F5-DC8349F6BB3B}" type="sibTrans" cxnId="{C11C1E2F-3E89-4C92-8DBC-375ACE870F6D}">
      <dgm:prSet/>
      <dgm:spPr/>
      <dgm:t>
        <a:bodyPr/>
        <a:lstStyle/>
        <a:p>
          <a:endParaRPr lang="en-US"/>
        </a:p>
      </dgm:t>
    </dgm:pt>
    <dgm:pt modelId="{CF218DA4-A75A-4C8F-BAD7-33BAA7BA02B7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de-DE" dirty="0" smtClean="0"/>
            <a:t>…</a:t>
          </a:r>
          <a:endParaRPr lang="en-US" dirty="0"/>
        </a:p>
      </dgm:t>
    </dgm:pt>
    <dgm:pt modelId="{FCCC99E8-28AE-484F-B8AE-AD45D170E250}" type="parTrans" cxnId="{9B432F0A-642E-44CA-B958-C627868E7B07}">
      <dgm:prSet/>
      <dgm:spPr/>
      <dgm:t>
        <a:bodyPr/>
        <a:lstStyle/>
        <a:p>
          <a:endParaRPr lang="en-US"/>
        </a:p>
      </dgm:t>
    </dgm:pt>
    <dgm:pt modelId="{7761E566-747F-482E-9C8E-CEF89D1C092A}" type="sibTrans" cxnId="{9B432F0A-642E-44CA-B958-C627868E7B07}">
      <dgm:prSet/>
      <dgm:spPr/>
      <dgm:t>
        <a:bodyPr/>
        <a:lstStyle/>
        <a:p>
          <a:endParaRPr lang="en-US"/>
        </a:p>
      </dgm:t>
    </dgm:pt>
    <dgm:pt modelId="{8BAA43C0-BA6A-46AB-923D-230D58DDAC5A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de-DE" dirty="0" smtClean="0"/>
            <a:t>Research Software</a:t>
          </a:r>
          <a:endParaRPr lang="en-US" dirty="0"/>
        </a:p>
      </dgm:t>
    </dgm:pt>
    <dgm:pt modelId="{A87BFD30-6981-48A7-9343-02A489ED8450}" type="parTrans" cxnId="{2CD26069-336D-4D01-B089-57CBADB70F5C}">
      <dgm:prSet/>
      <dgm:spPr/>
      <dgm:t>
        <a:bodyPr/>
        <a:lstStyle/>
        <a:p>
          <a:endParaRPr lang="en-US"/>
        </a:p>
      </dgm:t>
    </dgm:pt>
    <dgm:pt modelId="{0E2B73D2-E3DE-4496-B2EA-58D52356E0D8}" type="sibTrans" cxnId="{2CD26069-336D-4D01-B089-57CBADB70F5C}">
      <dgm:prSet/>
      <dgm:spPr/>
      <dgm:t>
        <a:bodyPr/>
        <a:lstStyle/>
        <a:p>
          <a:endParaRPr lang="en-US"/>
        </a:p>
      </dgm:t>
    </dgm:pt>
    <dgm:pt modelId="{20CFC2D5-6F16-4C0C-BAD1-A8CB5B9F1985}">
      <dgm:prSet phldrT="[Text]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de-DE" dirty="0" smtClean="0"/>
            <a:t>…</a:t>
          </a:r>
          <a:endParaRPr lang="en-US" dirty="0"/>
        </a:p>
      </dgm:t>
    </dgm:pt>
    <dgm:pt modelId="{FFF75642-D244-4B1C-AE5C-AE9C06C13668}" type="parTrans" cxnId="{2BC9FAF6-623E-4137-B1B4-01A7C251C364}">
      <dgm:prSet/>
      <dgm:spPr/>
      <dgm:t>
        <a:bodyPr/>
        <a:lstStyle/>
        <a:p>
          <a:endParaRPr lang="en-US"/>
        </a:p>
      </dgm:t>
    </dgm:pt>
    <dgm:pt modelId="{FA20725B-9B55-4FE1-9C12-35434DE0B84B}" type="sibTrans" cxnId="{2BC9FAF6-623E-4137-B1B4-01A7C251C364}">
      <dgm:prSet/>
      <dgm:spPr/>
      <dgm:t>
        <a:bodyPr/>
        <a:lstStyle/>
        <a:p>
          <a:endParaRPr lang="en-US"/>
        </a:p>
      </dgm:t>
    </dgm:pt>
    <dgm:pt modelId="{2FFF1165-E202-4A9B-8244-CB0FA68DE812}" type="pres">
      <dgm:prSet presAssocID="{4AE653A7-EF88-409F-ADED-6521EBA8EF0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317CA7-E046-4A38-96D4-5C412330B9A5}" type="pres">
      <dgm:prSet presAssocID="{BA954828-A047-48BA-AB21-EF80E66DFC5C}" presName="composite" presStyleCnt="0"/>
      <dgm:spPr/>
    </dgm:pt>
    <dgm:pt modelId="{7E01CA14-FBA0-4701-BBB5-43014002642A}" type="pres">
      <dgm:prSet presAssocID="{BA954828-A047-48BA-AB21-EF80E66DFC5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61A937-FD3D-4500-B4B1-E0E0C8F3429C}" type="pres">
      <dgm:prSet presAssocID="{BA954828-A047-48BA-AB21-EF80E66DFC5C}" presName="desTx" presStyleLbl="alignAccFollowNode1" presStyleIdx="0" presStyleCnt="4" custLinFactNeighborX="-1310" custLinFactNeighborY="-1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B023E3-26C0-45A7-91DF-FA0B7D97A99C}" type="pres">
      <dgm:prSet presAssocID="{5C5C066A-39F3-4A8C-B9A9-ABFD46C6FF9B}" presName="space" presStyleCnt="0"/>
      <dgm:spPr/>
    </dgm:pt>
    <dgm:pt modelId="{64496D1B-4CC0-438B-857D-F9DFCAD6D424}" type="pres">
      <dgm:prSet presAssocID="{2AB95D9D-9E3D-4CF9-B749-1B9159C007CC}" presName="composite" presStyleCnt="0"/>
      <dgm:spPr/>
    </dgm:pt>
    <dgm:pt modelId="{F09762F1-A56C-49B4-8586-DE8F949E8538}" type="pres">
      <dgm:prSet presAssocID="{2AB95D9D-9E3D-4CF9-B749-1B9159C007CC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A52847-31D7-4E29-9740-91CB6EABF4C8}" type="pres">
      <dgm:prSet presAssocID="{2AB95D9D-9E3D-4CF9-B749-1B9159C007CC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AAD230-7D3D-4DD5-8520-5587BC79BCF1}" type="pres">
      <dgm:prSet presAssocID="{9A31FE72-3CB4-49EC-8204-0E7A88C8C404}" presName="space" presStyleCnt="0"/>
      <dgm:spPr/>
    </dgm:pt>
    <dgm:pt modelId="{D5F5A20A-ED76-4D5B-B597-A5CA4636349D}" type="pres">
      <dgm:prSet presAssocID="{26DC32C4-F102-4A21-8178-BD37EB774097}" presName="composite" presStyleCnt="0"/>
      <dgm:spPr/>
    </dgm:pt>
    <dgm:pt modelId="{EE46BD3E-482D-4C3B-8241-AB5E3EB41720}" type="pres">
      <dgm:prSet presAssocID="{26DC32C4-F102-4A21-8178-BD37EB774097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70D117-B9C5-4157-A9F6-86E48046DCB2}" type="pres">
      <dgm:prSet presAssocID="{26DC32C4-F102-4A21-8178-BD37EB774097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9B22D8-9180-401A-BF7B-74D8773CE151}" type="pres">
      <dgm:prSet presAssocID="{9AD72F15-5500-42E1-9ECC-45592249F9E5}" presName="space" presStyleCnt="0"/>
      <dgm:spPr/>
    </dgm:pt>
    <dgm:pt modelId="{3B81CBFE-E87D-4B09-A135-C48925E374DF}" type="pres">
      <dgm:prSet presAssocID="{1DDC17A9-A06D-4D91-824E-AB8CBB71C754}" presName="composite" presStyleCnt="0"/>
      <dgm:spPr/>
    </dgm:pt>
    <dgm:pt modelId="{7FB7D1A1-E441-421A-A3DE-661522901D53}" type="pres">
      <dgm:prSet presAssocID="{1DDC17A9-A06D-4D91-824E-AB8CBB71C754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2A841-BD2B-47D0-8AC3-65F8259EEC94}" type="pres">
      <dgm:prSet presAssocID="{1DDC17A9-A06D-4D91-824E-AB8CBB71C754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E087F5-CCB7-4039-9601-AF49D07E3F12}" srcId="{1DDC17A9-A06D-4D91-824E-AB8CBB71C754}" destId="{FA6BC1F6-ACD2-47FF-893B-CBE848F4A1B8}" srcOrd="1" destOrd="0" parTransId="{8C2FD316-AC48-408E-AA4C-72FAE642EF9C}" sibTransId="{BFF673EA-E2C0-4F8B-87B3-882EC299A765}"/>
    <dgm:cxn modelId="{AAA5D78A-DAD6-482B-ABEE-CFE7D99B83DE}" srcId="{4AE653A7-EF88-409F-ADED-6521EBA8EF0F}" destId="{2AB95D9D-9E3D-4CF9-B749-1B9159C007CC}" srcOrd="1" destOrd="0" parTransId="{B4EE7097-E6E4-474D-A214-817C7FF52653}" sibTransId="{9A31FE72-3CB4-49EC-8204-0E7A88C8C404}"/>
    <dgm:cxn modelId="{F6AC9908-3415-9A4F-AF77-C9D37B3E8ED4}" type="presOf" srcId="{BA954828-A047-48BA-AB21-EF80E66DFC5C}" destId="{7E01CA14-FBA0-4701-BBB5-43014002642A}" srcOrd="0" destOrd="0" presId="urn:microsoft.com/office/officeart/2005/8/layout/hList1"/>
    <dgm:cxn modelId="{9B432F0A-642E-44CA-B958-C627868E7B07}" srcId="{1DDC17A9-A06D-4D91-824E-AB8CBB71C754}" destId="{CF218DA4-A75A-4C8F-BAD7-33BAA7BA02B7}" srcOrd="3" destOrd="0" parTransId="{FCCC99E8-28AE-484F-B8AE-AD45D170E250}" sibTransId="{7761E566-747F-482E-9C8E-CEF89D1C092A}"/>
    <dgm:cxn modelId="{09A3B4C7-5D48-D649-AF53-13083E606FE0}" type="presOf" srcId="{B46EFDE2-A782-4CBD-B440-A6A389D67BFE}" destId="{3361A937-FD3D-4500-B4B1-E0E0C8F3429C}" srcOrd="0" destOrd="3" presId="urn:microsoft.com/office/officeart/2005/8/layout/hList1"/>
    <dgm:cxn modelId="{BC4B91B6-AC22-5343-B07D-B591871A045D}" type="presOf" srcId="{FA6BC1F6-ACD2-47FF-893B-CBE848F4A1B8}" destId="{9082A841-BD2B-47D0-8AC3-65F8259EEC94}" srcOrd="0" destOrd="1" presId="urn:microsoft.com/office/officeart/2005/8/layout/hList1"/>
    <dgm:cxn modelId="{CED8878E-3BB3-ED42-9E03-CA5AB90E6C38}" type="presOf" srcId="{CF218DA4-A75A-4C8F-BAD7-33BAA7BA02B7}" destId="{9082A841-BD2B-47D0-8AC3-65F8259EEC94}" srcOrd="0" destOrd="3" presId="urn:microsoft.com/office/officeart/2005/8/layout/hList1"/>
    <dgm:cxn modelId="{C142B787-F48A-9A4E-B1C1-379FF5A02504}" type="presOf" srcId="{665679F0-BDEE-4F67-BCDD-1A1C965CDFA9}" destId="{3361A937-FD3D-4500-B4B1-E0E0C8F3429C}" srcOrd="0" destOrd="1" presId="urn:microsoft.com/office/officeart/2005/8/layout/hList1"/>
    <dgm:cxn modelId="{E115A6D7-A8D2-4900-8515-96BBE7E1642C}" srcId="{BA954828-A047-48BA-AB21-EF80E66DFC5C}" destId="{5BA2ECCD-EC10-4096-844F-C81158912A07}" srcOrd="0" destOrd="0" parTransId="{58D166F9-3EBB-41BC-9C96-399E2B89209C}" sibTransId="{30CF4341-AF6F-4085-A0BB-8101F1B0B247}"/>
    <dgm:cxn modelId="{0F68C67A-2CE1-E84C-9406-34BAEAA4563B}" type="presOf" srcId="{F532ADBB-FEB6-4314-8ACC-780CA6DEAD9A}" destId="{85A52847-31D7-4E29-9740-91CB6EABF4C8}" srcOrd="0" destOrd="3" presId="urn:microsoft.com/office/officeart/2005/8/layout/hList1"/>
    <dgm:cxn modelId="{057FA84F-6EB2-460E-AB4E-8A6B497A4EDC}" srcId="{2AB95D9D-9E3D-4CF9-B749-1B9159C007CC}" destId="{F532ADBB-FEB6-4314-8ACC-780CA6DEAD9A}" srcOrd="3" destOrd="0" parTransId="{A4AE1887-8597-4DD4-9289-21F49C736CCB}" sibTransId="{D0AD3D21-CCAB-485D-9713-F828915EF9D7}"/>
    <dgm:cxn modelId="{9D6C43D4-13EE-4BB6-8263-91B90D20B78D}" srcId="{BA954828-A047-48BA-AB21-EF80E66DFC5C}" destId="{665679F0-BDEE-4F67-BCDD-1A1C965CDFA9}" srcOrd="1" destOrd="0" parTransId="{6BF49A1E-FC22-4CCA-A67E-C53EB64FC286}" sibTransId="{D59209EB-5FF6-41A0-B689-59DDC7B09946}"/>
    <dgm:cxn modelId="{FB6D217D-0A6B-42C7-A62F-981F6912FF24}" srcId="{2AB95D9D-9E3D-4CF9-B749-1B9159C007CC}" destId="{5F5C252C-7163-4070-B5AA-D5919E7AAA1D}" srcOrd="0" destOrd="0" parTransId="{EC933F0A-0D58-49E3-B852-F8F733B29943}" sibTransId="{0FE44717-B9CC-40CB-82D0-1F36BCD935FA}"/>
    <dgm:cxn modelId="{2CD26069-336D-4D01-B089-57CBADB70F5C}" srcId="{26DC32C4-F102-4A21-8178-BD37EB774097}" destId="{8BAA43C0-BA6A-46AB-923D-230D58DDAC5A}" srcOrd="0" destOrd="0" parTransId="{A87BFD30-6981-48A7-9343-02A489ED8450}" sibTransId="{0E2B73D2-E3DE-4496-B2EA-58D52356E0D8}"/>
    <dgm:cxn modelId="{2BC9FAF6-623E-4137-B1B4-01A7C251C364}" srcId="{26DC32C4-F102-4A21-8178-BD37EB774097}" destId="{20CFC2D5-6F16-4C0C-BAD1-A8CB5B9F1985}" srcOrd="1" destOrd="0" parTransId="{FFF75642-D244-4B1C-AE5C-AE9C06C13668}" sibTransId="{FA20725B-9B55-4FE1-9C12-35434DE0B84B}"/>
    <dgm:cxn modelId="{7A51E9A7-4956-4A26-B8FA-42363C5332BE}" srcId="{BA954828-A047-48BA-AB21-EF80E66DFC5C}" destId="{F43F9160-1ADD-4C14-9C66-12882507ECBF}" srcOrd="2" destOrd="0" parTransId="{5955ED36-6D6E-49C5-908C-D493A38C55A3}" sibTransId="{736B3E33-5109-4C6A-A1A7-A66BFBAB8296}"/>
    <dgm:cxn modelId="{314E3E79-B10D-470E-B80F-E8ED79DF9998}" srcId="{2AB95D9D-9E3D-4CF9-B749-1B9159C007CC}" destId="{43997E1E-A1DE-47F9-854A-912BD3B9ED5A}" srcOrd="2" destOrd="0" parTransId="{62D33951-D484-4D80-8548-EAC88FCC3B60}" sibTransId="{278A2566-676C-439B-9A0B-09BCD310706F}"/>
    <dgm:cxn modelId="{79064224-5FAE-CD4B-8499-20C2DD53F5D3}" type="presOf" srcId="{26DC32C4-F102-4A21-8178-BD37EB774097}" destId="{EE46BD3E-482D-4C3B-8241-AB5E3EB41720}" srcOrd="0" destOrd="0" presId="urn:microsoft.com/office/officeart/2005/8/layout/hList1"/>
    <dgm:cxn modelId="{BD38C0B4-526C-A445-8971-4CFB169CE665}" type="presOf" srcId="{5BA2ECCD-EC10-4096-844F-C81158912A07}" destId="{3361A937-FD3D-4500-B4B1-E0E0C8F3429C}" srcOrd="0" destOrd="0" presId="urn:microsoft.com/office/officeart/2005/8/layout/hList1"/>
    <dgm:cxn modelId="{CE923430-C5AB-CE45-BC32-85469D4FC3C9}" type="presOf" srcId="{EA0DDA21-8183-4A93-8D5D-23A1C25A5C76}" destId="{9082A841-BD2B-47D0-8AC3-65F8259EEC94}" srcOrd="0" destOrd="0" presId="urn:microsoft.com/office/officeart/2005/8/layout/hList1"/>
    <dgm:cxn modelId="{1D71D860-D97F-2348-8EDE-613EF3229086}" type="presOf" srcId="{5F5C252C-7163-4070-B5AA-D5919E7AAA1D}" destId="{85A52847-31D7-4E29-9740-91CB6EABF4C8}" srcOrd="0" destOrd="0" presId="urn:microsoft.com/office/officeart/2005/8/layout/hList1"/>
    <dgm:cxn modelId="{E47775F9-0724-4940-B8E4-3758B0406E16}" type="presOf" srcId="{1DDC17A9-A06D-4D91-824E-AB8CBB71C754}" destId="{7FB7D1A1-E441-421A-A3DE-661522901D53}" srcOrd="0" destOrd="0" presId="urn:microsoft.com/office/officeart/2005/8/layout/hList1"/>
    <dgm:cxn modelId="{6EF0111A-7AE8-0B40-BB76-998E45919163}" type="presOf" srcId="{43997E1E-A1DE-47F9-854A-912BD3B9ED5A}" destId="{85A52847-31D7-4E29-9740-91CB6EABF4C8}" srcOrd="0" destOrd="2" presId="urn:microsoft.com/office/officeart/2005/8/layout/hList1"/>
    <dgm:cxn modelId="{C11C1E2F-3E89-4C92-8DBC-375ACE870F6D}" srcId="{1DDC17A9-A06D-4D91-824E-AB8CBB71C754}" destId="{542855D1-1275-4219-AE39-CFC95F699BE8}" srcOrd="2" destOrd="0" parTransId="{098F1AEB-25CE-4137-B80F-B95EFA1FFF33}" sibTransId="{519042DA-3739-4BAD-A5F5-DC8349F6BB3B}"/>
    <dgm:cxn modelId="{E04F3866-FDF3-43C4-8BA9-C8357F4EBCFF}" srcId="{4AE653A7-EF88-409F-ADED-6521EBA8EF0F}" destId="{1DDC17A9-A06D-4D91-824E-AB8CBB71C754}" srcOrd="3" destOrd="0" parTransId="{DFEF9793-FEED-4AF3-8B17-E7B2DBF47C67}" sibTransId="{06221FD9-D629-4C44-ADCD-D86C355F67D5}"/>
    <dgm:cxn modelId="{7D589382-D405-4CF0-9666-04CC257F5491}" srcId="{4AE653A7-EF88-409F-ADED-6521EBA8EF0F}" destId="{BA954828-A047-48BA-AB21-EF80E66DFC5C}" srcOrd="0" destOrd="0" parTransId="{6034E5A9-A36C-4F7C-A890-D4DE5EF26C3E}" sibTransId="{5C5C066A-39F3-4A8C-B9A9-ABFD46C6FF9B}"/>
    <dgm:cxn modelId="{37C7A875-B5A8-4754-9125-751380A2CCD9}" srcId="{2AB95D9D-9E3D-4CF9-B749-1B9159C007CC}" destId="{8B5EF7AA-55AD-4DF9-9C92-8DAC3EA70D00}" srcOrd="1" destOrd="0" parTransId="{48F580E2-AE8A-43D1-B7A7-913D59C9FD6E}" sibTransId="{E6FBDBA3-26B0-48D7-824D-4EF5CE24CDA7}"/>
    <dgm:cxn modelId="{C22A0069-FF11-124B-97DF-59D864BBD5A3}" type="presOf" srcId="{2AB95D9D-9E3D-4CF9-B749-1B9159C007CC}" destId="{F09762F1-A56C-49B4-8586-DE8F949E8538}" srcOrd="0" destOrd="0" presId="urn:microsoft.com/office/officeart/2005/8/layout/hList1"/>
    <dgm:cxn modelId="{3A2827D9-2401-47D7-A14B-78E35F28363C}" srcId="{BA954828-A047-48BA-AB21-EF80E66DFC5C}" destId="{B46EFDE2-A782-4CBD-B440-A6A389D67BFE}" srcOrd="3" destOrd="0" parTransId="{F26B7682-B7B9-42CF-8728-D01ABD059103}" sibTransId="{644E84AB-3693-422C-A888-9E549897545E}"/>
    <dgm:cxn modelId="{7A29891C-AF71-474E-9AB9-DDDB6701A17D}" type="presOf" srcId="{542855D1-1275-4219-AE39-CFC95F699BE8}" destId="{9082A841-BD2B-47D0-8AC3-65F8259EEC94}" srcOrd="0" destOrd="2" presId="urn:microsoft.com/office/officeart/2005/8/layout/hList1"/>
    <dgm:cxn modelId="{2067A8B3-9BF1-1748-9204-735DF0779C6B}" type="presOf" srcId="{8B5EF7AA-55AD-4DF9-9C92-8DAC3EA70D00}" destId="{85A52847-31D7-4E29-9740-91CB6EABF4C8}" srcOrd="0" destOrd="1" presId="urn:microsoft.com/office/officeart/2005/8/layout/hList1"/>
    <dgm:cxn modelId="{0E711112-E8DD-B247-8646-F1E2C8621B8C}" type="presOf" srcId="{20CFC2D5-6F16-4C0C-BAD1-A8CB5B9F1985}" destId="{1B70D117-B9C5-4157-A9F6-86E48046DCB2}" srcOrd="0" destOrd="1" presId="urn:microsoft.com/office/officeart/2005/8/layout/hList1"/>
    <dgm:cxn modelId="{05FA51DB-647F-4084-97B6-329F1667CA21}" srcId="{1DDC17A9-A06D-4D91-824E-AB8CBB71C754}" destId="{EA0DDA21-8183-4A93-8D5D-23A1C25A5C76}" srcOrd="0" destOrd="0" parTransId="{07809701-EB77-4674-B78B-6D2B78864901}" sibTransId="{207E3F33-9562-42AC-9ED6-14B7D8F29EFE}"/>
    <dgm:cxn modelId="{E82FA70F-5742-E64E-A722-A01BC547C4AD}" type="presOf" srcId="{8BAA43C0-BA6A-46AB-923D-230D58DDAC5A}" destId="{1B70D117-B9C5-4157-A9F6-86E48046DCB2}" srcOrd="0" destOrd="0" presId="urn:microsoft.com/office/officeart/2005/8/layout/hList1"/>
    <dgm:cxn modelId="{EA704AE1-4AE7-C745-9A5A-4186BBBBE25D}" type="presOf" srcId="{4AE653A7-EF88-409F-ADED-6521EBA8EF0F}" destId="{2FFF1165-E202-4A9B-8244-CB0FA68DE812}" srcOrd="0" destOrd="0" presId="urn:microsoft.com/office/officeart/2005/8/layout/hList1"/>
    <dgm:cxn modelId="{20660567-6A2C-4DD2-AA1F-E89FA9D40DDC}" srcId="{4AE653A7-EF88-409F-ADED-6521EBA8EF0F}" destId="{26DC32C4-F102-4A21-8178-BD37EB774097}" srcOrd="2" destOrd="0" parTransId="{E8560069-66AD-4043-A722-FE8F19713C43}" sibTransId="{9AD72F15-5500-42E1-9ECC-45592249F9E5}"/>
    <dgm:cxn modelId="{D849E343-32CD-8D4D-A58A-98EBBF3EB8E2}" type="presOf" srcId="{F43F9160-1ADD-4C14-9C66-12882507ECBF}" destId="{3361A937-FD3D-4500-B4B1-E0E0C8F3429C}" srcOrd="0" destOrd="2" presId="urn:microsoft.com/office/officeart/2005/8/layout/hList1"/>
    <dgm:cxn modelId="{C50DF6D0-A8EE-B945-A81E-89198AD7875B}" type="presParOf" srcId="{2FFF1165-E202-4A9B-8244-CB0FA68DE812}" destId="{00317CA7-E046-4A38-96D4-5C412330B9A5}" srcOrd="0" destOrd="0" presId="urn:microsoft.com/office/officeart/2005/8/layout/hList1"/>
    <dgm:cxn modelId="{BE0CBDFA-D323-9446-91B8-6C95A0337A8F}" type="presParOf" srcId="{00317CA7-E046-4A38-96D4-5C412330B9A5}" destId="{7E01CA14-FBA0-4701-BBB5-43014002642A}" srcOrd="0" destOrd="0" presId="urn:microsoft.com/office/officeart/2005/8/layout/hList1"/>
    <dgm:cxn modelId="{5B056BB7-323D-FD46-BA29-39AF3D96ECA8}" type="presParOf" srcId="{00317CA7-E046-4A38-96D4-5C412330B9A5}" destId="{3361A937-FD3D-4500-B4B1-E0E0C8F3429C}" srcOrd="1" destOrd="0" presId="urn:microsoft.com/office/officeart/2005/8/layout/hList1"/>
    <dgm:cxn modelId="{26B454A7-6078-E44E-BF45-4048ABA51316}" type="presParOf" srcId="{2FFF1165-E202-4A9B-8244-CB0FA68DE812}" destId="{9AB023E3-26C0-45A7-91DF-FA0B7D97A99C}" srcOrd="1" destOrd="0" presId="urn:microsoft.com/office/officeart/2005/8/layout/hList1"/>
    <dgm:cxn modelId="{352A42EE-A828-DB4A-8110-68769E297805}" type="presParOf" srcId="{2FFF1165-E202-4A9B-8244-CB0FA68DE812}" destId="{64496D1B-4CC0-438B-857D-F9DFCAD6D424}" srcOrd="2" destOrd="0" presId="urn:microsoft.com/office/officeart/2005/8/layout/hList1"/>
    <dgm:cxn modelId="{011497FC-B04F-BF42-8D02-4E9E4F747DB0}" type="presParOf" srcId="{64496D1B-4CC0-438B-857D-F9DFCAD6D424}" destId="{F09762F1-A56C-49B4-8586-DE8F949E8538}" srcOrd="0" destOrd="0" presId="urn:microsoft.com/office/officeart/2005/8/layout/hList1"/>
    <dgm:cxn modelId="{1FEFC899-6BD9-A547-8D78-DCEBB19C2F22}" type="presParOf" srcId="{64496D1B-4CC0-438B-857D-F9DFCAD6D424}" destId="{85A52847-31D7-4E29-9740-91CB6EABF4C8}" srcOrd="1" destOrd="0" presId="urn:microsoft.com/office/officeart/2005/8/layout/hList1"/>
    <dgm:cxn modelId="{995648D0-A140-8B4B-BAF3-1E283A6AB75D}" type="presParOf" srcId="{2FFF1165-E202-4A9B-8244-CB0FA68DE812}" destId="{68AAD230-7D3D-4DD5-8520-5587BC79BCF1}" srcOrd="3" destOrd="0" presId="urn:microsoft.com/office/officeart/2005/8/layout/hList1"/>
    <dgm:cxn modelId="{460CF91E-5302-674B-8ED4-7EA8AEC9277B}" type="presParOf" srcId="{2FFF1165-E202-4A9B-8244-CB0FA68DE812}" destId="{D5F5A20A-ED76-4D5B-B597-A5CA4636349D}" srcOrd="4" destOrd="0" presId="urn:microsoft.com/office/officeart/2005/8/layout/hList1"/>
    <dgm:cxn modelId="{502D7511-AF25-D641-BAD6-BC149018C175}" type="presParOf" srcId="{D5F5A20A-ED76-4D5B-B597-A5CA4636349D}" destId="{EE46BD3E-482D-4C3B-8241-AB5E3EB41720}" srcOrd="0" destOrd="0" presId="urn:microsoft.com/office/officeart/2005/8/layout/hList1"/>
    <dgm:cxn modelId="{08350690-3363-1341-BC59-B205C778A770}" type="presParOf" srcId="{D5F5A20A-ED76-4D5B-B597-A5CA4636349D}" destId="{1B70D117-B9C5-4157-A9F6-86E48046DCB2}" srcOrd="1" destOrd="0" presId="urn:microsoft.com/office/officeart/2005/8/layout/hList1"/>
    <dgm:cxn modelId="{8184362F-9ED4-3742-8F96-E624647A95C8}" type="presParOf" srcId="{2FFF1165-E202-4A9B-8244-CB0FA68DE812}" destId="{4A9B22D8-9180-401A-BF7B-74D8773CE151}" srcOrd="5" destOrd="0" presId="urn:microsoft.com/office/officeart/2005/8/layout/hList1"/>
    <dgm:cxn modelId="{91E029B1-57B6-9547-8750-16BFD1D68E3C}" type="presParOf" srcId="{2FFF1165-E202-4A9B-8244-CB0FA68DE812}" destId="{3B81CBFE-E87D-4B09-A135-C48925E374DF}" srcOrd="6" destOrd="0" presId="urn:microsoft.com/office/officeart/2005/8/layout/hList1"/>
    <dgm:cxn modelId="{E465029C-78D0-5F42-A351-0FDACE45072D}" type="presParOf" srcId="{3B81CBFE-E87D-4B09-A135-C48925E374DF}" destId="{7FB7D1A1-E441-421A-A3DE-661522901D53}" srcOrd="0" destOrd="0" presId="urn:microsoft.com/office/officeart/2005/8/layout/hList1"/>
    <dgm:cxn modelId="{32D880FD-4D1D-524E-97BD-AF1E1EC6629D}" type="presParOf" srcId="{3B81CBFE-E87D-4B09-A135-C48925E374DF}" destId="{9082A841-BD2B-47D0-8AC3-65F8259EEC9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6DBCF-6EA0-FE45-B2F3-EABC439514B8}">
      <dsp:nvSpPr>
        <dsp:cNvPr id="0" name=""/>
        <dsp:cNvSpPr/>
      </dsp:nvSpPr>
      <dsp:spPr>
        <a:xfrm>
          <a:off x="-5232708" y="-801492"/>
          <a:ext cx="6231428" cy="6231428"/>
        </a:xfrm>
        <a:prstGeom prst="blockArc">
          <a:avLst>
            <a:gd name="adj1" fmla="val 18900000"/>
            <a:gd name="adj2" fmla="val 2700000"/>
            <a:gd name="adj3" fmla="val 347"/>
          </a:avLst>
        </a:prstGeom>
        <a:gradFill rotWithShape="1">
          <a:gsLst>
            <a:gs pos="0">
              <a:schemeClr val="accent6">
                <a:tint val="100000"/>
                <a:shade val="100000"/>
                <a:satMod val="129999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4999"/>
            </a:schemeClr>
          </a:solidFill>
          <a:prstDash val="solid"/>
        </a:ln>
        <a:effectLst>
          <a:outerShdw blurRad="38100" rotWithShape="0">
            <a:srgbClr val="000000">
              <a:alpha val="50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19BED210-0B22-584A-AF82-CB38E74824AD}">
      <dsp:nvSpPr>
        <dsp:cNvPr id="0" name=""/>
        <dsp:cNvSpPr/>
      </dsp:nvSpPr>
      <dsp:spPr>
        <a:xfrm>
          <a:off x="642428" y="462844"/>
          <a:ext cx="6371832" cy="9256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4765" tIns="142240" rIns="142240" bIns="142240" numCol="1" spcCol="1270" anchor="ctr" anchorCtr="0">
          <a:noAutofit/>
        </a:bodyPr>
        <a:lstStyle/>
        <a:p>
          <a:pPr lvl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b="0" kern="1200" dirty="0" smtClean="0"/>
            <a:t>Complete</a:t>
          </a:r>
          <a:endParaRPr lang="en-US" sz="5600" kern="1200" dirty="0"/>
        </a:p>
      </dsp:txBody>
      <dsp:txXfrm>
        <a:off x="642428" y="462844"/>
        <a:ext cx="6371832" cy="925688"/>
      </dsp:txXfrm>
    </dsp:sp>
    <dsp:sp modelId="{2B679D39-B3E8-3749-8AE0-F8672D0E0CD5}">
      <dsp:nvSpPr>
        <dsp:cNvPr id="0" name=""/>
        <dsp:cNvSpPr/>
      </dsp:nvSpPr>
      <dsp:spPr>
        <a:xfrm>
          <a:off x="63872" y="347133"/>
          <a:ext cx="1157111" cy="11571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493679-CFDE-1B49-BDE8-C570A6EDF79D}">
      <dsp:nvSpPr>
        <dsp:cNvPr id="0" name=""/>
        <dsp:cNvSpPr/>
      </dsp:nvSpPr>
      <dsp:spPr>
        <a:xfrm>
          <a:off x="978915" y="1851377"/>
          <a:ext cx="6035344" cy="9256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4765" tIns="142240" rIns="142240" bIns="142240" numCol="1" spcCol="1270" anchor="ctr" anchorCtr="0">
          <a:noAutofit/>
        </a:bodyPr>
        <a:lstStyle/>
        <a:p>
          <a:pPr lvl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b="0" kern="1200" dirty="0" smtClean="0"/>
            <a:t>De-duplicated</a:t>
          </a:r>
        </a:p>
      </dsp:txBody>
      <dsp:txXfrm>
        <a:off x="978915" y="1851377"/>
        <a:ext cx="6035344" cy="925688"/>
      </dsp:txXfrm>
    </dsp:sp>
    <dsp:sp modelId="{78EB5AD0-B73A-844F-9379-2E4E600CAEC3}">
      <dsp:nvSpPr>
        <dsp:cNvPr id="0" name=""/>
        <dsp:cNvSpPr/>
      </dsp:nvSpPr>
      <dsp:spPr>
        <a:xfrm>
          <a:off x="400360" y="1735666"/>
          <a:ext cx="1157111" cy="11571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FA5E1C-5F61-BF48-BF26-1A2CF9526F59}">
      <dsp:nvSpPr>
        <dsp:cNvPr id="0" name=""/>
        <dsp:cNvSpPr/>
      </dsp:nvSpPr>
      <dsp:spPr>
        <a:xfrm>
          <a:off x="642428" y="3239910"/>
          <a:ext cx="6371832" cy="9256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4765" tIns="142240" rIns="142240" bIns="142240" numCol="1" spcCol="1270" anchor="ctr" anchorCtr="0">
          <a:noAutofit/>
        </a:bodyPr>
        <a:lstStyle/>
        <a:p>
          <a:pPr lvl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600" kern="1200" dirty="0" smtClean="0"/>
            <a:t>Participatory</a:t>
          </a:r>
          <a:endParaRPr lang="en-US" sz="5600" b="0" kern="1200" dirty="0"/>
        </a:p>
      </dsp:txBody>
      <dsp:txXfrm>
        <a:off x="642428" y="3239910"/>
        <a:ext cx="6371832" cy="925688"/>
      </dsp:txXfrm>
    </dsp:sp>
    <dsp:sp modelId="{F8B5472B-8ED9-6649-A6A1-34D950D2A9C1}">
      <dsp:nvSpPr>
        <dsp:cNvPr id="0" name=""/>
        <dsp:cNvSpPr/>
      </dsp:nvSpPr>
      <dsp:spPr>
        <a:xfrm>
          <a:off x="63872" y="3124199"/>
          <a:ext cx="1157111" cy="11571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1CA14-FBA0-4701-BBB5-43014002642A}">
      <dsp:nvSpPr>
        <dsp:cNvPr id="0" name=""/>
        <dsp:cNvSpPr/>
      </dsp:nvSpPr>
      <dsp:spPr>
        <a:xfrm>
          <a:off x="4601" y="1778587"/>
          <a:ext cx="2767063" cy="815929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kern="1200" dirty="0" smtClean="0"/>
            <a:t>Publications</a:t>
          </a:r>
          <a:endParaRPr lang="en-US" sz="2600" kern="1200" dirty="0"/>
        </a:p>
      </dsp:txBody>
      <dsp:txXfrm>
        <a:off x="4601" y="1778587"/>
        <a:ext cx="2767063" cy="815929"/>
      </dsp:txXfrm>
    </dsp:sp>
    <dsp:sp modelId="{3361A937-FD3D-4500-B4B1-E0E0C8F3429C}">
      <dsp:nvSpPr>
        <dsp:cNvPr id="0" name=""/>
        <dsp:cNvSpPr/>
      </dsp:nvSpPr>
      <dsp:spPr>
        <a:xfrm>
          <a:off x="0" y="2591690"/>
          <a:ext cx="2767063" cy="2034045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600" kern="1200" dirty="0" err="1" smtClean="0"/>
            <a:t>Article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600" kern="1200" dirty="0" err="1" smtClean="0"/>
            <a:t>Preprint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600" kern="1200" dirty="0" smtClean="0"/>
            <a:t>Report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600" kern="1200" dirty="0" smtClean="0"/>
            <a:t>…</a:t>
          </a:r>
          <a:endParaRPr lang="en-US" sz="2600" kern="1200" dirty="0"/>
        </a:p>
      </dsp:txBody>
      <dsp:txXfrm>
        <a:off x="0" y="2591690"/>
        <a:ext cx="2767063" cy="2034045"/>
      </dsp:txXfrm>
    </dsp:sp>
    <dsp:sp modelId="{F09762F1-A56C-49B4-8586-DE8F949E8538}">
      <dsp:nvSpPr>
        <dsp:cNvPr id="0" name=""/>
        <dsp:cNvSpPr/>
      </dsp:nvSpPr>
      <dsp:spPr>
        <a:xfrm>
          <a:off x="3159054" y="1778587"/>
          <a:ext cx="2767063" cy="815929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kern="1200" dirty="0" smtClean="0"/>
            <a:t>Datasets</a:t>
          </a:r>
          <a:endParaRPr lang="en-US" sz="2600" kern="1200" dirty="0"/>
        </a:p>
      </dsp:txBody>
      <dsp:txXfrm>
        <a:off x="3159054" y="1778587"/>
        <a:ext cx="2767063" cy="815929"/>
      </dsp:txXfrm>
    </dsp:sp>
    <dsp:sp modelId="{85A52847-31D7-4E29-9740-91CB6EABF4C8}">
      <dsp:nvSpPr>
        <dsp:cNvPr id="0" name=""/>
        <dsp:cNvSpPr/>
      </dsp:nvSpPr>
      <dsp:spPr>
        <a:xfrm>
          <a:off x="3159054" y="2594517"/>
          <a:ext cx="2767063" cy="2034045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600" kern="1200" dirty="0" smtClean="0"/>
            <a:t>Dataset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600" kern="1200" dirty="0" smtClean="0"/>
            <a:t>Collection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600" kern="1200" dirty="0" smtClean="0"/>
            <a:t>Clinical Trials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600" kern="1200" dirty="0" smtClean="0"/>
            <a:t>…</a:t>
          </a:r>
          <a:endParaRPr lang="en-US" sz="2600" kern="1200" dirty="0"/>
        </a:p>
      </dsp:txBody>
      <dsp:txXfrm>
        <a:off x="3159054" y="2594517"/>
        <a:ext cx="2767063" cy="2034045"/>
      </dsp:txXfrm>
    </dsp:sp>
    <dsp:sp modelId="{EE46BD3E-482D-4C3B-8241-AB5E3EB41720}">
      <dsp:nvSpPr>
        <dsp:cNvPr id="0" name=""/>
        <dsp:cNvSpPr/>
      </dsp:nvSpPr>
      <dsp:spPr>
        <a:xfrm>
          <a:off x="6313506" y="1778587"/>
          <a:ext cx="2767063" cy="815929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kern="1200" dirty="0" smtClean="0"/>
            <a:t>Software</a:t>
          </a:r>
          <a:endParaRPr lang="en-US" sz="2600" kern="1200" dirty="0"/>
        </a:p>
      </dsp:txBody>
      <dsp:txXfrm>
        <a:off x="6313506" y="1778587"/>
        <a:ext cx="2767063" cy="815929"/>
      </dsp:txXfrm>
    </dsp:sp>
    <dsp:sp modelId="{1B70D117-B9C5-4157-A9F6-86E48046DCB2}">
      <dsp:nvSpPr>
        <dsp:cNvPr id="0" name=""/>
        <dsp:cNvSpPr/>
      </dsp:nvSpPr>
      <dsp:spPr>
        <a:xfrm>
          <a:off x="6313506" y="2594517"/>
          <a:ext cx="2767063" cy="2034045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600" kern="1200" dirty="0" smtClean="0"/>
            <a:t>Research Software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600" kern="1200" dirty="0" smtClean="0"/>
            <a:t>…</a:t>
          </a:r>
          <a:endParaRPr lang="en-US" sz="2600" kern="1200" dirty="0"/>
        </a:p>
      </dsp:txBody>
      <dsp:txXfrm>
        <a:off x="6313506" y="2594517"/>
        <a:ext cx="2767063" cy="2034045"/>
      </dsp:txXfrm>
    </dsp:sp>
    <dsp:sp modelId="{7FB7D1A1-E441-421A-A3DE-661522901D53}">
      <dsp:nvSpPr>
        <dsp:cNvPr id="0" name=""/>
        <dsp:cNvSpPr/>
      </dsp:nvSpPr>
      <dsp:spPr>
        <a:xfrm>
          <a:off x="9467959" y="1778587"/>
          <a:ext cx="2767063" cy="815929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kern="1200" dirty="0" smtClean="0"/>
            <a:t>Other Research Products</a:t>
          </a:r>
          <a:endParaRPr lang="en-US" sz="2600" kern="1200" dirty="0"/>
        </a:p>
      </dsp:txBody>
      <dsp:txXfrm>
        <a:off x="9467959" y="1778587"/>
        <a:ext cx="2767063" cy="815929"/>
      </dsp:txXfrm>
    </dsp:sp>
    <dsp:sp modelId="{9082A841-BD2B-47D0-8AC3-65F8259EEC94}">
      <dsp:nvSpPr>
        <dsp:cNvPr id="0" name=""/>
        <dsp:cNvSpPr/>
      </dsp:nvSpPr>
      <dsp:spPr>
        <a:xfrm>
          <a:off x="9467959" y="2594517"/>
          <a:ext cx="2767063" cy="2034045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lumMod val="20000"/>
              <a:lumOff val="8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600" kern="1200" dirty="0" smtClean="0"/>
            <a:t>Service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600" kern="1200" dirty="0" smtClean="0"/>
            <a:t>Workflow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600" kern="1200" dirty="0" smtClean="0"/>
            <a:t>Interactive </a:t>
          </a:r>
          <a:r>
            <a:rPr lang="de-DE" sz="2600" kern="1200" dirty="0" err="1" smtClean="0"/>
            <a:t>Resource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2600" kern="1200" dirty="0" smtClean="0"/>
            <a:t>…</a:t>
          </a:r>
          <a:endParaRPr lang="en-US" sz="2600" kern="1200" dirty="0"/>
        </a:p>
      </dsp:txBody>
      <dsp:txXfrm>
        <a:off x="9467959" y="2594517"/>
        <a:ext cx="2767063" cy="2034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239F5-19E1-724A-8F0B-922E848C9F3F}" type="datetimeFigureOut">
              <a:rPr lang="en-US" smtClean="0"/>
              <a:t>10/10/18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F47F3-A4D4-424B-B094-079746893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66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99768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Content providers in scholarly communication: publications, datasets, processes, projects, organizations, researchers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41CF7632-9EA9-5D45-8823-A3AEDCA8349B}" type="slidenum">
              <a:rPr lang="el-GR" altLang="en-US" sz="1200"/>
              <a:pPr eaLnBrk="1" hangingPunct="1"/>
              <a:t>3</a:t>
            </a:fld>
            <a:endParaRPr lang="el-GR" altLang="en-US" sz="1200"/>
          </a:p>
        </p:txBody>
      </p:sp>
    </p:spTree>
    <p:extLst>
      <p:ext uri="{BB962C8B-B14F-4D97-AF65-F5344CB8AC3E}">
        <p14:creationId xmlns:p14="http://schemas.microsoft.com/office/powerpoint/2010/main" val="653322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Content providers in scholarly communication: publications, datasets, processes, projects, organizations, researchers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41CF7632-9EA9-5D45-8823-A3AEDCA8349B}" type="slidenum">
              <a:rPr lang="el-GR" altLang="en-US" sz="1200"/>
              <a:pPr eaLnBrk="1" hangingPunct="1"/>
              <a:t>4</a:t>
            </a:fld>
            <a:endParaRPr lang="el-GR" altLang="en-US" sz="1200"/>
          </a:p>
        </p:txBody>
      </p:sp>
    </p:spTree>
    <p:extLst>
      <p:ext uri="{BB962C8B-B14F-4D97-AF65-F5344CB8AC3E}">
        <p14:creationId xmlns:p14="http://schemas.microsoft.com/office/powerpoint/2010/main" val="1624665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Content providers in scholarly communication: publications, datasets, processes, projects, organizations, researchers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41CF7632-9EA9-5D45-8823-A3AEDCA8349B}" type="slidenum">
              <a:rPr lang="el-GR" altLang="en-US" sz="1200"/>
              <a:pPr eaLnBrk="1" hangingPunct="1"/>
              <a:t>5</a:t>
            </a:fld>
            <a:endParaRPr lang="el-GR" altLang="en-US" sz="1200"/>
          </a:p>
        </p:txBody>
      </p:sp>
    </p:spTree>
    <p:extLst>
      <p:ext uri="{BB962C8B-B14F-4D97-AF65-F5344CB8AC3E}">
        <p14:creationId xmlns:p14="http://schemas.microsoft.com/office/powerpoint/2010/main" val="1470355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1.emf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jp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Relationship Id="rId3" Type="http://schemas.openxmlformats.org/officeDocument/2006/relationships/image" Target="../media/image11.em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emf"/><Relationship Id="rId3" Type="http://schemas.openxmlformats.org/officeDocument/2006/relationships/image" Target="../media/image3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6" Type="http://schemas.openxmlformats.org/officeDocument/2006/relationships/image" Target="../media/image10.png"/><Relationship Id="rId7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2" y="-1"/>
            <a:ext cx="1627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360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gradFill>
          <a:gsLst>
            <a:gs pos="0">
              <a:schemeClr val="accent2"/>
            </a:gs>
            <a:gs pos="100000">
              <a:schemeClr val="bg1">
                <a:alpha val="0"/>
                <a:lumMod val="0"/>
                <a:lumOff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6256000" cy="7561913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2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4249366" cy="8026401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502599" y="434716"/>
            <a:ext cx="13959887" cy="3576102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012266" y="4010818"/>
            <a:ext cx="13450220" cy="1345739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4200" b="0" i="0" spc="-151">
                <a:solidFill>
                  <a:schemeClr val="accent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9220983" y="5919029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Name Surname</a:t>
            </a:r>
            <a:endParaRPr lang="en-US" dirty="0"/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9220983" y="6300391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0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sp>
        <p:nvSpPr>
          <p:cNvPr id="3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49897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4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" y="0"/>
            <a:ext cx="14210569" cy="80045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1" y="792163"/>
            <a:ext cx="12795486" cy="85064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ts val="664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CONTENTS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667001" y="2032435"/>
            <a:ext cx="12795486" cy="5384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000" b="0" i="0" spc="-151" baseline="0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2pPr>
            <a:lvl3pPr marL="888978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3pPr>
            <a:lvl4pPr marL="1333467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4pPr>
            <a:lvl5pPr marL="1777956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-</a:t>
            </a:r>
          </a:p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 -</a:t>
            </a:r>
          </a:p>
          <a:p>
            <a:pPr lvl="0"/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 - </a:t>
            </a:r>
          </a:p>
          <a:p>
            <a:pPr lvl="0"/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porro</a:t>
            </a:r>
            <a:r>
              <a:rPr lang="en-US" dirty="0" smtClean="0"/>
              <a:t> </a:t>
            </a:r>
            <a:r>
              <a:rPr lang="en-US" dirty="0" err="1" smtClean="0"/>
              <a:t>quisquam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, qui </a:t>
            </a:r>
            <a:r>
              <a:rPr lang="en-US" dirty="0" err="1" smtClean="0"/>
              <a:t>dolorem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-</a:t>
            </a:r>
          </a:p>
          <a:p>
            <a:pPr lvl="0"/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minima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nostrum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 -</a:t>
            </a:r>
            <a:endParaRPr lang="el-GR" dirty="0" smtClean="0"/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 smtClean="0"/>
              <a:t>Quisquam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, qui </a:t>
            </a:r>
            <a:r>
              <a:rPr lang="en-US" dirty="0" err="1" smtClean="0"/>
              <a:t>dolorem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-</a:t>
            </a:r>
          </a:p>
          <a:p>
            <a:pPr marL="0" marR="0" lvl="0" indent="0" algn="r" defTabSz="5476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porro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sit -</a:t>
            </a:r>
            <a:endParaRPr lang="en-US" dirty="0"/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068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23" y="0"/>
            <a:ext cx="16256000" cy="9144000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3"/>
              </a:gs>
            </a:gsLst>
            <a:lin ang="3600000" scaled="0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354655" y="1783830"/>
            <a:ext cx="13545568" cy="5576340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CHAPTER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44484" y="4825316"/>
            <a:ext cx="2568314" cy="385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079" y="-642079"/>
            <a:ext cx="2568314" cy="3852472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13185"/>
            <a:ext cx="2076544" cy="741219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181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792163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Light Blue Title.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412763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" y="2306964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Dark Blue Title.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723900" y="3799765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4800" b="1" i="0" spc="-151" baseline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Red Title.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23900" y="2916564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723900" y="4414127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26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8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600" b="1" i="0" spc="-151">
                <a:solidFill>
                  <a:schemeClr val="accent2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000" b="1" i="0" spc="-51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 Second Level</a:t>
            </a:r>
          </a:p>
          <a:p>
            <a:pPr lvl="2"/>
            <a:r>
              <a:rPr lang="en-US" dirty="0" smtClean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Bullet points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56698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269067" y="792163"/>
            <a:ext cx="11751733" cy="7502312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2. LOREM IPSUM CHAPTER </a:t>
            </a:r>
          </a:p>
        </p:txBody>
      </p:sp>
    </p:spTree>
    <p:extLst>
      <p:ext uri="{BB962C8B-B14F-4D97-AF65-F5344CB8AC3E}">
        <p14:creationId xmlns:p14="http://schemas.microsoft.com/office/powerpoint/2010/main" val="5392645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0" y="508000"/>
            <a:ext cx="12872179" cy="124443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0" y="1752437"/>
            <a:ext cx="13381038" cy="5650996"/>
          </a:xfrm>
          <a:prstGeom prst="rect">
            <a:avLst/>
          </a:prstGeom>
        </p:spPr>
        <p:txBody>
          <a:bodyPr lIns="0" tIns="180000" rIns="0" bIns="180000" numCol="2" spcCol="720000" anchor="t" anchorCtr="0">
            <a:normAutofit/>
          </a:bodyPr>
          <a:lstStyle>
            <a:lvl1pPr marL="0" indent="0" algn="l"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. 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, </a:t>
            </a:r>
            <a:r>
              <a:rPr lang="en-US" dirty="0" err="1" smtClean="0"/>
              <a:t>nascetur</a:t>
            </a:r>
            <a:r>
              <a:rPr lang="en-US" dirty="0" smtClean="0"/>
              <a:t> </a:t>
            </a:r>
            <a:r>
              <a:rPr lang="en-US" dirty="0" err="1" smtClean="0"/>
              <a:t>ridiculus</a:t>
            </a:r>
            <a:r>
              <a:rPr lang="en-US" dirty="0" smtClean="0"/>
              <a:t> mus. </a:t>
            </a:r>
            <a:r>
              <a:rPr lang="en-US" dirty="0" err="1" smtClean="0"/>
              <a:t>Donec</a:t>
            </a:r>
            <a:r>
              <a:rPr lang="en-US" dirty="0" smtClean="0"/>
              <a:t> quam </a:t>
            </a:r>
            <a:r>
              <a:rPr lang="en-US" dirty="0" err="1" smtClean="0"/>
              <a:t>felis</a:t>
            </a:r>
            <a:r>
              <a:rPr lang="en-US" dirty="0" smtClean="0"/>
              <a:t>, </a:t>
            </a:r>
            <a:r>
              <a:rPr lang="en-US" dirty="0" err="1" smtClean="0"/>
              <a:t>ultricies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, </a:t>
            </a:r>
            <a:r>
              <a:rPr lang="en-US" dirty="0" err="1" smtClean="0"/>
              <a:t>pellentesque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pretium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, sem.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pede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,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,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, </a:t>
            </a:r>
            <a:r>
              <a:rPr lang="en-US" dirty="0" err="1" smtClean="0"/>
              <a:t>arcu</a:t>
            </a:r>
            <a:r>
              <a:rPr lang="en-US" dirty="0" smtClean="0"/>
              <a:t>. In </a:t>
            </a:r>
            <a:r>
              <a:rPr lang="en-US" dirty="0" err="1" smtClean="0"/>
              <a:t>enim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, </a:t>
            </a:r>
            <a:r>
              <a:rPr lang="en-US" dirty="0" err="1" smtClean="0"/>
              <a:t>rhoncus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, </a:t>
            </a:r>
            <a:r>
              <a:rPr lang="en-US" dirty="0" err="1" smtClean="0"/>
              <a:t>imperdiet</a:t>
            </a:r>
            <a:r>
              <a:rPr lang="en-US" dirty="0" smtClean="0"/>
              <a:t> a, </a:t>
            </a:r>
            <a:r>
              <a:rPr lang="en-US" dirty="0" err="1" smtClean="0"/>
              <a:t>venenatis</a:t>
            </a:r>
            <a:r>
              <a:rPr lang="en-US" dirty="0" smtClean="0"/>
              <a:t> vitae,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dictum </a:t>
            </a:r>
            <a:r>
              <a:rPr lang="en-US" dirty="0" err="1" smtClean="0"/>
              <a:t>felis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pede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 </a:t>
            </a:r>
            <a:r>
              <a:rPr lang="en-US" dirty="0" err="1" smtClean="0"/>
              <a:t>pretium</a:t>
            </a:r>
            <a:r>
              <a:rPr lang="en-US" dirty="0" smtClean="0"/>
              <a:t>. Integer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Cras</a:t>
            </a:r>
            <a:r>
              <a:rPr lang="en-US" dirty="0" smtClean="0"/>
              <a:t> </a:t>
            </a:r>
            <a:r>
              <a:rPr lang="en-US" dirty="0" err="1" smtClean="0"/>
              <a:t>dapibus</a:t>
            </a:r>
            <a:r>
              <a:rPr lang="en-US" dirty="0" smtClean="0"/>
              <a:t>. </a:t>
            </a:r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 smtClean="0"/>
              <a:t>elementum</a:t>
            </a:r>
            <a:r>
              <a:rPr lang="en-US" dirty="0" smtClean="0"/>
              <a:t> semper nisi.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eleifend</a:t>
            </a:r>
            <a:r>
              <a:rPr lang="en-US" dirty="0" smtClean="0"/>
              <a:t> </a:t>
            </a:r>
            <a:r>
              <a:rPr lang="en-US" dirty="0" err="1" smtClean="0"/>
              <a:t>tellus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 ligula, </a:t>
            </a:r>
            <a:r>
              <a:rPr lang="en-US" dirty="0" err="1" smtClean="0"/>
              <a:t>porttitor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, </a:t>
            </a:r>
            <a:r>
              <a:rPr lang="en-US" dirty="0" err="1" smtClean="0"/>
              <a:t>consequat</a:t>
            </a:r>
            <a:r>
              <a:rPr lang="en-US" dirty="0" smtClean="0"/>
              <a:t> vitae, </a:t>
            </a:r>
            <a:r>
              <a:rPr lang="en-US" dirty="0" err="1" smtClean="0"/>
              <a:t>eleifend</a:t>
            </a:r>
            <a:r>
              <a:rPr lang="en-US" dirty="0" smtClean="0"/>
              <a:t> ac,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lorem</a:t>
            </a:r>
            <a:r>
              <a:rPr lang="en-US" dirty="0" smtClean="0"/>
              <a:t> ante, </a:t>
            </a:r>
            <a:r>
              <a:rPr lang="en-US" dirty="0" err="1" smtClean="0"/>
              <a:t>dapibus</a:t>
            </a:r>
            <a:r>
              <a:rPr lang="en-US" dirty="0" smtClean="0"/>
              <a:t> in,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, </a:t>
            </a:r>
            <a:r>
              <a:rPr lang="en-US" dirty="0" err="1" smtClean="0"/>
              <a:t>feugiat</a:t>
            </a:r>
            <a:r>
              <a:rPr lang="en-US" dirty="0" smtClean="0"/>
              <a:t> a, </a:t>
            </a:r>
            <a:r>
              <a:rPr lang="en-US" dirty="0" err="1" smtClean="0"/>
              <a:t>tellus</a:t>
            </a:r>
            <a:r>
              <a:rPr lang="en-US" dirty="0" smtClean="0"/>
              <a:t>. </a:t>
            </a:r>
            <a:r>
              <a:rPr lang="en-US" dirty="0" err="1" smtClean="0"/>
              <a:t>Phasellus</a:t>
            </a:r>
            <a:r>
              <a:rPr lang="en-US" dirty="0" smtClean="0"/>
              <a:t> </a:t>
            </a:r>
            <a:r>
              <a:rPr lang="en-US" dirty="0" err="1" smtClean="0"/>
              <a:t>viverra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metus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. </a:t>
            </a:r>
            <a:r>
              <a:rPr lang="en-US" dirty="0" err="1" smtClean="0"/>
              <a:t>Quisque</a:t>
            </a:r>
            <a:r>
              <a:rPr lang="en-US" dirty="0" smtClean="0"/>
              <a:t> </a:t>
            </a:r>
            <a:r>
              <a:rPr lang="en-US" dirty="0" err="1" smtClean="0"/>
              <a:t>rutrum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. </a:t>
            </a:r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nisi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7373823" y="4233946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097097" y="4523343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!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</a:t>
            </a:r>
            <a:r>
              <a:rPr lang="mr-IN" dirty="0" smtClean="0"/>
              <a:t>…</a:t>
            </a:r>
            <a:endParaRPr lang="en-US" dirty="0" smtClean="0"/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32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  <p15:guide id="3" orient="horz" pos="499" userDrawn="1">
          <p15:clr>
            <a:srgbClr val="FBAE40"/>
          </p15:clr>
        </p15:guide>
        <p15:guide id="4" orient="horz" pos="1111" userDrawn="1">
          <p15:clr>
            <a:srgbClr val="FBAE40"/>
          </p15:clr>
        </p15:guide>
        <p15:guide id="5" orient="horz" pos="4672" userDrawn="1">
          <p15:clr>
            <a:srgbClr val="FBAE40"/>
          </p15:clr>
        </p15:guide>
        <p15:guide id="6" pos="888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4089" y="0"/>
            <a:ext cx="14271911" cy="8039100"/>
          </a:xfrm>
          <a:prstGeom prst="rect">
            <a:avLst/>
          </a:prstGeom>
          <a:effectLst/>
        </p:spPr>
      </p:pic>
      <p:sp>
        <p:nvSpPr>
          <p:cNvPr id="1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4584702"/>
            <a:ext cx="12888913" cy="2832098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400" b="0" i="0" spc="-151" baseline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tempus, </a:t>
            </a:r>
            <a:r>
              <a:rPr lang="en-US" dirty="0" err="1" smtClean="0"/>
              <a:t>tellus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condimentum</a:t>
            </a:r>
            <a:r>
              <a:rPr lang="en-US" dirty="0" smtClean="0"/>
              <a:t> </a:t>
            </a:r>
            <a:r>
              <a:rPr lang="en-US" dirty="0" err="1" smtClean="0"/>
              <a:t>rhoncus</a:t>
            </a:r>
            <a:r>
              <a:rPr lang="en-US" dirty="0" smtClean="0"/>
              <a:t>, </a:t>
            </a:r>
            <a:r>
              <a:rPr lang="en-US" dirty="0" err="1" smtClean="0"/>
              <a:t>sem</a:t>
            </a:r>
            <a:r>
              <a:rPr lang="en-US" dirty="0" smtClean="0"/>
              <a:t> quam semper libero,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711198" y="2045544"/>
            <a:ext cx="12888915" cy="253915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75000"/>
              </a:lnSpc>
              <a:spcBef>
                <a:spcPts val="0"/>
              </a:spcBef>
              <a:buNone/>
              <a:defRPr sz="190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 smtClean="0"/>
              <a:t>52</a:t>
            </a:r>
            <a:r>
              <a:rPr lang="en-US" dirty="0" smtClean="0"/>
              <a:t>.7Mbps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242" y="1653863"/>
            <a:ext cx="1193305" cy="1193305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61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Tx/>
              <a:buBlip>
                <a:blip r:embed="rId2"/>
              </a:buBlip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4000" b="0" i="0" spc="-151">
                <a:solidFill>
                  <a:srgbClr val="5B72D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200" b="0" i="0" spc="-51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 Second Level</a:t>
            </a:r>
          </a:p>
          <a:p>
            <a:pPr lvl="2"/>
            <a:r>
              <a:rPr lang="en-US" dirty="0" smtClean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941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4000" b="0" i="0" spc="-151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200" b="0" i="0" spc="-51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 smtClean="0"/>
              <a:t>Bullet</a:t>
            </a:r>
          </a:p>
          <a:p>
            <a:pPr lvl="1"/>
            <a:r>
              <a:rPr lang="en-US" dirty="0" smtClean="0"/>
              <a:t>Bullet Second Level</a:t>
            </a:r>
          </a:p>
          <a:p>
            <a:pPr lvl="2"/>
            <a:r>
              <a:rPr lang="en-US" dirty="0" smtClean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" y="-1"/>
            <a:ext cx="16272000" cy="91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653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362792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54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My Diagram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DolorSit</a:t>
            </a:r>
            <a:r>
              <a:rPr lang="en-US" dirty="0" smtClean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7173626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8853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DolorSit</a:t>
            </a:r>
            <a:r>
              <a:rPr lang="en-US" dirty="0" smtClean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4" y="6506316"/>
            <a:ext cx="7728759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1210623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2"/>
            <a:ext cx="16233457" cy="9144000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9683645" y="1752438"/>
            <a:ext cx="572624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.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-1229193" y="1763713"/>
            <a:ext cx="10478124" cy="239842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11199" y="2018546"/>
            <a:ext cx="7417597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Sit!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7120328" y="4593134"/>
            <a:ext cx="10343214" cy="239842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128000" y="4847967"/>
            <a:ext cx="7281889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Etiam</a:t>
            </a:r>
            <a:r>
              <a:rPr lang="en-US" dirty="0" smtClean="0"/>
              <a:t> </a:t>
            </a:r>
            <a:r>
              <a:rPr lang="en-US" dirty="0" err="1" smtClean="0"/>
              <a:t>ultricies</a:t>
            </a:r>
            <a:r>
              <a:rPr lang="en-US" dirty="0" smtClean="0"/>
              <a:t> nisi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augue</a:t>
            </a:r>
            <a:r>
              <a:rPr lang="en-US" dirty="0" smtClean="0"/>
              <a:t>.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4570584"/>
            <a:ext cx="593173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r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348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436" y="872215"/>
            <a:ext cx="1806936" cy="1548000"/>
          </a:xfrm>
          <a:prstGeom prst="rect">
            <a:avLst/>
          </a:prstGeom>
          <a:effectLst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444596" y="1587501"/>
            <a:ext cx="13365686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4102725" y="7017692"/>
            <a:ext cx="8279150" cy="939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6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- Cicero, 45BC</a:t>
            </a:r>
          </a:p>
        </p:txBody>
      </p:sp>
    </p:spTree>
    <p:extLst>
      <p:ext uri="{BB962C8B-B14F-4D97-AF65-F5344CB8AC3E}">
        <p14:creationId xmlns:p14="http://schemas.microsoft.com/office/powerpoint/2010/main" val="4422590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19" y="6237108"/>
            <a:ext cx="2333665" cy="3500498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5868"/>
            <a:ext cx="16297200" cy="9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68"/>
            <a:ext cx="16297200" cy="9180000"/>
          </a:xfrm>
          <a:prstGeom prst="rect">
            <a:avLst/>
          </a:prstGeom>
          <a:noFill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rgbClr val="2D3293"/>
              </a:gs>
              <a:gs pos="100000">
                <a:schemeClr val="accent2">
                  <a:lumMod val="75000"/>
                </a:schemeClr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53933" y="6241933"/>
            <a:ext cx="2335200" cy="35028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" y="0"/>
            <a:ext cx="16246121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945467" y="745067"/>
            <a:ext cx="8365067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784562" y="2359875"/>
            <a:ext cx="7932515" cy="49340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" y="0"/>
            <a:ext cx="16246137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0" y="745067"/>
            <a:ext cx="8636001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rgbClr val="2D3293"/>
              </a:gs>
              <a:gs pos="99000">
                <a:schemeClr val="accent2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" y="0"/>
            <a:ext cx="16246135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547534" y="1278467"/>
            <a:ext cx="9160933" cy="65870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2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085" y="815901"/>
            <a:ext cx="1012668" cy="867551"/>
          </a:xfrm>
          <a:prstGeom prst="rect">
            <a:avLst/>
          </a:prstGeom>
          <a:noFill/>
          <a:effectLst/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999060" y="956202"/>
            <a:ext cx="10487597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80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1084" y="4572000"/>
            <a:ext cx="3851149" cy="872281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4800" b="0" i="1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Cicero, 45 BC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0671" y="-414216"/>
            <a:ext cx="1615589" cy="2423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9" y="8197313"/>
            <a:ext cx="1171863" cy="8136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0867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39" y="6025863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6514" y="-419529"/>
            <a:ext cx="1615589" cy="2423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4898" y="1067627"/>
            <a:ext cx="1554806" cy="1332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0592" y="1248225"/>
            <a:ext cx="1061902" cy="909729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715400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,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8940659" y="1599957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pede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, </a:t>
            </a:r>
            <a:r>
              <a:rPr lang="en-US" dirty="0" err="1" smtClean="0"/>
              <a:t>aliquet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,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, </a:t>
            </a:r>
            <a:r>
              <a:rPr lang="en-US" dirty="0" err="1" smtClean="0"/>
              <a:t>arcu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dictum </a:t>
            </a:r>
            <a:r>
              <a:rPr lang="en-US" dirty="0" err="1" smtClean="0"/>
              <a:t>felis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pede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 </a:t>
            </a:r>
            <a:r>
              <a:rPr lang="en-US" dirty="0" err="1" smtClean="0"/>
              <a:t>pretium</a:t>
            </a:r>
            <a:r>
              <a:rPr lang="en-US" dirty="0" smtClean="0"/>
              <a:t>.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461046" y="5525120"/>
            <a:ext cx="3720780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Cicero, 45BC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3250819" y="5525120"/>
            <a:ext cx="3690914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Cicero, 45BC</a:t>
            </a:r>
          </a:p>
        </p:txBody>
      </p:sp>
      <p:sp>
        <p:nvSpPr>
          <p:cNvPr id="4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611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4977114" y="3355141"/>
            <a:ext cx="1461541" cy="255212"/>
            <a:chOff x="4977114" y="3355141"/>
            <a:chExt cx="1461541" cy="255212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977114" y="3355141"/>
              <a:ext cx="120632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6" name="Group 35"/>
          <p:cNvGrpSpPr/>
          <p:nvPr userDrawn="1"/>
        </p:nvGrpSpPr>
        <p:grpSpPr>
          <a:xfrm rot="10800000" flipH="1">
            <a:off x="4963180" y="5245881"/>
            <a:ext cx="1866955" cy="657494"/>
            <a:chOff x="5150967" y="3355141"/>
            <a:chExt cx="1488828" cy="157687"/>
          </a:xfrm>
        </p:grpSpPr>
        <p:cxnSp>
          <p:nvCxnSpPr>
            <p:cNvPr id="37" name="Straight Connector 36"/>
            <p:cNvCxnSpPr/>
            <p:nvPr userDrawn="1"/>
          </p:nvCxnSpPr>
          <p:spPr>
            <a:xfrm rot="10800000" flipH="1">
              <a:off x="5150967" y="3355141"/>
              <a:ext cx="103247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/>
            <p:cNvCxnSpPr/>
            <p:nvPr userDrawn="1"/>
          </p:nvCxnSpPr>
          <p:spPr>
            <a:xfrm rot="10800000" flipH="1" flipV="1">
              <a:off x="6183443" y="3355141"/>
              <a:ext cx="456352" cy="1576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0" y="5452946"/>
            <a:ext cx="4010702" cy="1963854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parturient.,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399735" y="5185718"/>
            <a:ext cx="4010702" cy="20318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6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 </a:t>
            </a:r>
            <a:r>
              <a:rPr lang="en-US" dirty="0" err="1" smtClean="0"/>
              <a:t>penatibus</a:t>
            </a:r>
            <a:r>
              <a:rPr lang="en-US" dirty="0" smtClean="0"/>
              <a:t> et </a:t>
            </a:r>
            <a:r>
              <a:rPr lang="en-US" dirty="0" err="1" smtClean="0"/>
              <a:t>magnis</a:t>
            </a:r>
            <a:r>
              <a:rPr lang="en-US" dirty="0" smtClean="0"/>
              <a:t> dis parturient </a:t>
            </a:r>
            <a:r>
              <a:rPr lang="en-US" dirty="0" err="1" smtClean="0"/>
              <a:t>montes</a:t>
            </a:r>
            <a:r>
              <a:rPr lang="en-US" dirty="0" smtClean="0"/>
              <a:t>, </a:t>
            </a:r>
            <a:r>
              <a:rPr lang="en-US" dirty="0" err="1" smtClean="0"/>
              <a:t>nascetur</a:t>
            </a:r>
            <a:r>
              <a:rPr lang="en-US" dirty="0" smtClean="0"/>
              <a:t> </a:t>
            </a:r>
            <a:r>
              <a:rPr lang="en-US" dirty="0" err="1" smtClean="0"/>
              <a:t>ridiculus</a:t>
            </a:r>
            <a:r>
              <a:rPr lang="en-US" dirty="0" smtClean="0"/>
              <a:t> mus.  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399735" y="2188518"/>
            <a:ext cx="4010702" cy="1892663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. 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 flipH="1">
            <a:off x="9317513" y="3011918"/>
            <a:ext cx="1756889" cy="941658"/>
            <a:chOff x="5435972" y="3355141"/>
            <a:chExt cx="1401055" cy="225838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5435972" y="3355141"/>
              <a:ext cx="74747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/>
            <p:cNvCxnSpPr/>
            <p:nvPr userDrawn="1"/>
          </p:nvCxnSpPr>
          <p:spPr>
            <a:xfrm rot="10800000" flipH="1" flipV="1">
              <a:off x="6183443" y="3355141"/>
              <a:ext cx="653584" cy="2258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720000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Science. Set Free. 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711200" y="2188519"/>
            <a:ext cx="4010702" cy="1892662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Cum </a:t>
            </a:r>
            <a:r>
              <a:rPr lang="en-US" dirty="0" err="1" smtClean="0"/>
              <a:t>sociis</a:t>
            </a:r>
            <a:r>
              <a:rPr lang="en-US" dirty="0" smtClean="0"/>
              <a:t> </a:t>
            </a:r>
            <a:r>
              <a:rPr lang="en-US" dirty="0" err="1" smtClean="0"/>
              <a:t>natoque</a:t>
            </a:r>
            <a:r>
              <a:rPr lang="en-US" dirty="0" smtClean="0"/>
              <a:t>. 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720000" y="4843346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Science. Set Free. 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11399734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Science. Set Free. 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 flipH="1" flipV="1">
            <a:off x="9814139" y="5741248"/>
            <a:ext cx="1260263" cy="405551"/>
            <a:chOff x="5533392" y="3355141"/>
            <a:chExt cx="905263" cy="255212"/>
          </a:xfrm>
        </p:grpSpPr>
        <p:cxnSp>
          <p:nvCxnSpPr>
            <p:cNvPr id="53" name="Straight Connector 52"/>
            <p:cNvCxnSpPr/>
            <p:nvPr userDrawn="1"/>
          </p:nvCxnSpPr>
          <p:spPr>
            <a:xfrm flipV="1">
              <a:off x="5533392" y="3355141"/>
              <a:ext cx="6500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7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11399734" y="4576118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Science. Set Free. 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72" y="2701698"/>
            <a:ext cx="3258477" cy="3715808"/>
          </a:xfrm>
          <a:prstGeom prst="rect">
            <a:avLst/>
          </a:prstGeom>
        </p:spPr>
      </p:pic>
      <p:sp>
        <p:nvSpPr>
          <p:cNvPr id="28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08676"/>
            <a:ext cx="14699237" cy="105182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DOLOR SIT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3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275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583" y="0"/>
            <a:ext cx="4628417" cy="9155111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552085"/>
            <a:ext cx="10210800" cy="90841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11627582" y="-1"/>
            <a:ext cx="4689798" cy="914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6070600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1200" y="2082800"/>
            <a:ext cx="485140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6070599" y="2082800"/>
            <a:ext cx="485140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711200" y="4578991"/>
            <a:ext cx="4851401" cy="844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6070599" y="4578991"/>
            <a:ext cx="4851401" cy="84449"/>
          </a:xfrm>
          <a:prstGeom prst="rect">
            <a:avLst/>
          </a:prstGeom>
          <a:solidFill>
            <a:schemeClr val="accent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1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 smtClean="0"/>
              <a:t>Ι</a:t>
            </a:r>
            <a:r>
              <a:rPr lang="en-US" dirty="0" err="1" smtClean="0"/>
              <a:t>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6070600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dolor.</a:t>
            </a:r>
            <a:r>
              <a:rPr lang="el-GR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</a:p>
        </p:txBody>
      </p:sp>
      <p:sp>
        <p:nvSpPr>
          <p:cNvPr id="4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602294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602293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029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</a:t>
            </a:r>
            <a:r>
              <a:rPr lang="el-GR" dirty="0" smtClean="0"/>
              <a:t>- 3</a:t>
            </a:r>
            <a:r>
              <a:rPr lang="en-US" dirty="0" smtClean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933732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933732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933732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11200" y="7000354"/>
            <a:ext cx="4532131" cy="84449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5861934" y="6999710"/>
            <a:ext cx="4532131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1012668" y="6999709"/>
            <a:ext cx="4532131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magna.</a:t>
            </a:r>
            <a:r>
              <a:rPr lang="el-GR" dirty="0" smtClean="0"/>
              <a:t> </a:t>
            </a:r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1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4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magna.</a:t>
            </a:r>
            <a:r>
              <a:rPr lang="el-GR" dirty="0" smtClean="0"/>
              <a:t> </a:t>
            </a:r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3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2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12669" y="3229338"/>
            <a:ext cx="453213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magna.</a:t>
            </a:r>
            <a:r>
              <a:rPr lang="el-GR" dirty="0" smtClean="0"/>
              <a:t> </a:t>
            </a:r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12668" y="2430866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3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367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</a:t>
            </a:r>
            <a:r>
              <a:rPr lang="el-GR" dirty="0" smtClean="0"/>
              <a:t>- </a:t>
            </a:r>
            <a:r>
              <a:rPr lang="en-US" dirty="0" smtClean="0"/>
              <a:t>2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711200" y="1933731"/>
            <a:ext cx="7200000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354543" y="1933732"/>
            <a:ext cx="7200000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711200" y="6999709"/>
            <a:ext cx="7200000" cy="84449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8354543" y="6999709"/>
            <a:ext cx="7200000" cy="84449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0" y="3229337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magna.</a:t>
            </a:r>
            <a:r>
              <a:rPr lang="el-GR" dirty="0" smtClean="0"/>
              <a:t> </a:t>
            </a:r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711199" y="2430865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1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354544" y="3229338"/>
            <a:ext cx="7200000" cy="353887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fringilla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sodales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 magna.</a:t>
            </a:r>
            <a:r>
              <a:rPr lang="el-GR" dirty="0" smtClean="0"/>
              <a:t> </a:t>
            </a:r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8354543" y="2430866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2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22774" y="355600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</a:t>
            </a:r>
            <a:r>
              <a:rPr lang="el-GR" dirty="0" smtClean="0"/>
              <a:t>- 6</a:t>
            </a:r>
            <a:r>
              <a:rPr lang="en-US" dirty="0" smtClean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0" y="1760109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4" y="1760109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8" y="1760109"/>
            <a:ext cx="4532131" cy="180000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1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5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4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</a:t>
            </a:r>
            <a:r>
              <a:rPr lang="el-GR" dirty="0" smtClean="0"/>
              <a:t>2</a:t>
            </a:r>
            <a:endParaRPr lang="en-US" dirty="0" smtClean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05306" y="2591412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05305" y="1940109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</a:t>
            </a:r>
            <a:r>
              <a:rPr lang="el-GR" dirty="0" smtClean="0"/>
              <a:t>3</a:t>
            </a:r>
            <a:endParaRPr lang="en-US" dirty="0" smtClean="0"/>
          </a:p>
        </p:txBody>
      </p:sp>
      <p:sp>
        <p:nvSpPr>
          <p:cNvPr id="45" name="Rectangle 44"/>
          <p:cNvSpPr/>
          <p:nvPr userDrawn="1"/>
        </p:nvSpPr>
        <p:spPr>
          <a:xfrm>
            <a:off x="711200" y="4841820"/>
            <a:ext cx="4532131" cy="180000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5861934" y="4841820"/>
            <a:ext cx="4532131" cy="180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Rectangle 46"/>
          <p:cNvSpPr/>
          <p:nvPr userDrawn="1"/>
        </p:nvSpPr>
        <p:spPr>
          <a:xfrm>
            <a:off x="11012668" y="4714453"/>
            <a:ext cx="4532131" cy="434734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711201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711200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</a:t>
            </a:r>
            <a:r>
              <a:rPr lang="el-GR" dirty="0" smtClean="0"/>
              <a:t>4</a:t>
            </a:r>
            <a:endParaRPr lang="en-US" dirty="0" smtClean="0"/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5861935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60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5861934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</a:t>
            </a:r>
            <a:r>
              <a:rPr lang="el-GR" dirty="0" smtClean="0"/>
              <a:t>5</a:t>
            </a:r>
            <a:endParaRPr lang="en-US" dirty="0" smtClean="0"/>
          </a:p>
        </p:txBody>
      </p:sp>
      <p:sp>
        <p:nvSpPr>
          <p:cNvPr id="61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11005306" y="5673123"/>
            <a:ext cx="4532130" cy="174679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Maecenas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odio</a:t>
            </a:r>
            <a:r>
              <a:rPr lang="en-US" dirty="0" smtClean="0"/>
              <a:t> et ante </a:t>
            </a:r>
            <a:r>
              <a:rPr lang="en-US" dirty="0" err="1" smtClean="0"/>
              <a:t>tincidunt</a:t>
            </a:r>
            <a:r>
              <a:rPr lang="en-US" dirty="0" smtClean="0"/>
              <a:t> tempus. </a:t>
            </a:r>
            <a:r>
              <a:rPr lang="en-US" dirty="0" err="1" smtClean="0"/>
              <a:t>Donec</a:t>
            </a:r>
            <a:r>
              <a:rPr lang="en-US" dirty="0" smtClean="0"/>
              <a:t> vitae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libero </a:t>
            </a:r>
            <a:r>
              <a:rPr lang="en-US" dirty="0" err="1" smtClean="0"/>
              <a:t>venenatis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. </a:t>
            </a:r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ante. </a:t>
            </a:r>
            <a:r>
              <a:rPr lang="en-US" dirty="0" err="1" smtClean="0"/>
              <a:t>Etiam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eros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</a:t>
            </a:r>
          </a:p>
        </p:txBody>
      </p:sp>
      <p:sp>
        <p:nvSpPr>
          <p:cNvPr id="62" name="Text Placeholder 25"/>
          <p:cNvSpPr>
            <a:spLocks noGrp="1"/>
          </p:cNvSpPr>
          <p:nvPr>
            <p:ph type="body" sz="quarter" idx="38" hasCustomPrompt="1"/>
          </p:nvPr>
        </p:nvSpPr>
        <p:spPr>
          <a:xfrm>
            <a:off x="11005305" y="5021820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0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Option </a:t>
            </a:r>
            <a:r>
              <a:rPr lang="el-GR" dirty="0" smtClean="0"/>
              <a:t>6</a:t>
            </a:r>
            <a:endParaRPr lang="en-US" dirty="0" smtClean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162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61515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1240407" y="4309135"/>
            <a:ext cx="3119156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12244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75952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476774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l-GR" dirty="0" smtClean="0"/>
              <a:t>.</a:t>
            </a:r>
            <a:endParaRPr lang="en-US" dirty="0" smtClean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8331081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8339301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l-GR" dirty="0" smtClean="0"/>
              <a:t>.</a:t>
            </a:r>
            <a:endParaRPr lang="en-US" dirty="0" smtClean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11842940" y="4309135"/>
            <a:ext cx="316753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4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851160" y="4818836"/>
            <a:ext cx="315931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 smtClean="0"/>
              <a:t>Ε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volutpat</a:t>
            </a:r>
            <a:r>
              <a:rPr lang="en-US" dirty="0" smtClean="0"/>
              <a:t>.</a:t>
            </a:r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15845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730012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26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2241871" y="1680446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DOLOR SIT</a:t>
            </a:r>
            <a:r>
              <a:rPr lang="el-GR" dirty="0" smtClean="0"/>
              <a:t> </a:t>
            </a:r>
            <a:r>
              <a:rPr lang="mr-IN" dirty="0" smtClean="0"/>
              <a:t>–</a:t>
            </a:r>
            <a:r>
              <a:rPr lang="el-GR" dirty="0" smtClean="0"/>
              <a:t> 4 </a:t>
            </a:r>
            <a:r>
              <a:rPr lang="en-US" dirty="0" smtClean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4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" y="0"/>
            <a:ext cx="16234573" cy="9145935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590647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3558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1387791"/>
            <a:ext cx="7901640" cy="492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spAutoFit/>
          </a:bodyPr>
          <a:lstStyle>
            <a:lvl1pPr marL="0" indent="0" algn="r">
              <a:buNone/>
              <a:defRPr sz="32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Name Surname</a:t>
            </a:r>
            <a:endParaRPr lang="en-US" dirty="0"/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1880235"/>
            <a:ext cx="7901640" cy="5287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1">
            <a:spAutoFit/>
          </a:bodyPr>
          <a:lstStyle>
            <a:lvl1pPr marL="0" indent="0" algn="ctr">
              <a:buNone/>
              <a:defRPr sz="32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60" y="374218"/>
            <a:ext cx="967440" cy="967440"/>
          </a:xfrm>
          <a:prstGeom prst="rect">
            <a:avLst/>
          </a:prstGeom>
        </p:spPr>
      </p:pic>
      <p:sp>
        <p:nvSpPr>
          <p:cNvPr id="5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999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752148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 smtClean="0"/>
              <a:t>Insert Photo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33301" y="4637371"/>
            <a:ext cx="4392000" cy="50749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825319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6018490" y="4637371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6018490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l-GR" dirty="0" smtClean="0"/>
              <a:t>.</a:t>
            </a:r>
            <a:endParaRPr lang="en-US" dirty="0" smtClean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124998" y="4637371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124998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l-GR" dirty="0" smtClean="0"/>
              <a:t>.</a:t>
            </a:r>
            <a:endParaRPr lang="en-US" dirty="0" smtClean="0"/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938369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12044877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DOLOR SIT</a:t>
            </a:r>
            <a:r>
              <a:rPr lang="el-GR" dirty="0" smtClean="0"/>
              <a:t> </a:t>
            </a:r>
            <a:r>
              <a:rPr lang="mr-IN" dirty="0" smtClean="0"/>
              <a:t>–</a:t>
            </a:r>
            <a:r>
              <a:rPr lang="el-GR" dirty="0" smtClean="0"/>
              <a:t> </a:t>
            </a:r>
            <a:r>
              <a:rPr lang="en-US" dirty="0" smtClean="0"/>
              <a:t>3</a:t>
            </a:r>
            <a:r>
              <a:rPr lang="el-GR" dirty="0" smtClean="0"/>
              <a:t> </a:t>
            </a:r>
            <a:r>
              <a:rPr lang="en-US" dirty="0" smtClean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416031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 smtClean="0"/>
              <a:t>Footer-footer-footer-footer</a:t>
            </a:r>
            <a:endParaRPr lang="en-US" dirty="0"/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3988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508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endParaRPr lang="en-US" dirty="0" smtClean="0"/>
          </a:p>
          <a:p>
            <a:pPr lvl="0"/>
            <a:r>
              <a:rPr lang="en-US" dirty="0" err="1" smtClean="0"/>
              <a:t>Ipsum</a:t>
            </a:r>
            <a:endParaRPr lang="en-US" dirty="0" smtClean="0"/>
          </a:p>
          <a:p>
            <a:pPr lvl="0"/>
            <a:r>
              <a:rPr lang="en-US" dirty="0" smtClean="0"/>
              <a:t>Dolor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453133"/>
            <a:ext cx="14752577" cy="10073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DOLOR SIT</a:t>
            </a:r>
            <a:r>
              <a:rPr lang="el-GR" dirty="0" smtClean="0"/>
              <a:t> </a:t>
            </a:r>
            <a:r>
              <a:rPr lang="mr-IN" dirty="0" smtClean="0"/>
              <a:t>–</a:t>
            </a:r>
            <a:r>
              <a:rPr lang="el-GR" dirty="0" smtClean="0"/>
              <a:t> 5 </a:t>
            </a:r>
            <a:r>
              <a:rPr lang="en-US" dirty="0" smtClean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32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030321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34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7120613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35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0216766" y="1869051"/>
            <a:ext cx="1993018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36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3301345" y="1869051"/>
            <a:ext cx="1919357" cy="199595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3775520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endParaRPr lang="en-US" dirty="0" smtClean="0"/>
          </a:p>
          <a:p>
            <a:pPr lvl="0"/>
            <a:r>
              <a:rPr lang="en-US" dirty="0" err="1" smtClean="0"/>
              <a:t>Ipsum</a:t>
            </a:r>
            <a:endParaRPr lang="en-US" dirty="0" smtClean="0"/>
          </a:p>
          <a:p>
            <a:pPr lvl="0"/>
            <a:r>
              <a:rPr lang="en-US" dirty="0" smtClean="0"/>
              <a:t>Dolor</a:t>
            </a:r>
          </a:p>
        </p:txBody>
      </p:sp>
      <p:sp>
        <p:nvSpPr>
          <p:cNvPr id="39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687753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endParaRPr lang="en-US" dirty="0" smtClean="0"/>
          </a:p>
          <a:p>
            <a:pPr lvl="0"/>
            <a:r>
              <a:rPr lang="en-US" dirty="0" err="1" smtClean="0"/>
              <a:t>Ipsum</a:t>
            </a:r>
            <a:endParaRPr lang="en-US" dirty="0" smtClean="0"/>
          </a:p>
          <a:p>
            <a:pPr lvl="0"/>
            <a:r>
              <a:rPr lang="en-US" dirty="0" smtClean="0"/>
              <a:t>Dolor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996797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endParaRPr lang="en-US" dirty="0" smtClean="0"/>
          </a:p>
          <a:p>
            <a:pPr lvl="0"/>
            <a:r>
              <a:rPr lang="en-US" dirty="0" err="1" smtClean="0"/>
              <a:t>Ipsum</a:t>
            </a:r>
            <a:endParaRPr lang="en-US" dirty="0" smtClean="0"/>
          </a:p>
          <a:p>
            <a:pPr lvl="0"/>
            <a:r>
              <a:rPr lang="en-US" dirty="0" smtClean="0"/>
              <a:t>Dolor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13058416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endParaRPr lang="en-US" dirty="0" smtClean="0"/>
          </a:p>
          <a:p>
            <a:pPr lvl="0"/>
            <a:r>
              <a:rPr lang="en-US" dirty="0" err="1" smtClean="0"/>
              <a:t>Ipsum</a:t>
            </a:r>
            <a:endParaRPr lang="en-US" dirty="0" smtClean="0"/>
          </a:p>
          <a:p>
            <a:pPr lvl="0"/>
            <a:r>
              <a:rPr lang="en-US" dirty="0" smtClean="0"/>
              <a:t>Dolor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83980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/>
          <p:cNvCxnSpPr/>
          <p:nvPr userDrawn="1"/>
        </p:nvCxnSpPr>
        <p:spPr>
          <a:xfrm>
            <a:off x="657442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/>
          <p:cNvCxnSpPr/>
          <p:nvPr userDrawn="1"/>
        </p:nvCxnSpPr>
        <p:spPr>
          <a:xfrm>
            <a:off x="966486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 userDrawn="1"/>
        </p:nvCxnSpPr>
        <p:spPr>
          <a:xfrm>
            <a:off x="12778451" y="4004842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469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1412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314936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314936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24933"/>
            <a:ext cx="14303103" cy="9355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0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LOREM IPSUM DOLOR SIT</a:t>
            </a:r>
            <a:r>
              <a:rPr lang="el-GR" dirty="0" smtClean="0"/>
              <a:t> </a:t>
            </a:r>
            <a:r>
              <a:rPr lang="mr-IN" dirty="0" smtClean="0"/>
              <a:t>–</a:t>
            </a:r>
            <a:r>
              <a:rPr lang="el-GR" dirty="0" smtClean="0"/>
              <a:t> 6 </a:t>
            </a:r>
            <a:r>
              <a:rPr lang="en-US" dirty="0" smtClean="0"/>
              <a:t>Images,</a:t>
            </a:r>
            <a:r>
              <a:rPr lang="el-GR" dirty="0" smtClean="0"/>
              <a:t> </a:t>
            </a:r>
            <a:r>
              <a:rPr lang="en-US" dirty="0" smtClean="0"/>
              <a:t>2 Columns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0" y="8026400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Picture Placeholder 3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41412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2314936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2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314936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44" name="Picture Placeholder 3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741412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314936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3</a:t>
            </a:r>
          </a:p>
        </p:txBody>
      </p:sp>
      <p:sp>
        <p:nvSpPr>
          <p:cNvPr id="46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2314936" y="6309802"/>
            <a:ext cx="5312780" cy="110699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47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8128000" y="1885741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9701524" y="1912398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4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9701524" y="2327637"/>
            <a:ext cx="5312780" cy="113727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50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8128000" y="389015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9701524" y="391680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5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9701524" y="4332048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sp>
        <p:nvSpPr>
          <p:cNvPr id="53" name="Picture Placeholder 34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8128000" y="5867906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Insert Photo</a:t>
            </a:r>
            <a:endParaRPr lang="en-US" dirty="0" smtClean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9701524" y="5894563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IMAGE 6</a:t>
            </a:r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9701524" y="6309802"/>
            <a:ext cx="5312780" cy="1094854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nonummy</a:t>
            </a:r>
            <a:r>
              <a:rPr lang="en-US" dirty="0" smtClean="0"/>
              <a:t> </a:t>
            </a:r>
            <a:r>
              <a:rPr lang="en-US" dirty="0" err="1" smtClean="0"/>
              <a:t>nibh</a:t>
            </a:r>
            <a:r>
              <a:rPr lang="en-US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050" y="-434050"/>
            <a:ext cx="1736203" cy="2604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42761" y="5824735"/>
            <a:ext cx="1770592" cy="2655888"/>
          </a:xfrm>
          <a:prstGeom prst="rect">
            <a:avLst/>
          </a:prstGeom>
        </p:spPr>
      </p:pic>
      <p:sp>
        <p:nvSpPr>
          <p:cNvPr id="3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492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DolorSit</a:t>
            </a:r>
            <a:r>
              <a:rPr lang="en-US" dirty="0" smtClean="0"/>
              <a:t> </a:t>
            </a:r>
            <a:r>
              <a:rPr lang="en-US" dirty="0" err="1" smtClean="0"/>
              <a:t>Amet</a:t>
            </a:r>
            <a:r>
              <a:rPr lang="en-US" dirty="0" smtClean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sp>
        <p:nvSpPr>
          <p:cNvPr id="2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54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GB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</a:t>
            </a:r>
            <a:r>
              <a:rPr lang="en-US" dirty="0" err="1" smtClean="0"/>
              <a:t>DolorSit</a:t>
            </a:r>
            <a:r>
              <a:rPr lang="en-US" dirty="0" smtClean="0"/>
              <a:t> </a:t>
            </a:r>
            <a:r>
              <a:rPr lang="en-US" dirty="0" err="1" smtClean="0"/>
              <a:t>Amet</a:t>
            </a:r>
            <a:r>
              <a:rPr lang="en-US" dirty="0" smtClean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consectetuer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ligula </a:t>
            </a:r>
            <a:r>
              <a:rPr lang="en-US" dirty="0" err="1" smtClean="0"/>
              <a:t>eget</a:t>
            </a:r>
            <a:r>
              <a:rPr lang="en-US" dirty="0" smtClean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6"/>
            <a:ext cx="1933731" cy="293432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8921831" y="6031940"/>
            <a:ext cx="8968799" cy="161697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593704" y="6162363"/>
            <a:ext cx="6355830" cy="125006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accent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aenean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0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1" y="7292051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74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327400" y="2766348"/>
            <a:ext cx="9689458" cy="3503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0" b="1" i="0" u="none" strike="noStrike" cap="none" spc="-300" normalizeH="0" baseline="0" dirty="0" smtClean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Thank </a:t>
            </a:r>
            <a:r>
              <a:rPr kumimoji="0" lang="en-US" sz="13000" b="1" i="0" u="none" strike="noStrike" cap="none" spc="-300" normalizeH="0" baseline="0" smtClean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you!</a:t>
            </a:r>
            <a:endParaRPr kumimoji="0" lang="en-US" sz="13000" b="1" i="0" u="none" strike="noStrike" cap="none" spc="-300" normalizeH="0" baseline="0" dirty="0">
              <a:ln>
                <a:noFill/>
              </a:ln>
              <a:solidFill>
                <a:srgbClr val="5AC3F0"/>
              </a:solidFill>
              <a:effectLst/>
              <a:uFillTx/>
              <a:latin typeface="Open Sans Semibold" charset="0"/>
              <a:ea typeface="Open Sans Semibold" charset="0"/>
              <a:cs typeface="Open Sans Semibold" charset="0"/>
              <a:sym typeface="Helvetica Light"/>
            </a:endParaRP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6130977"/>
            <a:ext cx="7901640" cy="5213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noAutofit/>
          </a:bodyPr>
          <a:lstStyle>
            <a:lvl1pPr marL="0" indent="0" algn="r">
              <a:buNone/>
              <a:defRPr sz="4000" b="1" i="0" spc="-15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Name Surname</a:t>
            </a:r>
            <a:endParaRPr lang="en-US" dirty="0"/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6652302"/>
            <a:ext cx="7901640" cy="15173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08000" rIns="0" bIns="0" anchor="t" anchorCtr="1">
            <a:normAutofit/>
          </a:bodyPr>
          <a:lstStyle>
            <a:lvl1pPr marL="0" indent="0" algn="ctr">
              <a:buNone/>
              <a:defRPr sz="3200" b="0" i="0" spc="-15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Contact Information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98" y="8371595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3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6265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1343244" y="1787690"/>
            <a:ext cx="14466841" cy="6380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186262" algn="l" rtl="0">
              <a:spcBef>
                <a:spcPts val="853"/>
              </a:spcBef>
              <a:spcAft>
                <a:spcPts val="0"/>
              </a:spcAft>
              <a:buClr>
                <a:srgbClr val="58A618"/>
              </a:buClr>
              <a:buSzPct val="100000"/>
              <a:buFont typeface="Noto Sans Symbols"/>
              <a:buChar char="▪"/>
              <a:defRPr sz="4267" b="0" i="0" u="none" strike="noStrike" cap="non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575" marR="0" lvl="1" indent="-177796" algn="l" rtl="0">
              <a:spcBef>
                <a:spcPts val="640"/>
              </a:spcBef>
              <a:spcAft>
                <a:spcPts val="0"/>
              </a:spcAft>
              <a:buClr>
                <a:srgbClr val="703D29"/>
              </a:buClr>
              <a:buSzPct val="100000"/>
              <a:buFont typeface="Noto Sans Symbols"/>
              <a:buChar char="▪"/>
              <a:defRPr sz="3200" b="0" i="0" u="none" strike="noStrike" cap="non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962" marR="0" lvl="2" indent="-152396" algn="l" rtl="0">
              <a:spcBef>
                <a:spcPts val="480"/>
              </a:spcBef>
              <a:spcAft>
                <a:spcPts val="0"/>
              </a:spcAft>
              <a:buClr>
                <a:srgbClr val="E4D700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547" marR="0" lvl="3" indent="-169329" algn="l" rtl="0">
              <a:spcBef>
                <a:spcPts val="427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▪"/>
              <a:defRPr sz="2133" b="0" i="0" u="none" strike="noStrike" cap="non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3131" marR="0" lvl="4" indent="-169329" algn="l" rtl="0">
              <a:spcBef>
                <a:spcPts val="427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▪"/>
              <a:defRPr sz="2133" b="0" i="0" u="none" strike="noStrike" cap="non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716" marR="0" lvl="5" indent="-135463" algn="l" rtl="0">
              <a:spcBef>
                <a:spcPts val="533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301" marR="0" lvl="6" indent="-135463" algn="l" rtl="0">
              <a:spcBef>
                <a:spcPts val="533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886" marR="0" lvl="7" indent="-135463" algn="l" rtl="0">
              <a:spcBef>
                <a:spcPts val="533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470" marR="0" lvl="8" indent="-135463" algn="l" rtl="0">
              <a:spcBef>
                <a:spcPts val="533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1343245" y="0"/>
            <a:ext cx="13441492" cy="1308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800" b="1" i="0" u="none" strike="noStrike" cap="none">
                <a:solidFill>
                  <a:srgbClr val="58A61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85" marR="0" lvl="5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70" marR="0" lvl="6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754" marR="0" lvl="7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339" marR="0" lvl="8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56191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1343244" y="2843809"/>
            <a:ext cx="6912768" cy="46085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304792" algn="l" rtl="0">
              <a:spcBef>
                <a:spcPts val="480"/>
              </a:spcBef>
              <a:spcAft>
                <a:spcPts val="0"/>
              </a:spcAft>
              <a:buClr>
                <a:srgbClr val="58A618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575" marR="0" lvl="1" indent="-245527" algn="l" rtl="0">
              <a:spcBef>
                <a:spcPts val="427"/>
              </a:spcBef>
              <a:spcAft>
                <a:spcPts val="0"/>
              </a:spcAft>
              <a:buClr>
                <a:srgbClr val="703D29"/>
              </a:buClr>
              <a:buSzPct val="100000"/>
              <a:buFont typeface="Noto Sans Symbols"/>
              <a:buChar char="▪"/>
              <a:defRPr sz="2133" b="0" i="0" u="none" strike="noStrike" cap="non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962" marR="0" lvl="2" indent="-169329" algn="l" rtl="0">
              <a:spcBef>
                <a:spcPts val="427"/>
              </a:spcBef>
              <a:spcAft>
                <a:spcPts val="0"/>
              </a:spcAft>
              <a:buClr>
                <a:srgbClr val="E4D700"/>
              </a:buClr>
              <a:buSzPct val="100000"/>
              <a:buFont typeface="Noto Sans Symbols"/>
              <a:buChar char="▪"/>
              <a:defRPr sz="2133" b="0" i="0" u="none" strike="noStrike" cap="non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547" marR="0" lvl="3" indent="-152396" algn="l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743131" marR="0" lvl="4" indent="-152396" algn="l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3352716" marR="0" lvl="5" indent="-152396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301" marR="0" lvl="6" indent="-152396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886" marR="0" lvl="7" indent="-152396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470" marR="0" lvl="8" indent="-152396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8384028" y="2843809"/>
            <a:ext cx="6914002" cy="46085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304792" algn="l" rtl="0">
              <a:spcBef>
                <a:spcPts val="480"/>
              </a:spcBef>
              <a:spcAft>
                <a:spcPts val="0"/>
              </a:spcAft>
              <a:buClr>
                <a:srgbClr val="58A618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575" marR="0" lvl="1" indent="-245527" algn="l" rtl="0">
              <a:spcBef>
                <a:spcPts val="427"/>
              </a:spcBef>
              <a:spcAft>
                <a:spcPts val="0"/>
              </a:spcAft>
              <a:buClr>
                <a:srgbClr val="703D29"/>
              </a:buClr>
              <a:buSzPct val="100000"/>
              <a:buFont typeface="Noto Sans Symbols"/>
              <a:buChar char="▪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962" marR="0" lvl="2" indent="-169329" algn="l" rtl="0">
              <a:spcBef>
                <a:spcPts val="427"/>
              </a:spcBef>
              <a:spcAft>
                <a:spcPts val="0"/>
              </a:spcAft>
              <a:buClr>
                <a:srgbClr val="E4D700"/>
              </a:buClr>
              <a:buSzPct val="100000"/>
              <a:buFont typeface="Noto Sans Symbols"/>
              <a:buChar char="▪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547" marR="0" lvl="3" indent="-152396" algn="l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743131" marR="0" lvl="4" indent="-152396" algn="l" rtl="0">
              <a:spcBef>
                <a:spcPts val="48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3352716" marR="0" lvl="5" indent="-152396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301" marR="0" lvl="6" indent="-152396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886" marR="0" lvl="7" indent="-152396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470" marR="0" lvl="8" indent="-152396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3"/>
          </p:nvPr>
        </p:nvSpPr>
        <p:spPr>
          <a:xfrm>
            <a:off x="1343244" y="1798771"/>
            <a:ext cx="6912768" cy="8530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400" b="1" i="0" u="none" strike="noStrike" cap="non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533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6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427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427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427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427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427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427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4"/>
          </p:nvPr>
        </p:nvSpPr>
        <p:spPr>
          <a:xfrm>
            <a:off x="8384030" y="1798771"/>
            <a:ext cx="6912768" cy="8530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400" b="1" i="0" u="none" strike="noStrike" cap="none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533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6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427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427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427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427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427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427"/>
              </a:spcBef>
              <a:spcAft>
                <a:spcPts val="0"/>
              </a:spcAft>
              <a:buClr>
                <a:schemeClr val="hlink"/>
              </a:buClr>
              <a:buFont typeface="Noto Sans Symbols"/>
              <a:buNone/>
              <a:defRPr sz="213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1343245" y="0"/>
            <a:ext cx="13441492" cy="1308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58A61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85" marR="0" lvl="5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70" marR="0" lvl="6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754" marR="0" lvl="7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339" marR="0" lvl="8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3659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12799" y="533419"/>
            <a:ext cx="14645900" cy="5581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85" marR="0" lvl="5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70" marR="0" lvl="6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754" marR="0" lvl="7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339" marR="0" lvl="8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12801" y="2000146"/>
            <a:ext cx="14645897" cy="6530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7189" marR="0" lvl="0" indent="-220128" algn="l" rtl="0">
              <a:spcBef>
                <a:spcPts val="747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90575" marR="0" lvl="1" indent="-177796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23962" marR="0" lvl="2" indent="-101597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547" marR="0" lvl="3" indent="-135463" algn="l" rtl="0">
              <a:spcBef>
                <a:spcPts val="533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3131" marR="0" lvl="4" indent="-135463" algn="l" rtl="0">
              <a:spcBef>
                <a:spcPts val="533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716" marR="0" lvl="5" indent="-135463" algn="l" rtl="0">
              <a:spcBef>
                <a:spcPts val="533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301" marR="0" lvl="6" indent="-135463" algn="l" rtl="0">
              <a:spcBef>
                <a:spcPts val="533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886" marR="0" lvl="7" indent="-135463" algn="l" rtl="0">
              <a:spcBef>
                <a:spcPts val="533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470" marR="0" lvl="8" indent="-135463" algn="l" rtl="0">
              <a:spcBef>
                <a:spcPts val="533"/>
              </a:spcBef>
              <a:spcAft>
                <a:spcPts val="0"/>
              </a:spcAft>
              <a:buClr>
                <a:schemeClr val="hlink"/>
              </a:buClr>
              <a:buSzPct val="100000"/>
              <a:buFont typeface="Noto Sans Symbols"/>
              <a:buChar char="▪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15849842" y="49677"/>
            <a:ext cx="117" cy="1674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733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l" rtl="0">
              <a:spcBef>
                <a:spcPts val="0"/>
              </a:spcBef>
              <a:spcAft>
                <a:spcPts val="0"/>
              </a:spcAft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l" rtl="0">
              <a:spcBef>
                <a:spcPts val="0"/>
              </a:spcBef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l" rtl="0">
              <a:spcBef>
                <a:spcPts val="0"/>
              </a:spcBef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l" rtl="0">
              <a:spcBef>
                <a:spcPts val="0"/>
              </a:spcBef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l" rtl="0">
              <a:spcBef>
                <a:spcPts val="0"/>
              </a:spcBef>
              <a:buNone/>
              <a:defRPr sz="37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353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90" y="2732109"/>
            <a:ext cx="4272997" cy="6409496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1st Name Surname</a:t>
            </a:r>
            <a:endParaRPr lang="en-US" dirty="0"/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2nd Name Surname</a:t>
            </a:r>
            <a:endParaRPr lang="en-US" dirty="0"/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867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907" y="755650"/>
            <a:ext cx="158417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EC_logo_blue_mono_horizont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01" y="8604251"/>
            <a:ext cx="1490516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436" y="323545"/>
            <a:ext cx="11953328" cy="1766887"/>
          </a:xfrm>
          <a:prstGeom prst="rect">
            <a:avLst/>
          </a:prstGeom>
        </p:spPr>
        <p:txBody>
          <a:bodyPr lIns="81648" tIns="40825" rIns="81648" bIns="40825" anchor="b">
            <a:normAutofit/>
          </a:bodyPr>
          <a:lstStyle>
            <a:lvl1pPr algn="l">
              <a:defRPr sz="8099" b="0">
                <a:solidFill>
                  <a:srgbClr val="28288C"/>
                </a:solidFill>
                <a:latin typeface="PF Paperback Light"/>
                <a:cs typeface="PF Paperback Light"/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OpenAIRE2020 Review - Brussels - Italy, February 3rd, 2016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A674907-9482-D342-91DE-83843D8E259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34385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_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5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Clr>
                <a:srgbClr val="4687E6"/>
              </a:buClr>
              <a:buSzPct val="85000"/>
              <a:defRPr sz="4400" b="1" i="0" spc="-15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SzPct val="85000"/>
              <a:defRPr sz="3600" b="1" i="0" spc="-51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6600" b="1" i="0" spc="-151" baseline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HAL Workshop – 28th of May, 2018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252" y="8388032"/>
            <a:ext cx="754149" cy="52363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9" y="8209592"/>
            <a:ext cx="3599015" cy="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5767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61380" y="0"/>
            <a:ext cx="16256000" cy="7561913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chemeClr val="bg1">
                    <a:lumMod val="9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1st Name Surname</a:t>
            </a:r>
            <a:endParaRPr lang="en-US" dirty="0"/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2nd Name Surname</a:t>
            </a:r>
            <a:endParaRPr lang="en-US" dirty="0"/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000" b="0" i="0" spc="-150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0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1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4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3" y="-14990"/>
            <a:ext cx="4272997" cy="64094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92" y="4779"/>
            <a:ext cx="14240879" cy="802162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6580682" y="8416031"/>
            <a:ext cx="7844209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20956" y="8458973"/>
            <a:ext cx="860081" cy="307930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58798"/>
            <a:ext cx="11708984" cy="2429131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ts val="88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0" y="3004865"/>
            <a:ext cx="11019436" cy="135107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3347179" y="972084"/>
            <a:ext cx="2536288" cy="481060"/>
            <a:chOff x="11725043" y="8364911"/>
            <a:chExt cx="2536288" cy="48106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12340417" y="8446825"/>
              <a:ext cx="1920914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 dirty="0" smtClean="0">
                  <a:latin typeface="Open Sans" charset="0"/>
                  <a:ea typeface="Open Sans" charset="0"/>
                  <a:cs typeface="Open Sans" charset="0"/>
                </a:rPr>
                <a:t>@</a:t>
              </a:r>
              <a:r>
                <a:rPr lang="en-US" sz="2200" b="1" i="0" dirty="0" err="1" smtClean="0">
                  <a:latin typeface="Open Sans" charset="0"/>
                  <a:ea typeface="Open Sans" charset="0"/>
                  <a:cs typeface="Open Sans" charset="0"/>
                </a:rPr>
                <a:t>openaire_eu</a:t>
              </a:r>
              <a:endParaRPr lang="en-US" sz="2200" b="1" i="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00" y="4685283"/>
            <a:ext cx="730941" cy="730941"/>
          </a:xfrm>
          <a:prstGeom prst="rect">
            <a:avLst/>
          </a:prstGeom>
        </p:spPr>
      </p:pic>
      <p:sp>
        <p:nvSpPr>
          <p:cNvPr id="29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1691236" y="4676880"/>
            <a:ext cx="686565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Name Surname</a:t>
            </a:r>
            <a:endParaRPr lang="en-US" dirty="0"/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1691236" y="5058900"/>
            <a:ext cx="686565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0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684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14024"/>
            <a:ext cx="16256000" cy="8064000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83763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0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Name Surname</a:t>
            </a:r>
            <a:endParaRPr lang="en-US" dirty="0"/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0297" y="5636944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344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-133" r="-13634" b="-1410"/>
          <a:stretch/>
        </p:blipFill>
        <p:spPr>
          <a:xfrm>
            <a:off x="-42529" y="-215752"/>
            <a:ext cx="19080000" cy="8243846"/>
          </a:xfrm>
          <a:prstGeom prst="rect">
            <a:avLst/>
          </a:prstGeom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83763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en-US" smtClean="0"/>
              <a:t>OpenAIRE - EOSC Hub - EC meeting | Amsterdam | 15th Dec 2017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42530" y="-194646"/>
            <a:ext cx="16272000" cy="8136000"/>
          </a:xfrm>
          <a:prstGeom prst="rect">
            <a:avLst/>
          </a:prstGeom>
          <a:gradFill flip="none" rotWithShape="1">
            <a:gsLst>
              <a:gs pos="0">
                <a:srgbClr val="4B54FF"/>
              </a:gs>
              <a:gs pos="54000">
                <a:schemeClr val="bg1">
                  <a:alpha val="0"/>
                  <a:lumMod val="47000"/>
                </a:schemeClr>
              </a:gs>
            </a:gsLst>
            <a:lin ang="54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smtClean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0" y="660384"/>
            <a:ext cx="986503" cy="983226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Name Surname</a:t>
            </a:r>
            <a:endParaRPr lang="en-US" dirty="0"/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 smtClean="0"/>
              <a:t>University or </a:t>
            </a:r>
            <a:r>
              <a:rPr lang="en-US" dirty="0" err="1" smtClean="0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0297" y="5636944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2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724879" y="8496329"/>
            <a:ext cx="703862" cy="25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 dirty="0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dirty="0" err="1" smtClean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 dirty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theme" Target="../theme/theme1.xml"/><Relationship Id="rId53" Type="http://schemas.openxmlformats.org/officeDocument/2006/relationships/image" Target="../media/image2.png"/><Relationship Id="rId54" Type="http://schemas.openxmlformats.org/officeDocument/2006/relationships/image" Target="../media/image3.png"/><Relationship Id="rId55" Type="http://schemas.openxmlformats.org/officeDocument/2006/relationships/image" Target="../media/image4.png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029200" y="8386764"/>
            <a:ext cx="6197600" cy="3762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400" b="0" i="0" spc="-80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 smtClean="0"/>
              <a:t>Footer-footer-footer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0800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0800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0" r:id="rId2"/>
    <p:sldLayoutId id="2147483730" r:id="rId3"/>
    <p:sldLayoutId id="2147483659" r:id="rId4"/>
    <p:sldLayoutId id="2147483693" r:id="rId5"/>
    <p:sldLayoutId id="2147483720" r:id="rId6"/>
    <p:sldLayoutId id="2147483670" r:id="rId7"/>
    <p:sldLayoutId id="2147483694" r:id="rId8"/>
    <p:sldLayoutId id="2147483731" r:id="rId9"/>
    <p:sldLayoutId id="2147483695" r:id="rId10"/>
    <p:sldLayoutId id="2147483669" r:id="rId11"/>
    <p:sldLayoutId id="2147483696" r:id="rId12"/>
    <p:sldLayoutId id="2147483671" r:id="rId13"/>
    <p:sldLayoutId id="2147483711" r:id="rId14"/>
    <p:sldLayoutId id="2147483699" r:id="rId15"/>
    <p:sldLayoutId id="2147483697" r:id="rId16"/>
    <p:sldLayoutId id="2147483700" r:id="rId17"/>
    <p:sldLayoutId id="2147483663" r:id="rId18"/>
    <p:sldLayoutId id="2147483710" r:id="rId19"/>
    <p:sldLayoutId id="2147483712" r:id="rId20"/>
    <p:sldLayoutId id="2147483713" r:id="rId21"/>
    <p:sldLayoutId id="2147483673" r:id="rId22"/>
    <p:sldLayoutId id="2147483708" r:id="rId23"/>
    <p:sldLayoutId id="2147483698" r:id="rId24"/>
    <p:sldLayoutId id="2147483666" r:id="rId25"/>
    <p:sldLayoutId id="2147483714" r:id="rId26"/>
    <p:sldLayoutId id="2147483719" r:id="rId27"/>
    <p:sldLayoutId id="2147483716" r:id="rId28"/>
    <p:sldLayoutId id="2147483717" r:id="rId29"/>
    <p:sldLayoutId id="2147483718" r:id="rId30"/>
    <p:sldLayoutId id="2147483715" r:id="rId31"/>
    <p:sldLayoutId id="2147483677" r:id="rId32"/>
    <p:sldLayoutId id="2147483702" r:id="rId33"/>
    <p:sldLayoutId id="2147483703" r:id="rId34"/>
    <p:sldLayoutId id="2147483701" r:id="rId35"/>
    <p:sldLayoutId id="2147483704" r:id="rId36"/>
    <p:sldLayoutId id="2147483733" r:id="rId37"/>
    <p:sldLayoutId id="2147483705" r:id="rId38"/>
    <p:sldLayoutId id="2147483679" r:id="rId39"/>
    <p:sldLayoutId id="2147483732" r:id="rId40"/>
    <p:sldLayoutId id="2147483706" r:id="rId41"/>
    <p:sldLayoutId id="2147483707" r:id="rId42"/>
    <p:sldLayoutId id="2147483664" r:id="rId43"/>
    <p:sldLayoutId id="2147483709" r:id="rId44"/>
    <p:sldLayoutId id="2147483667" r:id="rId45"/>
    <p:sldLayoutId id="2147483734" r:id="rId46"/>
    <p:sldLayoutId id="2147483735" r:id="rId47"/>
    <p:sldLayoutId id="2147483736" r:id="rId48"/>
    <p:sldLayoutId id="2147483737" r:id="rId49"/>
    <p:sldLayoutId id="2147483738" r:id="rId50"/>
    <p:sldLayoutId id="2147483739" r:id="rId51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95101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Blip>
          <a:blip r:embed="rId53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839590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Blip>
          <a:blip r:embed="rId54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2pPr>
      <a:lvl3pPr marL="1284079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Blip>
          <a:blip r:embed="rId55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3pPr>
      <a:lvl4pPr marL="1728567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4pPr>
      <a:lvl5pPr marL="2173056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5pPr>
      <a:lvl6pPr marL="2617545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062034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06523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951012" marR="0" indent="-395101" algn="l" defTabSz="547673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9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89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3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77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1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66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0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54" algn="ctr" defTabSz="54767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448" userDrawn="1">
          <p15:clr>
            <a:srgbClr val="F26B43"/>
          </p15:clr>
        </p15:guide>
        <p15:guide id="4" pos="8567" userDrawn="1">
          <p15:clr>
            <a:srgbClr val="F26B43"/>
          </p15:clr>
        </p15:guide>
        <p15:guide id="5" orient="horz" pos="499" userDrawn="1">
          <p15:clr>
            <a:srgbClr val="F26B43"/>
          </p15:clr>
        </p15:guide>
        <p15:guide id="6" orient="horz" pos="4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20" Type="http://schemas.openxmlformats.org/officeDocument/2006/relationships/image" Target="../media/image68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4" Type="http://schemas.openxmlformats.org/officeDocument/2006/relationships/image" Target="../media/image62.png"/><Relationship Id="rId15" Type="http://schemas.openxmlformats.org/officeDocument/2006/relationships/image" Target="../media/image63.png"/><Relationship Id="rId16" Type="http://schemas.openxmlformats.org/officeDocument/2006/relationships/image" Target="../media/image64.png"/><Relationship Id="rId17" Type="http://schemas.openxmlformats.org/officeDocument/2006/relationships/image" Target="../media/image65.png"/><Relationship Id="rId18" Type="http://schemas.openxmlformats.org/officeDocument/2006/relationships/image" Target="../media/image66.png"/><Relationship Id="rId19" Type="http://schemas.openxmlformats.org/officeDocument/2006/relationships/image" Target="../media/image67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5.jpeg"/><Relationship Id="rId8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2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2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jpe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jpe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jpe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1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84558" y="2013703"/>
            <a:ext cx="14671442" cy="242526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HOW: the </a:t>
            </a:r>
            <a:r>
              <a:rPr lang="en-US" dirty="0" err="1" smtClean="0"/>
              <a:t>OpenAIRE</a:t>
            </a:r>
            <a:r>
              <a:rPr lang="en-US" dirty="0" smtClean="0"/>
              <a:t> graph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557480" y="4809066"/>
            <a:ext cx="11362653" cy="2844800"/>
          </a:xfrm>
        </p:spPr>
        <p:txBody>
          <a:bodyPr/>
          <a:lstStyle/>
          <a:p>
            <a:r>
              <a:rPr lang="en-US" dirty="0" err="1" smtClean="0"/>
              <a:t>OpenAIRE</a:t>
            </a:r>
            <a:r>
              <a:rPr lang="en-US" dirty="0" smtClean="0"/>
              <a:t> content in support of Open Science monitoring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Paolo </a:t>
            </a:r>
            <a:r>
              <a:rPr lang="en-US" dirty="0" err="1" smtClean="0"/>
              <a:t>Manghi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Institute of Information Science and Technologies - CNR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750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23899" y="1484025"/>
            <a:ext cx="13940368" cy="6559308"/>
          </a:xfrm>
        </p:spPr>
        <p:txBody>
          <a:bodyPr>
            <a:normAutofit/>
          </a:bodyPr>
          <a:lstStyle/>
          <a:p>
            <a:r>
              <a:rPr lang="en-US" b="0" dirty="0" smtClean="0"/>
              <a:t>Collecting metadata about all products of science</a:t>
            </a:r>
          </a:p>
          <a:p>
            <a:pPr lvl="1"/>
            <a:r>
              <a:rPr lang="en-US" dirty="0" smtClean="0"/>
              <a:t>L</a:t>
            </a:r>
            <a:r>
              <a:rPr lang="en-US" b="0" dirty="0" smtClean="0"/>
              <a:t>iterature, datasets, software, other products</a:t>
            </a:r>
          </a:p>
          <a:p>
            <a:r>
              <a:rPr lang="en-US" b="0" dirty="0"/>
              <a:t>Collecting metadata about </a:t>
            </a:r>
            <a:r>
              <a:rPr lang="en-US" b="0" dirty="0" smtClean="0"/>
              <a:t>other entities of science</a:t>
            </a:r>
            <a:endParaRPr lang="en-US" b="0" dirty="0"/>
          </a:p>
          <a:p>
            <a:pPr lvl="1"/>
            <a:r>
              <a:rPr lang="en-US" dirty="0" smtClean="0"/>
              <a:t>Funders, projects, authors, organizations, data sources</a:t>
            </a:r>
          </a:p>
          <a:p>
            <a:r>
              <a:rPr lang="en-US" b="0" dirty="0" smtClean="0"/>
              <a:t>Collecting and inferring product-product links and product-entities link</a:t>
            </a:r>
          </a:p>
          <a:p>
            <a:pPr lvl="1"/>
            <a:r>
              <a:rPr lang="en-US" dirty="0" err="1" smtClean="0"/>
              <a:t>Scholexplorer</a:t>
            </a:r>
            <a:r>
              <a:rPr lang="en-US" dirty="0" smtClean="0"/>
              <a:t> for dataset-article links and text mining for article-project, article-software, article-dataset, article-article links</a:t>
            </a:r>
          </a:p>
          <a:p>
            <a:r>
              <a:rPr lang="en-US" b="0" dirty="0" smtClean="0"/>
              <a:t>Collecting usage statistics from institutional repositories</a:t>
            </a:r>
            <a:endParaRPr lang="en-US" b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Complete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4169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3899" y="1484025"/>
            <a:ext cx="14380634" cy="6982642"/>
          </a:xfrm>
        </p:spPr>
        <p:txBody>
          <a:bodyPr>
            <a:normAutofit/>
          </a:bodyPr>
          <a:lstStyle/>
          <a:p>
            <a:r>
              <a:rPr lang="en-US" b="0" dirty="0" smtClean="0"/>
              <a:t>Publications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roducts with “equivalent” PIDs, title, authors, dates are grouped</a:t>
            </a:r>
          </a:p>
          <a:p>
            <a:r>
              <a:rPr lang="en-US" b="0" dirty="0" smtClean="0"/>
              <a:t>Dataset</a:t>
            </a:r>
          </a:p>
          <a:p>
            <a:pPr lvl="1"/>
            <a:r>
              <a:rPr lang="en-US" dirty="0"/>
              <a:t>Products with “equivalent” </a:t>
            </a:r>
            <a:r>
              <a:rPr lang="en-US" dirty="0" smtClean="0"/>
              <a:t>PIDs </a:t>
            </a:r>
            <a:r>
              <a:rPr lang="en-US" dirty="0"/>
              <a:t>are </a:t>
            </a:r>
            <a:r>
              <a:rPr lang="en-US" dirty="0" smtClean="0"/>
              <a:t>grouped</a:t>
            </a:r>
          </a:p>
          <a:p>
            <a:r>
              <a:rPr lang="en-US" b="0" dirty="0" smtClean="0"/>
              <a:t>Software</a:t>
            </a:r>
          </a:p>
          <a:p>
            <a:pPr lvl="1"/>
            <a:r>
              <a:rPr lang="en-US" dirty="0"/>
              <a:t>Products with “equivalent” </a:t>
            </a:r>
            <a:r>
              <a:rPr lang="en-US" dirty="0" smtClean="0"/>
              <a:t>original URLs are grouped</a:t>
            </a:r>
          </a:p>
          <a:p>
            <a:r>
              <a:rPr lang="en-US" b="0" dirty="0" smtClean="0"/>
              <a:t>Other products</a:t>
            </a:r>
          </a:p>
          <a:p>
            <a:pPr lvl="1"/>
            <a:r>
              <a:rPr lang="en-US" dirty="0"/>
              <a:t>Products with “equivalent” PIDs, title, authors, dates are </a:t>
            </a:r>
            <a:r>
              <a:rPr lang="en-US" dirty="0" smtClean="0"/>
              <a:t>grouped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De-duplicated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0214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Rely on quality scholarly communication sources of different kinds and giving them visibility by provenance</a:t>
            </a:r>
            <a:endParaRPr lang="en-US" b="0" dirty="0"/>
          </a:p>
          <a:p>
            <a:pPr lvl="1"/>
            <a:r>
              <a:rPr lang="en-US" dirty="0" smtClean="0"/>
              <a:t>Institutional </a:t>
            </a:r>
            <a:r>
              <a:rPr lang="en-US" dirty="0"/>
              <a:t>repositories, aggregators, data archives, software repositories, research infrastructure </a:t>
            </a:r>
            <a:r>
              <a:rPr lang="en-US" dirty="0" smtClean="0"/>
              <a:t>sources, funder grant repositories, entity registries, publishers</a:t>
            </a:r>
          </a:p>
          <a:p>
            <a:r>
              <a:rPr lang="en-US" b="0" dirty="0" smtClean="0"/>
              <a:t>Include solutions and content from any interested and quality-driven content provider in scholarly communication</a:t>
            </a:r>
            <a:endParaRPr lang="en-US" b="0" dirty="0"/>
          </a:p>
          <a:p>
            <a:pPr lvl="1"/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Participatory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686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50253" y="1071552"/>
            <a:ext cx="15750979" cy="8489584"/>
            <a:chOff x="250253" y="1071552"/>
            <a:chExt cx="15750979" cy="8489584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50253" y="1071552"/>
              <a:ext cx="15750979" cy="7359440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3800"/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447568" y="4496278"/>
              <a:ext cx="2781977" cy="844647"/>
            </a:xfrm>
            <a:prstGeom prst="roundRect">
              <a:avLst/>
            </a:prstGeom>
            <a:solidFill>
              <a:schemeClr val="bg1"/>
            </a:solidFill>
            <a:ln w="3175" cap="flat">
              <a:solidFill>
                <a:srgbClr val="000000"/>
              </a:solidFill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0" tIns="47620" rIns="47620" bIns="47620" numCol="1" spcCol="38100" rtlCol="0" anchor="ctr">
              <a:spAutoFit/>
            </a:bodyPr>
            <a:lstStyle/>
            <a:p>
              <a:pPr defTabSz="547632"/>
              <a:endParaRPr lang="en-US" sz="2200">
                <a:solidFill>
                  <a:srgbClr val="FFFFFF"/>
                </a:solidFill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447567" y="3328289"/>
              <a:ext cx="2788952" cy="844647"/>
            </a:xfrm>
            <a:prstGeom prst="roundRect">
              <a:avLst/>
            </a:prstGeom>
            <a:solidFill>
              <a:schemeClr val="bg1"/>
            </a:solidFill>
            <a:ln w="3175" cap="flat">
              <a:solidFill>
                <a:srgbClr val="000000"/>
              </a:solidFill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0" tIns="47620" rIns="47620" bIns="47620" numCol="1" spcCol="38100" rtlCol="0" anchor="ctr">
              <a:spAutoFit/>
            </a:bodyPr>
            <a:lstStyle/>
            <a:p>
              <a:pPr defTabSz="547632"/>
              <a:endParaRPr lang="en-US" sz="2200">
                <a:solidFill>
                  <a:srgbClr val="FFFFFF"/>
                </a:solidFill>
              </a:endParaRPr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24" t="17304" r="-584" b="14768"/>
            <a:stretch/>
          </p:blipFill>
          <p:spPr>
            <a:xfrm>
              <a:off x="854887" y="2934979"/>
              <a:ext cx="2050852" cy="1161564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97"/>
            <a:stretch/>
          </p:blipFill>
          <p:spPr>
            <a:xfrm>
              <a:off x="897341" y="3926746"/>
              <a:ext cx="1995304" cy="1431694"/>
            </a:xfrm>
            <a:prstGeom prst="rect">
              <a:avLst/>
            </a:prstGeom>
          </p:spPr>
        </p:pic>
        <p:sp>
          <p:nvSpPr>
            <p:cNvPr id="83" name="Rounded Rectangle 82"/>
            <p:cNvSpPr/>
            <p:nvPr/>
          </p:nvSpPr>
          <p:spPr>
            <a:xfrm>
              <a:off x="463614" y="5567428"/>
              <a:ext cx="2781977" cy="844647"/>
            </a:xfrm>
            <a:prstGeom prst="roundRect">
              <a:avLst/>
            </a:prstGeom>
            <a:solidFill>
              <a:schemeClr val="bg1"/>
            </a:solidFill>
            <a:ln w="3175" cap="flat">
              <a:solidFill>
                <a:srgbClr val="000000"/>
              </a:solidFill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0" tIns="47620" rIns="47620" bIns="47620" numCol="1" spcCol="38100" rtlCol="0" anchor="ctr">
              <a:spAutoFit/>
            </a:bodyPr>
            <a:lstStyle/>
            <a:p>
              <a:pPr defTabSz="547632"/>
              <a:endParaRPr lang="en-US" sz="2200">
                <a:solidFill>
                  <a:srgbClr val="FFFFFF"/>
                </a:solidFill>
              </a:endParaRPr>
            </a:p>
          </p:txBody>
        </p:sp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34"/>
            <a:stretch/>
          </p:blipFill>
          <p:spPr>
            <a:xfrm>
              <a:off x="869415" y="5036199"/>
              <a:ext cx="1978310" cy="1242603"/>
            </a:xfrm>
            <a:prstGeom prst="rect">
              <a:avLst/>
            </a:prstGeom>
          </p:spPr>
        </p:pic>
        <p:sp>
          <p:nvSpPr>
            <p:cNvPr id="88" name="Rounded Rectangle 87"/>
            <p:cNvSpPr/>
            <p:nvPr/>
          </p:nvSpPr>
          <p:spPr>
            <a:xfrm>
              <a:off x="432844" y="2037996"/>
              <a:ext cx="2796702" cy="1147537"/>
            </a:xfrm>
            <a:prstGeom prst="roundRect">
              <a:avLst/>
            </a:prstGeom>
            <a:solidFill>
              <a:srgbClr val="FBFFD3"/>
            </a:solidFill>
            <a:ln w="3175" cap="flat">
              <a:solidFill>
                <a:srgbClr val="000000"/>
              </a:solidFill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0" tIns="47620" rIns="47620" bIns="47620" numCol="1" spcCol="38100" rtlCol="0" anchor="ctr">
              <a:spAutoFit/>
            </a:bodyPr>
            <a:lstStyle/>
            <a:p>
              <a:pPr defTabSz="547632"/>
              <a:endParaRPr lang="en-US" sz="2200">
                <a:solidFill>
                  <a:srgbClr val="FFFFFF"/>
                </a:solidFill>
              </a:endParaRPr>
            </a:p>
          </p:txBody>
        </p:sp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66"/>
            <a:stretch/>
          </p:blipFill>
          <p:spPr>
            <a:xfrm>
              <a:off x="803432" y="1650635"/>
              <a:ext cx="2130115" cy="1296629"/>
            </a:xfrm>
            <a:prstGeom prst="rect">
              <a:avLst/>
            </a:prstGeom>
          </p:spPr>
        </p:pic>
        <p:sp>
          <p:nvSpPr>
            <p:cNvPr id="84" name="Rounded Rectangle 83"/>
            <p:cNvSpPr/>
            <p:nvPr/>
          </p:nvSpPr>
          <p:spPr>
            <a:xfrm>
              <a:off x="463613" y="6550651"/>
              <a:ext cx="2781977" cy="1182778"/>
            </a:xfrm>
            <a:prstGeom prst="roundRect">
              <a:avLst/>
            </a:prstGeom>
            <a:solidFill>
              <a:schemeClr val="bg1"/>
            </a:solidFill>
            <a:ln w="3175" cap="flat">
              <a:solidFill>
                <a:srgbClr val="000000"/>
              </a:solidFill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7620" tIns="47620" rIns="47620" bIns="47620" numCol="1" spcCol="38100" rtlCol="0" anchor="ctr">
              <a:spAutoFit/>
            </a:bodyPr>
            <a:lstStyle/>
            <a:p>
              <a:pPr defTabSz="547632"/>
              <a:endParaRPr lang="en-US" sz="2200">
                <a:solidFill>
                  <a:srgbClr val="FFFFFF"/>
                </a:solidFill>
              </a:endParaRPr>
            </a:p>
          </p:txBody>
        </p:sp>
        <p:pic>
          <p:nvPicPr>
            <p:cNvPr id="102" name="Picture 10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46"/>
            <a:stretch/>
          </p:blipFill>
          <p:spPr>
            <a:xfrm>
              <a:off x="901916" y="6046105"/>
              <a:ext cx="2001227" cy="1242603"/>
            </a:xfrm>
            <a:prstGeom prst="rect">
              <a:avLst/>
            </a:prstGeom>
          </p:spPr>
        </p:pic>
        <p:sp>
          <p:nvSpPr>
            <p:cNvPr id="89" name="Rounded Rectangle 4"/>
            <p:cNvSpPr/>
            <p:nvPr/>
          </p:nvSpPr>
          <p:spPr>
            <a:xfrm>
              <a:off x="426186" y="2568988"/>
              <a:ext cx="2971064" cy="699214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tIns="91431" bIns="91431" spcCol="1270"/>
            <a:lstStyle/>
            <a:p>
              <a:pPr defTabSz="1066693">
                <a:lnSpc>
                  <a:spcPct val="60000"/>
                </a:lnSpc>
                <a:spcAft>
                  <a:spcPct val="35000"/>
                </a:spcAft>
                <a:defRPr/>
              </a:pPr>
              <a:r>
                <a:rPr lang="en-US" sz="2400" b="1" dirty="0">
                  <a:latin typeface="PF Paperback"/>
                  <a:cs typeface="PF Paperback"/>
                </a:rPr>
                <a:t>Research </a:t>
              </a:r>
            </a:p>
            <a:p>
              <a:pPr defTabSz="1066693">
                <a:lnSpc>
                  <a:spcPct val="60000"/>
                </a:lnSpc>
                <a:spcAft>
                  <a:spcPct val="35000"/>
                </a:spcAft>
                <a:defRPr/>
              </a:pPr>
              <a:r>
                <a:rPr lang="en-US" sz="2400" b="1" dirty="0">
                  <a:latin typeface="PF Paperback"/>
                  <a:cs typeface="PF Paperback"/>
                </a:rPr>
                <a:t>communities</a:t>
              </a:r>
            </a:p>
            <a:p>
              <a:pPr defTabSz="1066693">
                <a:lnSpc>
                  <a:spcPct val="60000"/>
                </a:lnSpc>
                <a:spcAft>
                  <a:spcPct val="35000"/>
                </a:spcAft>
                <a:defRPr/>
              </a:pPr>
              <a:endParaRPr lang="en-US" sz="2400" b="1" dirty="0">
                <a:latin typeface="PF Paperback"/>
                <a:cs typeface="PF Paperback"/>
              </a:endParaRPr>
            </a:p>
            <a:p>
              <a:pPr defTabSz="1066693">
                <a:lnSpc>
                  <a:spcPct val="60000"/>
                </a:lnSpc>
                <a:spcAft>
                  <a:spcPct val="35000"/>
                </a:spcAft>
                <a:defRPr/>
              </a:pPr>
              <a:r>
                <a:rPr lang="en-US" sz="2400" b="1" dirty="0">
                  <a:latin typeface="PF Paperback"/>
                  <a:cs typeface="PF Paperback"/>
                </a:rPr>
                <a:t/>
              </a:r>
              <a:br>
                <a:rPr lang="en-US" sz="2400" b="1" dirty="0">
                  <a:latin typeface="PF Paperback"/>
                  <a:cs typeface="PF Paperback"/>
                </a:rPr>
              </a:br>
              <a:r>
                <a:rPr lang="en-US" sz="2400" b="1" dirty="0">
                  <a:latin typeface="PF Paperback"/>
                  <a:cs typeface="PF Paperback"/>
                </a:rPr>
                <a:t>Researchers (All)</a:t>
              </a:r>
            </a:p>
            <a:p>
              <a:pPr defTabSz="1066693">
                <a:lnSpc>
                  <a:spcPct val="60000"/>
                </a:lnSpc>
                <a:spcAft>
                  <a:spcPct val="35000"/>
                </a:spcAft>
                <a:defRPr/>
              </a:pPr>
              <a:endParaRPr lang="en-US" sz="2400" b="1" dirty="0">
                <a:latin typeface="PF Paperback"/>
                <a:cs typeface="PF Paperback"/>
              </a:endParaRPr>
            </a:p>
            <a:p>
              <a:pPr defTabSz="1066693">
                <a:lnSpc>
                  <a:spcPct val="60000"/>
                </a:lnSpc>
                <a:spcAft>
                  <a:spcPct val="35000"/>
                </a:spcAft>
                <a:defRPr/>
              </a:pPr>
              <a:endParaRPr lang="en-US" sz="2400" b="1" dirty="0">
                <a:latin typeface="PF Paperback"/>
                <a:cs typeface="PF Paperback"/>
              </a:endParaRPr>
            </a:p>
            <a:p>
              <a:pPr defTabSz="1066693">
                <a:lnSpc>
                  <a:spcPct val="60000"/>
                </a:lnSpc>
                <a:spcAft>
                  <a:spcPct val="35000"/>
                </a:spcAft>
                <a:defRPr/>
              </a:pPr>
              <a:r>
                <a:rPr lang="en-US" sz="2400" b="1" dirty="0">
                  <a:latin typeface="PF Paperback"/>
                  <a:cs typeface="PF Paperback"/>
                </a:rPr>
                <a:t>Content providers</a:t>
              </a:r>
            </a:p>
            <a:p>
              <a:pPr defTabSz="1066693">
                <a:lnSpc>
                  <a:spcPct val="60000"/>
                </a:lnSpc>
                <a:spcAft>
                  <a:spcPct val="35000"/>
                </a:spcAft>
                <a:defRPr/>
              </a:pPr>
              <a:endParaRPr lang="en-US" sz="2400" b="1" dirty="0">
                <a:latin typeface="PF Paperback"/>
                <a:cs typeface="PF Paperback"/>
              </a:endParaRPr>
            </a:p>
            <a:p>
              <a:pPr defTabSz="1066693">
                <a:lnSpc>
                  <a:spcPct val="60000"/>
                </a:lnSpc>
                <a:spcAft>
                  <a:spcPct val="35000"/>
                </a:spcAft>
                <a:defRPr/>
              </a:pPr>
              <a:endParaRPr lang="en-US" sz="2400" b="1" dirty="0">
                <a:latin typeface="PF Paperback"/>
                <a:cs typeface="PF Paperback"/>
              </a:endParaRPr>
            </a:p>
            <a:p>
              <a:pPr defTabSz="1066693">
                <a:lnSpc>
                  <a:spcPct val="60000"/>
                </a:lnSpc>
                <a:spcAft>
                  <a:spcPct val="35000"/>
                </a:spcAft>
                <a:defRPr/>
              </a:pPr>
              <a:r>
                <a:rPr lang="en-US" sz="2400" b="1" dirty="0">
                  <a:latin typeface="PF Paperback"/>
                  <a:cs typeface="PF Paperback"/>
                </a:rPr>
                <a:t>Innovators</a:t>
              </a:r>
            </a:p>
            <a:p>
              <a:pPr defTabSz="1066693">
                <a:lnSpc>
                  <a:spcPct val="60000"/>
                </a:lnSpc>
                <a:spcAft>
                  <a:spcPct val="35000"/>
                </a:spcAft>
                <a:defRPr/>
              </a:pPr>
              <a:endParaRPr lang="en-US" sz="2400" b="1" dirty="0">
                <a:latin typeface="PF Paperback"/>
                <a:cs typeface="PF Paperback"/>
              </a:endParaRPr>
            </a:p>
            <a:p>
              <a:pPr defTabSz="1066693">
                <a:lnSpc>
                  <a:spcPct val="60000"/>
                </a:lnSpc>
                <a:spcAft>
                  <a:spcPct val="35000"/>
                </a:spcAft>
                <a:defRPr/>
              </a:pPr>
              <a:endParaRPr lang="en-US" sz="2400" b="1" dirty="0">
                <a:latin typeface="PF Paperback"/>
                <a:cs typeface="PF Paperback"/>
              </a:endParaRPr>
            </a:p>
            <a:p>
              <a:pPr defTabSz="1066693">
                <a:lnSpc>
                  <a:spcPct val="60000"/>
                </a:lnSpc>
                <a:spcAft>
                  <a:spcPct val="35000"/>
                </a:spcAft>
                <a:defRPr/>
              </a:pPr>
              <a:r>
                <a:rPr lang="en-US" sz="2400" b="1" dirty="0">
                  <a:latin typeface="PF Paperback"/>
                  <a:cs typeface="PF Paperback"/>
                </a:rPr>
                <a:t>Research managers</a:t>
              </a:r>
            </a:p>
            <a:p>
              <a:pPr defTabSz="1066693">
                <a:lnSpc>
                  <a:spcPct val="60000"/>
                </a:lnSpc>
                <a:spcAft>
                  <a:spcPct val="35000"/>
                </a:spcAft>
                <a:defRPr/>
              </a:pPr>
              <a:r>
                <a:rPr lang="en-US" sz="2400" b="1" dirty="0">
                  <a:latin typeface="PF Paperback"/>
                  <a:cs typeface="PF Paperback"/>
                </a:rPr>
                <a:t> Funders</a:t>
              </a:r>
            </a:p>
          </p:txBody>
        </p:sp>
        <p:pic>
          <p:nvPicPr>
            <p:cNvPr id="93" name="Picture 2" descr="ork 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550" y="1549719"/>
              <a:ext cx="745253" cy="76756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1363453" y="-30885"/>
            <a:ext cx="13529095" cy="1145246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/>
              <a:t>Metadata collection and Dashboards</a:t>
            </a:r>
            <a:endParaRPr lang="en-US" dirty="0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419790" y="1073467"/>
            <a:ext cx="4126725" cy="6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latin typeface="PF Paperback" charset="0"/>
                <a:cs typeface="PF Paperback" charset="0"/>
              </a:rPr>
              <a:t>OpenAIRE Dashboards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589710" y="1184976"/>
            <a:ext cx="11884179" cy="6847811"/>
            <a:chOff x="3589710" y="1184976"/>
            <a:chExt cx="11884179" cy="6847811"/>
          </a:xfrm>
        </p:grpSpPr>
        <p:grpSp>
          <p:nvGrpSpPr>
            <p:cNvPr id="32788" name="Group 32787"/>
            <p:cNvGrpSpPr/>
            <p:nvPr/>
          </p:nvGrpSpPr>
          <p:grpSpPr>
            <a:xfrm>
              <a:off x="3589710" y="1184976"/>
              <a:ext cx="11884179" cy="6847811"/>
              <a:chOff x="3577168" y="1159031"/>
              <a:chExt cx="11885340" cy="6848480"/>
            </a:xfrm>
          </p:grpSpPr>
          <p:sp>
            <p:nvSpPr>
              <p:cNvPr id="6" name="Rounded Rectangle 5"/>
              <p:cNvSpPr>
                <a:spLocks noChangeArrowheads="1"/>
              </p:cNvSpPr>
              <p:nvPr/>
            </p:nvSpPr>
            <p:spPr bwMode="auto">
              <a:xfrm>
                <a:off x="3577168" y="1878174"/>
                <a:ext cx="11885340" cy="6129337"/>
              </a:xfrm>
              <a:prstGeom prst="roundRect">
                <a:avLst>
                  <a:gd name="adj" fmla="val 16667"/>
                </a:avLst>
              </a:prstGeom>
              <a:solidFill>
                <a:srgbClr val="5996F9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3800"/>
              </a:p>
            </p:txBody>
          </p:sp>
          <p:sp>
            <p:nvSpPr>
              <p:cNvPr id="15" name="Rounded Rectangle 14"/>
              <p:cNvSpPr>
                <a:spLocks noChangeArrowheads="1"/>
              </p:cNvSpPr>
              <p:nvPr/>
            </p:nvSpPr>
            <p:spPr bwMode="auto">
              <a:xfrm>
                <a:off x="4741333" y="3812252"/>
                <a:ext cx="2172162" cy="390611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000" b="1">
                    <a:latin typeface="PF Paperback" charset="0"/>
                    <a:cs typeface="PF Paperback" charset="0"/>
                  </a:rPr>
                  <a:t>Validation</a:t>
                </a:r>
              </a:p>
            </p:txBody>
          </p:sp>
          <p:sp>
            <p:nvSpPr>
              <p:cNvPr id="16" name="Rounded Rectangle 15"/>
              <p:cNvSpPr>
                <a:spLocks noChangeArrowheads="1"/>
              </p:cNvSpPr>
              <p:nvPr/>
            </p:nvSpPr>
            <p:spPr bwMode="auto">
              <a:xfrm>
                <a:off x="4741333" y="3250841"/>
                <a:ext cx="2172162" cy="390611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000" b="1">
                    <a:latin typeface="PF Paperback" charset="0"/>
                    <a:cs typeface="PF Paperback" charset="0"/>
                  </a:rPr>
                  <a:t>Cleaning</a:t>
                </a:r>
              </a:p>
            </p:txBody>
          </p:sp>
          <p:sp>
            <p:nvSpPr>
              <p:cNvPr id="17" name="Rounded Rectangle 16"/>
              <p:cNvSpPr>
                <a:spLocks noChangeArrowheads="1"/>
              </p:cNvSpPr>
              <p:nvPr/>
            </p:nvSpPr>
            <p:spPr bwMode="auto">
              <a:xfrm>
                <a:off x="7258692" y="3250841"/>
                <a:ext cx="2172161" cy="390611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000" b="1" dirty="0">
                    <a:latin typeface="PF Paperback" charset="0"/>
                    <a:cs typeface="PF Paperback" charset="0"/>
                  </a:rPr>
                  <a:t>De-duplication</a:t>
                </a:r>
              </a:p>
            </p:txBody>
          </p:sp>
          <p:sp>
            <p:nvSpPr>
              <p:cNvPr id="18" name="Rounded Rectangle 17"/>
              <p:cNvSpPr>
                <a:spLocks noChangeArrowheads="1"/>
              </p:cNvSpPr>
              <p:nvPr/>
            </p:nvSpPr>
            <p:spPr bwMode="auto">
              <a:xfrm>
                <a:off x="7258692" y="3785395"/>
                <a:ext cx="2172161" cy="390611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000" b="1" dirty="0">
                    <a:latin typeface="PF Paperback" charset="0"/>
                    <a:cs typeface="PF Paperback" charset="0"/>
                  </a:rPr>
                  <a:t>Inference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8097314" y="1806736"/>
                <a:ext cx="3595336" cy="60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chemeClr val="bg1"/>
                    </a:solidFill>
                    <a:latin typeface="PF Paperback" charset="0"/>
                    <a:cs typeface="PF Paperback" charset="0"/>
                  </a:rPr>
                  <a:t>Info Space Services</a:t>
                </a: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9966314" y="3549252"/>
                <a:ext cx="1426250" cy="32030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263B8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400" b="1" dirty="0">
                    <a:solidFill>
                      <a:schemeClr val="tx1"/>
                    </a:solidFill>
                    <a:latin typeface="PF Paperback"/>
                    <a:cs typeface="PF Paperback"/>
                  </a:rPr>
                  <a:t>Project</a:t>
                </a:r>
              </a:p>
            </p:txBody>
          </p:sp>
          <p:cxnSp>
            <p:nvCxnSpPr>
              <p:cNvPr id="33" name="Straight Connector 32"/>
              <p:cNvCxnSpPr>
                <a:stCxn id="32" idx="0"/>
                <a:endCxn id="36" idx="4"/>
              </p:cNvCxnSpPr>
              <p:nvPr/>
            </p:nvCxnSpPr>
            <p:spPr>
              <a:xfrm flipV="1">
                <a:off x="10679440" y="3098918"/>
                <a:ext cx="6797" cy="450334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263B8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12205331" y="3549252"/>
                <a:ext cx="1870504" cy="32030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263B8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400" b="1" dirty="0" err="1">
                    <a:solidFill>
                      <a:schemeClr val="tx1"/>
                    </a:solidFill>
                    <a:latin typeface="PF Paperback"/>
                    <a:cs typeface="PF Paperback"/>
                  </a:rPr>
                  <a:t>communiity</a:t>
                </a:r>
                <a:endParaRPr lang="en-GB" sz="1400" b="1" dirty="0">
                  <a:solidFill>
                    <a:schemeClr val="tx1"/>
                  </a:solidFill>
                  <a:latin typeface="PF Paperback"/>
                  <a:cs typeface="PF Paperback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2205331" y="2771961"/>
                <a:ext cx="1426250" cy="32030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263B8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400" b="1" dirty="0">
                    <a:solidFill>
                      <a:schemeClr val="tx1"/>
                    </a:solidFill>
                    <a:latin typeface="PF Paperback"/>
                    <a:cs typeface="PF Paperback"/>
                  </a:rPr>
                  <a:t>Funder</a:t>
                </a: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9973111" y="2778613"/>
                <a:ext cx="1426250" cy="32030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263B8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400" b="1" dirty="0">
                    <a:solidFill>
                      <a:schemeClr val="tx1"/>
                    </a:solidFill>
                    <a:latin typeface="PF Paperback"/>
                    <a:cs typeface="PF Paperback"/>
                  </a:rPr>
                  <a:t>Funding</a:t>
                </a:r>
              </a:p>
            </p:txBody>
          </p:sp>
          <p:cxnSp>
            <p:nvCxnSpPr>
              <p:cNvPr id="37" name="Straight Connector 36"/>
              <p:cNvCxnSpPr>
                <a:stCxn id="35" idx="2"/>
                <a:endCxn id="36" idx="6"/>
              </p:cNvCxnSpPr>
              <p:nvPr/>
            </p:nvCxnSpPr>
            <p:spPr>
              <a:xfrm flipH="1">
                <a:off x="11399361" y="2932114"/>
                <a:ext cx="805970" cy="6652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263B8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/>
              <p:cNvSpPr/>
              <p:nvPr/>
            </p:nvSpPr>
            <p:spPr>
              <a:xfrm>
                <a:off x="11111385" y="4152809"/>
                <a:ext cx="1426250" cy="32030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263B8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400" b="1" dirty="0">
                    <a:solidFill>
                      <a:schemeClr val="tx1"/>
                    </a:solidFill>
                    <a:latin typeface="PF Paperback"/>
                    <a:cs typeface="PF Paperback"/>
                  </a:rPr>
                  <a:t>Result</a:t>
                </a: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9725278" y="4683904"/>
                <a:ext cx="1552260" cy="32030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263B8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400" b="1" dirty="0">
                    <a:solidFill>
                      <a:schemeClr val="tx1"/>
                    </a:solidFill>
                    <a:latin typeface="PF Paperback"/>
                    <a:cs typeface="PF Paperback"/>
                  </a:rPr>
                  <a:t>Publication</a:t>
                </a: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1111385" y="4683904"/>
                <a:ext cx="1426250" cy="32030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263B8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400" b="1" dirty="0">
                    <a:solidFill>
                      <a:schemeClr val="tx1"/>
                    </a:solidFill>
                    <a:latin typeface="PF Paperback"/>
                    <a:cs typeface="PF Paperback"/>
                  </a:rPr>
                  <a:t>Data</a:t>
                </a: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12371483" y="4683904"/>
                <a:ext cx="1426250" cy="32030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263B8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400" b="1" dirty="0">
                    <a:solidFill>
                      <a:schemeClr val="tx1"/>
                    </a:solidFill>
                    <a:latin typeface="PF Paperback"/>
                    <a:cs typeface="PF Paperback"/>
                  </a:rPr>
                  <a:t>Software</a:t>
                </a:r>
              </a:p>
            </p:txBody>
          </p:sp>
          <p:cxnSp>
            <p:nvCxnSpPr>
              <p:cNvPr id="42" name="Straight Arrow Connector 41"/>
              <p:cNvCxnSpPr>
                <a:stCxn id="39" idx="0"/>
                <a:endCxn id="38" idx="4"/>
              </p:cNvCxnSpPr>
              <p:nvPr/>
            </p:nvCxnSpPr>
            <p:spPr bwMode="auto">
              <a:xfrm flipV="1">
                <a:off x="10501408" y="4473114"/>
                <a:ext cx="1323103" cy="210790"/>
              </a:xfrm>
              <a:prstGeom prst="straightConnector1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 cap="flat" cmpd="sng" algn="ctr">
                <a:solidFill>
                  <a:srgbClr val="00000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Straight Arrow Connector 42"/>
              <p:cNvCxnSpPr>
                <a:stCxn id="40" idx="0"/>
                <a:endCxn id="38" idx="4"/>
              </p:cNvCxnSpPr>
              <p:nvPr/>
            </p:nvCxnSpPr>
            <p:spPr bwMode="auto">
              <a:xfrm flipV="1">
                <a:off x="11824511" y="4473114"/>
                <a:ext cx="0" cy="210790"/>
              </a:xfrm>
              <a:prstGeom prst="straightConnector1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 cap="flat" cmpd="sng" algn="ctr">
                <a:solidFill>
                  <a:srgbClr val="00000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Straight Arrow Connector 43"/>
              <p:cNvCxnSpPr>
                <a:stCxn id="41" idx="0"/>
                <a:endCxn id="38" idx="4"/>
              </p:cNvCxnSpPr>
              <p:nvPr/>
            </p:nvCxnSpPr>
            <p:spPr bwMode="auto">
              <a:xfrm flipH="1" flipV="1">
                <a:off x="11824511" y="4473114"/>
                <a:ext cx="1260098" cy="210790"/>
              </a:xfrm>
              <a:prstGeom prst="straightConnector1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5400" cap="flat" cmpd="sng" algn="ctr">
                <a:solidFill>
                  <a:srgbClr val="00000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Straight Connector 44"/>
              <p:cNvCxnSpPr>
                <a:stCxn id="34" idx="4"/>
                <a:endCxn id="38" idx="0"/>
              </p:cNvCxnSpPr>
              <p:nvPr/>
            </p:nvCxnSpPr>
            <p:spPr>
              <a:xfrm flipH="1">
                <a:off x="11824510" y="3869558"/>
                <a:ext cx="1316073" cy="283251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263B8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32" idx="4"/>
                <a:endCxn id="38" idx="0"/>
              </p:cNvCxnSpPr>
              <p:nvPr/>
            </p:nvCxnSpPr>
            <p:spPr>
              <a:xfrm>
                <a:off x="10679440" y="3869558"/>
                <a:ext cx="1145071" cy="283251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263B8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/>
              <p:cNvSpPr/>
              <p:nvPr/>
            </p:nvSpPr>
            <p:spPr>
              <a:xfrm>
                <a:off x="10922371" y="3159783"/>
                <a:ext cx="1764138" cy="32030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263B8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400" b="1" dirty="0">
                    <a:solidFill>
                      <a:schemeClr val="tx1"/>
                    </a:solidFill>
                    <a:latin typeface="PF Paperback"/>
                    <a:cs typeface="PF Paperback"/>
                  </a:rPr>
                  <a:t>Organization</a:t>
                </a:r>
              </a:p>
            </p:txBody>
          </p:sp>
          <p:cxnSp>
            <p:nvCxnSpPr>
              <p:cNvPr id="48" name="Straight Connector 47"/>
              <p:cNvCxnSpPr>
                <a:stCxn id="32" idx="0"/>
                <a:endCxn id="47" idx="2"/>
              </p:cNvCxnSpPr>
              <p:nvPr/>
            </p:nvCxnSpPr>
            <p:spPr>
              <a:xfrm flipV="1">
                <a:off x="10679440" y="3319935"/>
                <a:ext cx="242931" cy="229317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263B8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38" idx="0"/>
                <a:endCxn id="47" idx="4"/>
              </p:cNvCxnSpPr>
              <p:nvPr/>
            </p:nvCxnSpPr>
            <p:spPr>
              <a:xfrm flipH="1" flipV="1">
                <a:off x="11804440" y="3480088"/>
                <a:ext cx="20071" cy="672721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263B8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34" idx="0"/>
                <a:endCxn id="47" idx="6"/>
              </p:cNvCxnSpPr>
              <p:nvPr/>
            </p:nvCxnSpPr>
            <p:spPr>
              <a:xfrm flipH="1" flipV="1">
                <a:off x="12686508" y="3319936"/>
                <a:ext cx="454075" cy="229316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263B8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804" name="Picture 6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46636" y="1159031"/>
                <a:ext cx="1439722" cy="1150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805" name="TextBox 67"/>
              <p:cNvSpPr txBox="1">
                <a:spLocks noChangeArrowheads="1"/>
              </p:cNvSpPr>
              <p:nvPr/>
            </p:nvSpPr>
            <p:spPr bwMode="auto">
              <a:xfrm>
                <a:off x="12587958" y="1518699"/>
                <a:ext cx="90762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algn="ctr" eaLnBrk="1" hangingPunct="1"/>
                <a:r>
                  <a:rPr lang="en-US" sz="1400" b="1" dirty="0">
                    <a:solidFill>
                      <a:srgbClr val="FF0000"/>
                    </a:solidFill>
                  </a:rPr>
                  <a:t>TERMS </a:t>
                </a:r>
              </a:p>
              <a:p>
                <a:pPr algn="ctr" eaLnBrk="1" hangingPunct="1"/>
                <a:r>
                  <a:rPr lang="en-US" sz="1400" b="1" dirty="0">
                    <a:solidFill>
                      <a:srgbClr val="FF0000"/>
                    </a:solidFill>
                  </a:rPr>
                  <a:t>OF USE</a:t>
                </a:r>
              </a:p>
            </p:txBody>
          </p:sp>
          <p:sp>
            <p:nvSpPr>
              <p:cNvPr id="86" name="Rounded Rectangle 85"/>
              <p:cNvSpPr>
                <a:spLocks noChangeArrowheads="1"/>
              </p:cNvSpPr>
              <p:nvPr/>
            </p:nvSpPr>
            <p:spPr bwMode="auto">
              <a:xfrm>
                <a:off x="4746755" y="4370425"/>
                <a:ext cx="2172162" cy="390611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000" b="1" dirty="0">
                    <a:latin typeface="PF Paperback" charset="0"/>
                    <a:cs typeface="PF Paperback" charset="0"/>
                  </a:rPr>
                  <a:t>Harvesting</a:t>
                </a:r>
              </a:p>
            </p:txBody>
          </p:sp>
          <p:sp>
            <p:nvSpPr>
              <p:cNvPr id="87" name="Rounded Rectangle 86"/>
              <p:cNvSpPr>
                <a:spLocks noChangeArrowheads="1"/>
              </p:cNvSpPr>
              <p:nvPr/>
            </p:nvSpPr>
            <p:spPr bwMode="auto">
              <a:xfrm>
                <a:off x="7258691" y="4420507"/>
                <a:ext cx="2172162" cy="390611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000" b="1" dirty="0">
                    <a:latin typeface="PF Paperback" charset="0"/>
                    <a:cs typeface="PF Paperback" charset="0"/>
                  </a:rPr>
                  <a:t>Uploading</a:t>
                </a:r>
              </a:p>
            </p:txBody>
          </p:sp>
          <p:sp>
            <p:nvSpPr>
              <p:cNvPr id="104" name="Rounded Rectangle 103"/>
              <p:cNvSpPr>
                <a:spLocks noChangeArrowheads="1"/>
              </p:cNvSpPr>
              <p:nvPr/>
            </p:nvSpPr>
            <p:spPr bwMode="auto">
              <a:xfrm>
                <a:off x="4741333" y="2642260"/>
                <a:ext cx="2172161" cy="390611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000" b="1" dirty="0">
                    <a:latin typeface="PF Paperback" charset="0"/>
                    <a:cs typeface="PF Paperback" charset="0"/>
                  </a:rPr>
                  <a:t>Brokering</a:t>
                </a:r>
              </a:p>
            </p:txBody>
          </p:sp>
          <p:cxnSp>
            <p:nvCxnSpPr>
              <p:cNvPr id="51" name="Elbow Connector 50"/>
              <p:cNvCxnSpPr>
                <a:stCxn id="104" idx="3"/>
                <a:endCxn id="32787" idx="0"/>
              </p:cNvCxnSpPr>
              <p:nvPr/>
            </p:nvCxnSpPr>
            <p:spPr>
              <a:xfrm>
                <a:off x="6913494" y="2837566"/>
                <a:ext cx="224659" cy="2653538"/>
              </a:xfrm>
              <a:prstGeom prst="bentConnector2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arrow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07" name="Oval 106"/>
              <p:cNvSpPr/>
              <p:nvPr/>
            </p:nvSpPr>
            <p:spPr>
              <a:xfrm>
                <a:off x="12974628" y="4153965"/>
                <a:ext cx="1870504" cy="32030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263B8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400" b="1" dirty="0">
                    <a:solidFill>
                      <a:schemeClr val="tx1"/>
                    </a:solidFill>
                    <a:latin typeface="PF Paperback"/>
                    <a:cs typeface="PF Paperback"/>
                  </a:rPr>
                  <a:t>Source</a:t>
                </a:r>
              </a:p>
            </p:txBody>
          </p:sp>
          <p:cxnSp>
            <p:nvCxnSpPr>
              <p:cNvPr id="108" name="Straight Connector 107"/>
              <p:cNvCxnSpPr>
                <a:stCxn id="107" idx="2"/>
                <a:endCxn id="38" idx="6"/>
              </p:cNvCxnSpPr>
              <p:nvPr/>
            </p:nvCxnSpPr>
            <p:spPr>
              <a:xfrm flipH="1" flipV="1">
                <a:off x="12537635" y="4312962"/>
                <a:ext cx="436993" cy="1156"/>
              </a:xfrm>
              <a:prstGeom prst="lin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263B8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Rounded Rectangle 117"/>
              <p:cNvSpPr>
                <a:spLocks noChangeArrowheads="1"/>
              </p:cNvSpPr>
              <p:nvPr/>
            </p:nvSpPr>
            <p:spPr bwMode="auto">
              <a:xfrm>
                <a:off x="7258691" y="2633243"/>
                <a:ext cx="2172161" cy="390611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 b="1" dirty="0">
                  <a:latin typeface="PF Paperback" charset="0"/>
                  <a:cs typeface="PF Paperback" charset="0"/>
                </a:endParaRPr>
              </a:p>
            </p:txBody>
          </p:sp>
          <p:pic>
            <p:nvPicPr>
              <p:cNvPr id="32771" name="Picture 3277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24659" y="2626472"/>
                <a:ext cx="1662540" cy="406399"/>
              </a:xfrm>
              <a:prstGeom prst="rect">
                <a:avLst/>
              </a:prstGeom>
            </p:spPr>
          </p:pic>
          <p:cxnSp>
            <p:nvCxnSpPr>
              <p:cNvPr id="32773" name="Straight Connector 32772"/>
              <p:cNvCxnSpPr/>
              <p:nvPr/>
            </p:nvCxnSpPr>
            <p:spPr>
              <a:xfrm>
                <a:off x="7524659" y="2639537"/>
                <a:ext cx="1662540" cy="6771"/>
              </a:xfrm>
              <a:prstGeom prst="line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7524659" y="3023854"/>
                <a:ext cx="1672309" cy="148"/>
              </a:xfrm>
              <a:prstGeom prst="line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90" name="Oval 89"/>
            <p:cNvSpPr/>
            <p:nvPr/>
          </p:nvSpPr>
          <p:spPr>
            <a:xfrm>
              <a:off x="13631045" y="4704974"/>
              <a:ext cx="1426111" cy="3202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263B8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400" b="1" dirty="0" smtClean="0">
                  <a:solidFill>
                    <a:schemeClr val="tx1"/>
                  </a:solidFill>
                  <a:latin typeface="PF Paperback"/>
                  <a:cs typeface="PF Paperback"/>
                </a:rPr>
                <a:t>ORP</a:t>
              </a:r>
              <a:endParaRPr lang="en-GB" sz="1400" b="1" dirty="0">
                <a:solidFill>
                  <a:schemeClr val="tx1"/>
                </a:solidFill>
                <a:latin typeface="PF Paperback"/>
                <a:cs typeface="PF Paperback"/>
              </a:endParaRPr>
            </a:p>
          </p:txBody>
        </p:sp>
        <p:cxnSp>
          <p:nvCxnSpPr>
            <p:cNvPr id="92" name="Straight Arrow Connector 91"/>
            <p:cNvCxnSpPr>
              <a:stCxn id="90" idx="0"/>
              <a:endCxn id="38" idx="4"/>
            </p:cNvCxnSpPr>
            <p:nvPr/>
          </p:nvCxnSpPr>
          <p:spPr bwMode="auto">
            <a:xfrm flipH="1" flipV="1">
              <a:off x="11836247" y="4498736"/>
              <a:ext cx="2507854" cy="206238"/>
            </a:xfrm>
            <a:prstGeom prst="straightConnector1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/>
          <p:cNvGrpSpPr/>
          <p:nvPr/>
        </p:nvGrpSpPr>
        <p:grpSpPr>
          <a:xfrm>
            <a:off x="3937904" y="4927044"/>
            <a:ext cx="11539622" cy="2911916"/>
            <a:chOff x="3937904" y="4927044"/>
            <a:chExt cx="11539622" cy="2911916"/>
          </a:xfrm>
        </p:grpSpPr>
        <p:grpSp>
          <p:nvGrpSpPr>
            <p:cNvPr id="32786" name="Group 32785"/>
            <p:cNvGrpSpPr/>
            <p:nvPr/>
          </p:nvGrpSpPr>
          <p:grpSpPr>
            <a:xfrm>
              <a:off x="3937904" y="5499741"/>
              <a:ext cx="11539622" cy="2339219"/>
              <a:chOff x="3937493" y="5499830"/>
              <a:chExt cx="11540749" cy="2339447"/>
            </a:xfrm>
          </p:grpSpPr>
          <p:sp>
            <p:nvSpPr>
              <p:cNvPr id="7" name="Rounded Rectangle 6"/>
              <p:cNvSpPr/>
              <p:nvPr/>
            </p:nvSpPr>
            <p:spPr bwMode="auto">
              <a:xfrm>
                <a:off x="3937493" y="5559050"/>
                <a:ext cx="6523648" cy="2280227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>
                  <a:defRPr/>
                </a:pPr>
                <a:endParaRPr lang="en-US" b="1">
                  <a:latin typeface="Helvetica"/>
                  <a:cs typeface="Helvetica"/>
                </a:endParaRPr>
              </a:p>
            </p:txBody>
          </p:sp>
          <p:sp>
            <p:nvSpPr>
              <p:cNvPr id="32774" name="Rounded Rectangle 7"/>
              <p:cNvSpPr>
                <a:spLocks noChangeArrowheads="1"/>
              </p:cNvSpPr>
              <p:nvPr/>
            </p:nvSpPr>
            <p:spPr bwMode="auto">
              <a:xfrm>
                <a:off x="4081944" y="6047637"/>
                <a:ext cx="1629683" cy="731551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b="1">
                    <a:latin typeface="Helvetica"/>
                    <a:cs typeface="Helvetica"/>
                  </a:rPr>
                  <a:t>Publications repositories</a:t>
                </a:r>
              </a:p>
            </p:txBody>
          </p:sp>
          <p:sp>
            <p:nvSpPr>
              <p:cNvPr id="32775" name="Rounded Rectangle 8"/>
              <p:cNvSpPr>
                <a:spLocks noChangeArrowheads="1"/>
              </p:cNvSpPr>
              <p:nvPr/>
            </p:nvSpPr>
            <p:spPr bwMode="auto">
              <a:xfrm>
                <a:off x="5873451" y="6047637"/>
                <a:ext cx="1630806" cy="731551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b="1" dirty="0">
                    <a:latin typeface="Helvetica"/>
                    <a:cs typeface="Helvetica"/>
                  </a:rPr>
                  <a:t>Data repositories</a:t>
                </a:r>
              </a:p>
            </p:txBody>
          </p:sp>
          <p:sp>
            <p:nvSpPr>
              <p:cNvPr id="32776" name="Rounded Rectangle 9"/>
              <p:cNvSpPr>
                <a:spLocks noChangeArrowheads="1"/>
              </p:cNvSpPr>
              <p:nvPr/>
            </p:nvSpPr>
            <p:spPr bwMode="auto">
              <a:xfrm>
                <a:off x="7658946" y="6907526"/>
                <a:ext cx="1630806" cy="731551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b="1">
                    <a:latin typeface="Helvetica"/>
                    <a:cs typeface="Helvetica"/>
                  </a:rPr>
                  <a:t>CRIS </a:t>
                </a:r>
              </a:p>
              <a:p>
                <a:pPr algn="ctr"/>
                <a:r>
                  <a:rPr lang="en-US" sz="1800" b="1">
                    <a:latin typeface="Helvetica"/>
                    <a:cs typeface="Helvetica"/>
                  </a:rPr>
                  <a:t>systems</a:t>
                </a:r>
              </a:p>
            </p:txBody>
          </p:sp>
          <p:sp>
            <p:nvSpPr>
              <p:cNvPr id="32777" name="Rounded Rectangle 10"/>
              <p:cNvSpPr>
                <a:spLocks noChangeArrowheads="1"/>
              </p:cNvSpPr>
              <p:nvPr/>
            </p:nvSpPr>
            <p:spPr bwMode="auto">
              <a:xfrm>
                <a:off x="7660069" y="6039937"/>
                <a:ext cx="1629683" cy="73155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b="1" dirty="0">
                    <a:latin typeface="Helvetica"/>
                    <a:cs typeface="Helvetica"/>
                  </a:rPr>
                  <a:t>Registries</a:t>
                </a:r>
              </a:p>
            </p:txBody>
          </p:sp>
          <p:sp>
            <p:nvSpPr>
              <p:cNvPr id="32778" name="Rounded Rectangle 11"/>
              <p:cNvSpPr>
                <a:spLocks noChangeArrowheads="1"/>
              </p:cNvSpPr>
              <p:nvPr/>
            </p:nvSpPr>
            <p:spPr bwMode="auto">
              <a:xfrm>
                <a:off x="5852284" y="6907525"/>
                <a:ext cx="1630806" cy="73155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b="1">
                    <a:latin typeface="Helvetica"/>
                    <a:cs typeface="Helvetica"/>
                  </a:rPr>
                  <a:t>OA</a:t>
                </a:r>
              </a:p>
              <a:p>
                <a:pPr algn="ctr"/>
                <a:r>
                  <a:rPr lang="en-US" sz="1800" b="1">
                    <a:latin typeface="Helvetica"/>
                    <a:cs typeface="Helvetica"/>
                  </a:rPr>
                  <a:t>Journals</a:t>
                </a:r>
              </a:p>
            </p:txBody>
          </p:sp>
          <p:sp>
            <p:nvSpPr>
              <p:cNvPr id="32779" name="Rounded Rectangle 12"/>
              <p:cNvSpPr>
                <a:spLocks noChangeArrowheads="1"/>
              </p:cNvSpPr>
              <p:nvPr/>
            </p:nvSpPr>
            <p:spPr bwMode="auto">
              <a:xfrm>
                <a:off x="4093142" y="6874509"/>
                <a:ext cx="1630806" cy="73155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1800" b="1" dirty="0">
                    <a:latin typeface="Helvetica"/>
                    <a:cs typeface="Helvetica"/>
                  </a:rPr>
                  <a:t>Software</a:t>
                </a:r>
              </a:p>
              <a:p>
                <a:pPr algn="ctr"/>
                <a:r>
                  <a:rPr lang="en-US" sz="1800" b="1" dirty="0">
                    <a:latin typeface="Helvetica"/>
                    <a:cs typeface="Helvetica"/>
                  </a:rPr>
                  <a:t>repositories</a:t>
                </a:r>
              </a:p>
            </p:txBody>
          </p:sp>
          <p:sp>
            <p:nvSpPr>
              <p:cNvPr id="32787" name="TextBox 27"/>
              <p:cNvSpPr txBox="1">
                <a:spLocks noChangeArrowheads="1"/>
              </p:cNvSpPr>
              <p:nvPr/>
            </p:nvSpPr>
            <p:spPr bwMode="auto">
              <a:xfrm>
                <a:off x="4959647" y="5516717"/>
                <a:ext cx="438120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algn="ctr" eaLnBrk="1" hangingPunct="1"/>
                <a:r>
                  <a:rPr lang="en-US" sz="2400" b="1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Content Providers</a:t>
                </a:r>
              </a:p>
            </p:txBody>
          </p:sp>
          <p:sp>
            <p:nvSpPr>
              <p:cNvPr id="71" name="Rounded Rectangle 70"/>
              <p:cNvSpPr/>
              <p:nvPr/>
            </p:nvSpPr>
            <p:spPr bwMode="auto">
              <a:xfrm>
                <a:off x="10526511" y="5549072"/>
                <a:ext cx="2243103" cy="2280227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>
                  <a:defRPr/>
                </a:pPr>
                <a:endParaRPr lang="en-US" b="1">
                  <a:latin typeface="Helvetica"/>
                  <a:cs typeface="Helvetica"/>
                </a:endParaRPr>
              </a:p>
            </p:txBody>
          </p:sp>
          <p:sp>
            <p:nvSpPr>
              <p:cNvPr id="73" name="Rounded Rectangle 72"/>
              <p:cNvSpPr/>
              <p:nvPr/>
            </p:nvSpPr>
            <p:spPr bwMode="auto">
              <a:xfrm>
                <a:off x="12871592" y="5549072"/>
                <a:ext cx="2243103" cy="2280227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>
                  <a:defRPr/>
                </a:pPr>
                <a:endParaRPr lang="en-US" b="1">
                  <a:latin typeface="Helvetica"/>
                  <a:cs typeface="Helvetica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807824" y="6327689"/>
                <a:ext cx="1729811" cy="1244339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74" name="TextBox 27"/>
              <p:cNvSpPr txBox="1">
                <a:spLocks noChangeArrowheads="1"/>
              </p:cNvSpPr>
              <p:nvPr/>
            </p:nvSpPr>
            <p:spPr bwMode="auto">
              <a:xfrm>
                <a:off x="10139388" y="5626783"/>
                <a:ext cx="295495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algn="ctr" eaLnBrk="1" hangingPunct="1"/>
                <a:r>
                  <a:rPr lang="en-US" sz="2400" b="1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EOSC-Hub</a:t>
                </a:r>
              </a:p>
            </p:txBody>
          </p:sp>
          <p:sp>
            <p:nvSpPr>
              <p:cNvPr id="75" name="TextBox 27"/>
              <p:cNvSpPr txBox="1">
                <a:spLocks noChangeArrowheads="1"/>
              </p:cNvSpPr>
              <p:nvPr/>
            </p:nvSpPr>
            <p:spPr bwMode="auto">
              <a:xfrm>
                <a:off x="12523285" y="5499830"/>
                <a:ext cx="2954957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algn="ctr" eaLnBrk="1" hangingPunct="1"/>
                <a:r>
                  <a:rPr lang="en-US" sz="2400" b="1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Research </a:t>
                </a:r>
              </a:p>
              <a:p>
                <a:pPr algn="ctr" eaLnBrk="1" hangingPunct="1"/>
                <a:r>
                  <a:rPr lang="en-US" sz="2400" b="1" dirty="0" err="1">
                    <a:solidFill>
                      <a:schemeClr val="bg1"/>
                    </a:solidFill>
                    <a:latin typeface="Helvetica"/>
                    <a:cs typeface="Helvetica"/>
                  </a:rPr>
                  <a:t>Infras</a:t>
                </a:r>
                <a:endParaRPr lang="en-US" sz="2400" b="1" dirty="0">
                  <a:solidFill>
                    <a:schemeClr val="bg1"/>
                  </a:solidFill>
                  <a:latin typeface="Helvetica"/>
                  <a:cs typeface="Helvetica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631581" y="6813890"/>
                <a:ext cx="574969" cy="574969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337687" y="6513470"/>
                <a:ext cx="646175" cy="387705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312813" y="6965519"/>
                <a:ext cx="694725" cy="694725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039596" y="7225783"/>
                <a:ext cx="1155190" cy="350421"/>
              </a:xfrm>
              <a:prstGeom prst="rect">
                <a:avLst/>
              </a:prstGeom>
            </p:spPr>
          </p:pic>
          <p:pic>
            <p:nvPicPr>
              <p:cNvPr id="79" name="Picture 1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7833" y="6576971"/>
                <a:ext cx="1011235" cy="4718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xtLst/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646647" y="5990804"/>
                <a:ext cx="601133" cy="601133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894032" y="6681304"/>
                <a:ext cx="1501788" cy="386409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538990" y="7225783"/>
                <a:ext cx="740927" cy="429738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961849" y="6503451"/>
                <a:ext cx="1545166" cy="515407"/>
              </a:xfrm>
              <a:prstGeom prst="rect">
                <a:avLst/>
              </a:prstGeom>
            </p:spPr>
          </p:pic>
        </p:grpSp>
        <p:grpSp>
          <p:nvGrpSpPr>
            <p:cNvPr id="32790" name="Group 32789"/>
            <p:cNvGrpSpPr/>
            <p:nvPr/>
          </p:nvGrpSpPr>
          <p:grpSpPr>
            <a:xfrm>
              <a:off x="4376251" y="4927044"/>
              <a:ext cx="1264764" cy="1014397"/>
              <a:chOff x="4224803" y="4895113"/>
              <a:chExt cx="1264888" cy="1014496"/>
            </a:xfrm>
          </p:grpSpPr>
          <p:pic>
            <p:nvPicPr>
              <p:cNvPr id="32806" name="Picture 6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803" y="4895113"/>
                <a:ext cx="1264888" cy="1014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807" name="TextBox 63"/>
              <p:cNvSpPr txBox="1">
                <a:spLocks noChangeArrowheads="1"/>
              </p:cNvSpPr>
              <p:nvPr/>
            </p:nvSpPr>
            <p:spPr bwMode="auto">
              <a:xfrm>
                <a:off x="4428210" y="5212143"/>
                <a:ext cx="81462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algn="ctr" eaLnBrk="1" hangingPunct="1"/>
                <a:r>
                  <a:rPr lang="en-US" sz="1400" b="1" dirty="0">
                    <a:solidFill>
                      <a:srgbClr val="FF0000"/>
                    </a:solidFill>
                    <a:latin typeface="Gill Sans"/>
                    <a:cs typeface="Gill Sans"/>
                  </a:rPr>
                  <a:t>GUIDE</a:t>
                </a:r>
              </a:p>
              <a:p>
                <a:pPr algn="ctr" eaLnBrk="1" hangingPunct="1"/>
                <a:r>
                  <a:rPr lang="en-US" sz="1400" b="1" dirty="0">
                    <a:solidFill>
                      <a:srgbClr val="FF0000"/>
                    </a:solidFill>
                    <a:latin typeface="Gill Sans"/>
                    <a:cs typeface="Gill Sans"/>
                  </a:rPr>
                  <a:t>LINES</a:t>
                </a: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129934" y="5540712"/>
              <a:ext cx="1077397" cy="3956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419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363453" y="106267"/>
            <a:ext cx="13529095" cy="1145246"/>
          </a:xfrm>
        </p:spPr>
        <p:txBody>
          <a:bodyPr/>
          <a:lstStyle/>
          <a:p>
            <a:r>
              <a:rPr lang="en-US" dirty="0"/>
              <a:t>OpenAIRE Data Model and Flows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882" y="6747592"/>
            <a:ext cx="2573615" cy="17504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Up Arrow 3"/>
          <p:cNvSpPr/>
          <p:nvPr/>
        </p:nvSpPr>
        <p:spPr>
          <a:xfrm>
            <a:off x="7362050" y="6357312"/>
            <a:ext cx="1195279" cy="577628"/>
          </a:xfrm>
          <a:prstGeom prst="upArrow">
            <a:avLst/>
          </a:prstGeom>
          <a:solidFill>
            <a:srgbClr val="C00000"/>
          </a:solidFill>
          <a:ln w="3175" cap="flat">
            <a:solidFill>
              <a:srgbClr val="FFFFFF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0" tIns="47620" rIns="47620" bIns="47620" numCol="1" spcCol="38100" rtlCol="0" anchor="ctr">
            <a:spAutoFit/>
          </a:bodyPr>
          <a:lstStyle/>
          <a:p>
            <a:pPr defTabSz="547632"/>
            <a:endParaRPr lang="en-US" sz="2200">
              <a:solidFill>
                <a:srgbClr val="FFFFFF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1499" y="3458774"/>
            <a:ext cx="2392215" cy="157407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6" name="Up Arrow 25"/>
          <p:cNvSpPr/>
          <p:nvPr/>
        </p:nvSpPr>
        <p:spPr>
          <a:xfrm rot="16200000">
            <a:off x="11672397" y="3953017"/>
            <a:ext cx="1195279" cy="577628"/>
          </a:xfrm>
          <a:prstGeom prst="upArrow">
            <a:avLst/>
          </a:prstGeom>
          <a:solidFill>
            <a:srgbClr val="C00000"/>
          </a:solidFill>
          <a:ln w="3175" cap="flat">
            <a:solidFill>
              <a:srgbClr val="FFFFFF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0" tIns="47620" rIns="47620" bIns="47620" numCol="1" spcCol="38100" rtlCol="0" anchor="ctr">
            <a:spAutoFit/>
          </a:bodyPr>
          <a:lstStyle/>
          <a:p>
            <a:pPr defTabSz="547632"/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031046" y="2845836"/>
            <a:ext cx="1325555" cy="5885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0" tIns="47620" rIns="47620" bIns="47620" numCol="1" spcCol="38100" rtlCol="0" anchor="ctr">
            <a:spAutoFit/>
          </a:bodyPr>
          <a:lstStyle/>
          <a:p>
            <a:pPr defTabSz="547632"/>
            <a:r>
              <a:rPr lang="en-US" dirty="0"/>
              <a:t>mining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42072" y="8486384"/>
            <a:ext cx="2008367" cy="5885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0" tIns="47620" rIns="47620" bIns="47620" numCol="1" spcCol="38100" rtlCol="0" anchor="ctr">
            <a:spAutoFit/>
          </a:bodyPr>
          <a:lstStyle/>
          <a:p>
            <a:pPr defTabSz="547632"/>
            <a:r>
              <a:rPr lang="en-US" dirty="0"/>
              <a:t>harvesting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63536" y="2970080"/>
            <a:ext cx="2008367" cy="5885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0" tIns="47620" rIns="47620" bIns="47620" numCol="1" spcCol="38100" rtlCol="0" anchor="ctr">
            <a:spAutoFit/>
          </a:bodyPr>
          <a:lstStyle/>
          <a:p>
            <a:pPr defTabSz="547632"/>
            <a:r>
              <a:rPr lang="en-US" dirty="0"/>
              <a:t>deposition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905" y="3613937"/>
            <a:ext cx="2304948" cy="125389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5" name="Up Arrow 24"/>
          <p:cNvSpPr/>
          <p:nvPr/>
        </p:nvSpPr>
        <p:spPr>
          <a:xfrm rot="5400000">
            <a:off x="2948348" y="3906456"/>
            <a:ext cx="1195279" cy="577628"/>
          </a:xfrm>
          <a:prstGeom prst="upArrow">
            <a:avLst/>
          </a:prstGeom>
          <a:solidFill>
            <a:srgbClr val="C00000"/>
          </a:solidFill>
          <a:ln w="3175" cap="flat">
            <a:solidFill>
              <a:srgbClr val="FFFFFF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0" tIns="47620" rIns="47620" bIns="47620" numCol="1" spcCol="38100" rtlCol="0" anchor="ctr">
            <a:spAutoFit/>
          </a:bodyPr>
          <a:lstStyle/>
          <a:p>
            <a:pPr defTabSz="547632"/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176305" y="3143313"/>
            <a:ext cx="2418138" cy="634794"/>
          </a:xfrm>
          <a:prstGeom prst="ellips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bg1"/>
                </a:solidFill>
                <a:latin typeface="PF Paperback"/>
                <a:cs typeface="PF Paperback"/>
              </a:rPr>
              <a:t>Project</a:t>
            </a:r>
          </a:p>
        </p:txBody>
      </p:sp>
      <p:cxnSp>
        <p:nvCxnSpPr>
          <p:cNvPr id="35" name="Straight Connector 34"/>
          <p:cNvCxnSpPr>
            <a:stCxn id="34" idx="0"/>
            <a:endCxn id="38" idx="4"/>
          </p:cNvCxnSpPr>
          <p:nvPr/>
        </p:nvCxnSpPr>
        <p:spPr>
          <a:xfrm flipV="1">
            <a:off x="6385375" y="2250821"/>
            <a:ext cx="11523" cy="892492"/>
          </a:xfrm>
          <a:prstGeom prst="lin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8972448" y="3143313"/>
            <a:ext cx="2418138" cy="634794"/>
          </a:xfrm>
          <a:prstGeom prst="ellips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GB" sz="2000" b="1" dirty="0">
                <a:solidFill>
                  <a:schemeClr val="bg1"/>
                </a:solidFill>
                <a:latin typeface="PF Paperback"/>
                <a:cs typeface="PF Paperback"/>
              </a:rPr>
              <a:t>community</a:t>
            </a:r>
          </a:p>
        </p:txBody>
      </p:sp>
      <p:sp>
        <p:nvSpPr>
          <p:cNvPr id="37" name="Oval 36"/>
          <p:cNvSpPr/>
          <p:nvPr/>
        </p:nvSpPr>
        <p:spPr>
          <a:xfrm>
            <a:off x="8972448" y="1602844"/>
            <a:ext cx="2418138" cy="634794"/>
          </a:xfrm>
          <a:prstGeom prst="ellips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bg1"/>
                </a:solidFill>
                <a:latin typeface="PF Paperback"/>
                <a:cs typeface="PF Paperback"/>
              </a:rPr>
              <a:t>Funder</a:t>
            </a:r>
          </a:p>
        </p:txBody>
      </p:sp>
      <p:sp>
        <p:nvSpPr>
          <p:cNvPr id="38" name="Oval 37"/>
          <p:cNvSpPr/>
          <p:nvPr/>
        </p:nvSpPr>
        <p:spPr>
          <a:xfrm>
            <a:off x="5187828" y="1616027"/>
            <a:ext cx="2418138" cy="634794"/>
          </a:xfrm>
          <a:prstGeom prst="ellips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bg1"/>
                </a:solidFill>
                <a:latin typeface="PF Paperback"/>
                <a:cs typeface="PF Paperback"/>
              </a:rPr>
              <a:t>Funding</a:t>
            </a:r>
          </a:p>
        </p:txBody>
      </p:sp>
      <p:cxnSp>
        <p:nvCxnSpPr>
          <p:cNvPr id="39" name="Straight Connector 38"/>
          <p:cNvCxnSpPr>
            <a:stCxn id="37" idx="2"/>
            <a:endCxn id="38" idx="6"/>
          </p:cNvCxnSpPr>
          <p:nvPr/>
        </p:nvCxnSpPr>
        <p:spPr>
          <a:xfrm flipH="1">
            <a:off x="7605966" y="1920243"/>
            <a:ext cx="1366483" cy="13183"/>
          </a:xfrm>
          <a:prstGeom prst="lin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7117718" y="4339464"/>
            <a:ext cx="2418138" cy="634794"/>
          </a:xfrm>
          <a:prstGeom prst="ellips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bg1"/>
                </a:solidFill>
                <a:latin typeface="PF Paperback"/>
                <a:cs typeface="PF Paperback"/>
              </a:rPr>
              <a:t>Result</a:t>
            </a:r>
          </a:p>
        </p:txBody>
      </p:sp>
      <p:sp>
        <p:nvSpPr>
          <p:cNvPr id="41" name="Oval 40"/>
          <p:cNvSpPr/>
          <p:nvPr/>
        </p:nvSpPr>
        <p:spPr>
          <a:xfrm>
            <a:off x="3687626" y="5392010"/>
            <a:ext cx="2631781" cy="634794"/>
          </a:xfrm>
          <a:prstGeom prst="ellips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bg1"/>
                </a:solidFill>
                <a:latin typeface="PF Paperback"/>
                <a:cs typeface="PF Paperback"/>
              </a:rPr>
              <a:t>Publication</a:t>
            </a:r>
          </a:p>
        </p:txBody>
      </p:sp>
      <p:sp>
        <p:nvSpPr>
          <p:cNvPr id="42" name="Oval 41"/>
          <p:cNvSpPr/>
          <p:nvPr/>
        </p:nvSpPr>
        <p:spPr>
          <a:xfrm>
            <a:off x="6037703" y="5392010"/>
            <a:ext cx="2418138" cy="634794"/>
          </a:xfrm>
          <a:prstGeom prst="ellips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 smtClean="0">
                <a:solidFill>
                  <a:schemeClr val="bg1"/>
                </a:solidFill>
                <a:latin typeface="PF Paperback"/>
                <a:cs typeface="PF Paperback"/>
              </a:rPr>
              <a:t>Research Data</a:t>
            </a:r>
            <a:endParaRPr lang="en-GB" sz="2000" b="1" dirty="0">
              <a:solidFill>
                <a:schemeClr val="bg1"/>
              </a:solidFill>
              <a:latin typeface="PF Paperback"/>
              <a:cs typeface="PF Paperback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8174137" y="5392010"/>
            <a:ext cx="2418138" cy="634794"/>
          </a:xfrm>
          <a:prstGeom prst="ellips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PF Paperback"/>
                <a:cs typeface="PF Paperback"/>
              </a:rPr>
              <a:t>Software</a:t>
            </a:r>
          </a:p>
        </p:txBody>
      </p:sp>
      <p:cxnSp>
        <p:nvCxnSpPr>
          <p:cNvPr id="44" name="Straight Arrow Connector 43"/>
          <p:cNvCxnSpPr>
            <a:stCxn id="41" idx="0"/>
            <a:endCxn id="40" idx="4"/>
          </p:cNvCxnSpPr>
          <p:nvPr/>
        </p:nvCxnSpPr>
        <p:spPr bwMode="auto">
          <a:xfrm flipV="1">
            <a:off x="5003517" y="4974258"/>
            <a:ext cx="3323270" cy="417752"/>
          </a:xfrm>
          <a:prstGeom prst="straightConnector1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44"/>
          <p:cNvCxnSpPr>
            <a:stCxn id="42" idx="0"/>
            <a:endCxn id="40" idx="4"/>
          </p:cNvCxnSpPr>
          <p:nvPr/>
        </p:nvCxnSpPr>
        <p:spPr bwMode="auto">
          <a:xfrm flipV="1">
            <a:off x="7246772" y="4974258"/>
            <a:ext cx="1080015" cy="417752"/>
          </a:xfrm>
          <a:prstGeom prst="straightConnector1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Arrow Connector 45"/>
          <p:cNvCxnSpPr>
            <a:stCxn id="43" idx="0"/>
            <a:endCxn id="40" idx="4"/>
          </p:cNvCxnSpPr>
          <p:nvPr/>
        </p:nvCxnSpPr>
        <p:spPr bwMode="auto">
          <a:xfrm flipH="1" flipV="1">
            <a:off x="8326787" y="4974258"/>
            <a:ext cx="1056420" cy="417752"/>
          </a:xfrm>
          <a:prstGeom prst="straightConnector1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>
            <a:stCxn id="36" idx="4"/>
            <a:endCxn id="40" idx="0"/>
          </p:cNvCxnSpPr>
          <p:nvPr/>
        </p:nvCxnSpPr>
        <p:spPr>
          <a:xfrm flipH="1">
            <a:off x="8326788" y="3778106"/>
            <a:ext cx="1854731" cy="561357"/>
          </a:xfrm>
          <a:prstGeom prst="lin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34" idx="4"/>
            <a:endCxn id="40" idx="0"/>
          </p:cNvCxnSpPr>
          <p:nvPr/>
        </p:nvCxnSpPr>
        <p:spPr>
          <a:xfrm>
            <a:off x="6385376" y="3778106"/>
            <a:ext cx="1941413" cy="561357"/>
          </a:xfrm>
          <a:prstGeom prst="lin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6797253" y="2371445"/>
            <a:ext cx="2991010" cy="634794"/>
          </a:xfrm>
          <a:prstGeom prst="ellips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bg1"/>
                </a:solidFill>
                <a:latin typeface="PF Paperback"/>
                <a:cs typeface="PF Paperback"/>
              </a:rPr>
              <a:t>Organization</a:t>
            </a:r>
          </a:p>
        </p:txBody>
      </p:sp>
      <p:cxnSp>
        <p:nvCxnSpPr>
          <p:cNvPr id="50" name="Straight Connector 49"/>
          <p:cNvCxnSpPr>
            <a:stCxn id="34" idx="0"/>
            <a:endCxn id="49" idx="2"/>
          </p:cNvCxnSpPr>
          <p:nvPr/>
        </p:nvCxnSpPr>
        <p:spPr>
          <a:xfrm flipV="1">
            <a:off x="6385375" y="2688842"/>
            <a:ext cx="411878" cy="454471"/>
          </a:xfrm>
          <a:prstGeom prst="lin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0" idx="0"/>
            <a:endCxn id="49" idx="4"/>
          </p:cNvCxnSpPr>
          <p:nvPr/>
        </p:nvCxnSpPr>
        <p:spPr>
          <a:xfrm flipH="1" flipV="1">
            <a:off x="8292759" y="3006239"/>
            <a:ext cx="34029" cy="1333225"/>
          </a:xfrm>
          <a:prstGeom prst="lin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6" idx="0"/>
            <a:endCxn id="49" idx="6"/>
          </p:cNvCxnSpPr>
          <p:nvPr/>
        </p:nvCxnSpPr>
        <p:spPr>
          <a:xfrm flipH="1" flipV="1">
            <a:off x="9788263" y="2688842"/>
            <a:ext cx="393256" cy="454471"/>
          </a:xfrm>
          <a:prstGeom prst="lin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3967237" y="4339464"/>
            <a:ext cx="2418138" cy="634794"/>
          </a:xfrm>
          <a:prstGeom prst="ellips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bg1"/>
                </a:solidFill>
                <a:latin typeface="PF Paperback"/>
                <a:cs typeface="PF Paperback"/>
              </a:rPr>
              <a:t>Source</a:t>
            </a:r>
          </a:p>
        </p:txBody>
      </p:sp>
      <p:cxnSp>
        <p:nvCxnSpPr>
          <p:cNvPr id="54" name="Straight Connector 53"/>
          <p:cNvCxnSpPr>
            <a:stCxn id="40" idx="2"/>
            <a:endCxn id="53" idx="6"/>
          </p:cNvCxnSpPr>
          <p:nvPr/>
        </p:nvCxnSpPr>
        <p:spPr>
          <a:xfrm flipH="1">
            <a:off x="6385376" y="4656861"/>
            <a:ext cx="732341" cy="0"/>
          </a:xfrm>
          <a:prstGeom prst="lin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10307523" y="5438499"/>
            <a:ext cx="2418138" cy="634794"/>
          </a:xfrm>
          <a:prstGeom prst="ellipse">
            <a:avLst/>
          </a:prstGeom>
          <a:solidFill>
            <a:schemeClr val="accent2"/>
          </a:solidFill>
          <a:ln>
            <a:solidFill>
              <a:srgbClr val="263B8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PF Paperback"/>
                <a:cs typeface="PF Paperback"/>
              </a:rPr>
              <a:t>Other res. products</a:t>
            </a:r>
          </a:p>
        </p:txBody>
      </p:sp>
      <p:cxnSp>
        <p:nvCxnSpPr>
          <p:cNvPr id="56" name="Straight Arrow Connector 55"/>
          <p:cNvCxnSpPr>
            <a:stCxn id="55" idx="0"/>
            <a:endCxn id="40" idx="4"/>
          </p:cNvCxnSpPr>
          <p:nvPr/>
        </p:nvCxnSpPr>
        <p:spPr bwMode="auto">
          <a:xfrm flipH="1" flipV="1">
            <a:off x="8326787" y="4974258"/>
            <a:ext cx="3189805" cy="464242"/>
          </a:xfrm>
          <a:prstGeom prst="straightConnector1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4629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ultati immagini per openaire-connect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853" y="2824804"/>
            <a:ext cx="3543702" cy="176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>
          <a:xfrm>
            <a:off x="1362792" y="647278"/>
            <a:ext cx="13530416" cy="1145358"/>
          </a:xfrm>
        </p:spPr>
        <p:txBody>
          <a:bodyPr>
            <a:normAutofit fontScale="25000" lnSpcReduction="20000"/>
          </a:bodyPr>
          <a:lstStyle/>
          <a:p>
            <a:r>
              <a:rPr lang="en-US" sz="20000" dirty="0" smtClean="0"/>
              <a:t>Open Science publishing</a:t>
            </a:r>
          </a:p>
          <a:p>
            <a:r>
              <a:rPr lang="en-US" sz="14400" i="1" dirty="0" smtClean="0"/>
              <a:t>Bridging RIs and Scholarly </a:t>
            </a:r>
            <a:r>
              <a:rPr lang="en-US" sz="14400" i="1" dirty="0"/>
              <a:t>C</a:t>
            </a:r>
            <a:r>
              <a:rPr lang="en-US" sz="14400" i="1" dirty="0" smtClean="0"/>
              <a:t>ommunication Transparency and reproducibility</a:t>
            </a:r>
            <a:endParaRPr lang="en-US" sz="14400" i="1" dirty="0"/>
          </a:p>
        </p:txBody>
      </p:sp>
      <p:sp>
        <p:nvSpPr>
          <p:cNvPr id="4" name="Google Shape;118;p21"/>
          <p:cNvSpPr/>
          <p:nvPr/>
        </p:nvSpPr>
        <p:spPr>
          <a:xfrm>
            <a:off x="1877985" y="4328452"/>
            <a:ext cx="4447710" cy="2866128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19;p21"/>
          <p:cNvSpPr/>
          <p:nvPr/>
        </p:nvSpPr>
        <p:spPr>
          <a:xfrm>
            <a:off x="8128000" y="4386374"/>
            <a:ext cx="5647274" cy="2808206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20;p21"/>
          <p:cNvSpPr txBox="1"/>
          <p:nvPr/>
        </p:nvSpPr>
        <p:spPr>
          <a:xfrm>
            <a:off x="1822314" y="3292453"/>
            <a:ext cx="416913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/>
              <a:t>e-Infrastructures and Research Infrastructures</a:t>
            </a:r>
            <a:endParaRPr sz="2400" b="1" dirty="0"/>
          </a:p>
        </p:txBody>
      </p:sp>
      <p:sp>
        <p:nvSpPr>
          <p:cNvPr id="7" name="Google Shape;121;p21"/>
          <p:cNvSpPr txBox="1"/>
          <p:nvPr/>
        </p:nvSpPr>
        <p:spPr>
          <a:xfrm>
            <a:off x="9049340" y="3292453"/>
            <a:ext cx="416913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/>
              <a:t>Scholarly Communication infrastructure</a:t>
            </a:r>
            <a:endParaRPr sz="2400" b="1" dirty="0"/>
          </a:p>
        </p:txBody>
      </p:sp>
      <p:grpSp>
        <p:nvGrpSpPr>
          <p:cNvPr id="8" name="Google Shape;122;p21"/>
          <p:cNvGrpSpPr/>
          <p:nvPr/>
        </p:nvGrpSpPr>
        <p:grpSpPr>
          <a:xfrm>
            <a:off x="2141694" y="4675010"/>
            <a:ext cx="4047601" cy="1833691"/>
            <a:chOff x="768825" y="3321431"/>
            <a:chExt cx="2780375" cy="1177394"/>
          </a:xfrm>
        </p:grpSpPr>
        <p:sp>
          <p:nvSpPr>
            <p:cNvPr id="9" name="Google Shape;123;p21"/>
            <p:cNvSpPr/>
            <p:nvPr/>
          </p:nvSpPr>
          <p:spPr>
            <a:xfrm>
              <a:off x="1053375" y="3653600"/>
              <a:ext cx="341700" cy="3417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/>
            </a:p>
          </p:txBody>
        </p:sp>
        <p:sp>
          <p:nvSpPr>
            <p:cNvPr id="10" name="Google Shape;124;p21"/>
            <p:cNvSpPr/>
            <p:nvPr/>
          </p:nvSpPr>
          <p:spPr>
            <a:xfrm>
              <a:off x="1053375" y="4157125"/>
              <a:ext cx="341700" cy="3417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/>
            </a:p>
          </p:txBody>
        </p:sp>
        <p:sp>
          <p:nvSpPr>
            <p:cNvPr id="11" name="Google Shape;125;p21"/>
            <p:cNvSpPr txBox="1"/>
            <p:nvPr/>
          </p:nvSpPr>
          <p:spPr>
            <a:xfrm>
              <a:off x="768825" y="3387600"/>
              <a:ext cx="910800" cy="3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/>
                <a:t>Dataset</a:t>
              </a:r>
              <a:endParaRPr sz="1800"/>
            </a:p>
          </p:txBody>
        </p:sp>
        <p:sp>
          <p:nvSpPr>
            <p:cNvPr id="12" name="Google Shape;126;p21"/>
            <p:cNvSpPr txBox="1"/>
            <p:nvPr/>
          </p:nvSpPr>
          <p:spPr>
            <a:xfrm>
              <a:off x="768825" y="3921000"/>
              <a:ext cx="910800" cy="3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/>
                <a:t>Method</a:t>
              </a:r>
              <a:endParaRPr sz="1800"/>
            </a:p>
          </p:txBody>
        </p:sp>
        <p:sp>
          <p:nvSpPr>
            <p:cNvPr id="13" name="Google Shape;127;p21"/>
            <p:cNvSpPr/>
            <p:nvPr/>
          </p:nvSpPr>
          <p:spPr>
            <a:xfrm>
              <a:off x="1698675" y="3843400"/>
              <a:ext cx="910800" cy="3936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/>
            </a:p>
          </p:txBody>
        </p:sp>
        <p:sp>
          <p:nvSpPr>
            <p:cNvPr id="14" name="Google Shape;128;p21"/>
            <p:cNvSpPr txBox="1"/>
            <p:nvPr/>
          </p:nvSpPr>
          <p:spPr>
            <a:xfrm>
              <a:off x="1694750" y="3850034"/>
              <a:ext cx="910800" cy="63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/>
                <a:t>Thematic Service</a:t>
              </a:r>
              <a:endParaRPr sz="1800" dirty="0"/>
            </a:p>
          </p:txBody>
        </p:sp>
        <p:sp>
          <p:nvSpPr>
            <p:cNvPr id="15" name="Google Shape;129;p21"/>
            <p:cNvSpPr/>
            <p:nvPr/>
          </p:nvSpPr>
          <p:spPr>
            <a:xfrm>
              <a:off x="2922950" y="3862375"/>
              <a:ext cx="341700" cy="3417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/>
            </a:p>
          </p:txBody>
        </p:sp>
        <p:sp>
          <p:nvSpPr>
            <p:cNvPr id="16" name="Google Shape;130;p21"/>
            <p:cNvSpPr txBox="1"/>
            <p:nvPr/>
          </p:nvSpPr>
          <p:spPr>
            <a:xfrm>
              <a:off x="2638400" y="3599200"/>
              <a:ext cx="910800" cy="3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/>
                <a:t>Dataset</a:t>
              </a:r>
              <a:endParaRPr sz="1800"/>
            </a:p>
          </p:txBody>
        </p:sp>
        <p:sp>
          <p:nvSpPr>
            <p:cNvPr id="17" name="Google Shape;131;p21"/>
            <p:cNvSpPr txBox="1"/>
            <p:nvPr/>
          </p:nvSpPr>
          <p:spPr>
            <a:xfrm>
              <a:off x="1609407" y="3321431"/>
              <a:ext cx="1387920" cy="3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1" i="1"/>
                <a:t>Experiment</a:t>
              </a:r>
              <a:endParaRPr sz="1600" b="1" dirty="0"/>
            </a:p>
          </p:txBody>
        </p:sp>
        <p:cxnSp>
          <p:nvCxnSpPr>
            <p:cNvPr id="18" name="Google Shape;132;p21"/>
            <p:cNvCxnSpPr/>
            <p:nvPr/>
          </p:nvCxnSpPr>
          <p:spPr>
            <a:xfrm>
              <a:off x="1395000" y="3795950"/>
              <a:ext cx="294300" cy="208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" name="Google Shape;133;p21"/>
            <p:cNvCxnSpPr/>
            <p:nvPr/>
          </p:nvCxnSpPr>
          <p:spPr>
            <a:xfrm rot="10800000" flipH="1">
              <a:off x="1413950" y="4124900"/>
              <a:ext cx="280800" cy="212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" name="Google Shape;134;p21"/>
            <p:cNvCxnSpPr/>
            <p:nvPr/>
          </p:nvCxnSpPr>
          <p:spPr>
            <a:xfrm>
              <a:off x="2609700" y="4042675"/>
              <a:ext cx="284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32" name="Google Shape;146;p21"/>
          <p:cNvSpPr/>
          <p:nvPr/>
        </p:nvSpPr>
        <p:spPr>
          <a:xfrm>
            <a:off x="6535445" y="5299028"/>
            <a:ext cx="1205560" cy="67014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47;p21"/>
          <p:cNvSpPr txBox="1"/>
          <p:nvPr/>
        </p:nvSpPr>
        <p:spPr>
          <a:xfrm>
            <a:off x="6325695" y="4724212"/>
            <a:ext cx="188996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1"/>
              <a:t>Publishing</a:t>
            </a:r>
            <a:endParaRPr sz="1400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1"/>
              <a:t>the experiment</a:t>
            </a:r>
            <a:endParaRPr sz="1400" i="1"/>
          </a:p>
        </p:txBody>
      </p:sp>
      <p:sp>
        <p:nvSpPr>
          <p:cNvPr id="34" name="Google Shape;148;p21"/>
          <p:cNvSpPr/>
          <p:nvPr/>
        </p:nvSpPr>
        <p:spPr>
          <a:xfrm>
            <a:off x="8273213" y="5135561"/>
            <a:ext cx="2398352" cy="1492303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5400"/>
          </a:p>
        </p:txBody>
      </p:sp>
      <p:sp>
        <p:nvSpPr>
          <p:cNvPr id="35" name="Google Shape;149;p21"/>
          <p:cNvSpPr txBox="1"/>
          <p:nvPr/>
        </p:nvSpPr>
        <p:spPr>
          <a:xfrm>
            <a:off x="8175104" y="5507036"/>
            <a:ext cx="1563035" cy="46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Input </a:t>
            </a:r>
            <a:endParaRPr lang="en-GB" sz="1800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/>
              <a:t>Dataset</a:t>
            </a:r>
            <a:endParaRPr sz="1800" dirty="0"/>
          </a:p>
        </p:txBody>
      </p:sp>
      <p:sp>
        <p:nvSpPr>
          <p:cNvPr id="36" name="Google Shape;150;p21"/>
          <p:cNvSpPr txBox="1"/>
          <p:nvPr/>
        </p:nvSpPr>
        <p:spPr>
          <a:xfrm>
            <a:off x="9287945" y="5407997"/>
            <a:ext cx="1563035" cy="46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Input</a:t>
            </a: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Method</a:t>
            </a:r>
            <a:endParaRPr sz="1800" dirty="0"/>
          </a:p>
        </p:txBody>
      </p:sp>
      <p:sp>
        <p:nvSpPr>
          <p:cNvPr id="37" name="Google Shape;151;p21"/>
          <p:cNvSpPr txBox="1"/>
          <p:nvPr/>
        </p:nvSpPr>
        <p:spPr>
          <a:xfrm>
            <a:off x="9306131" y="5997808"/>
            <a:ext cx="1563035" cy="46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Output</a:t>
            </a: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Dataset</a:t>
            </a:r>
            <a:endParaRPr sz="1800" dirty="0"/>
          </a:p>
        </p:txBody>
      </p:sp>
      <p:sp>
        <p:nvSpPr>
          <p:cNvPr id="38" name="Google Shape;152;p21"/>
          <p:cNvSpPr txBox="1"/>
          <p:nvPr/>
        </p:nvSpPr>
        <p:spPr>
          <a:xfrm>
            <a:off x="8227453" y="4292761"/>
            <a:ext cx="2478410" cy="46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1" dirty="0"/>
              <a:t>Experiment product</a:t>
            </a:r>
            <a:endParaRPr sz="1600" b="1" dirty="0"/>
          </a:p>
        </p:txBody>
      </p:sp>
      <p:sp>
        <p:nvSpPr>
          <p:cNvPr id="39" name="Google Shape;153;p21"/>
          <p:cNvSpPr txBox="1"/>
          <p:nvPr/>
        </p:nvSpPr>
        <p:spPr>
          <a:xfrm>
            <a:off x="8368457" y="5109284"/>
            <a:ext cx="2137590" cy="46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Thematic Service</a:t>
            </a:r>
            <a:endParaRPr sz="1800" dirty="0"/>
          </a:p>
        </p:txBody>
      </p:sp>
      <p:sp>
        <p:nvSpPr>
          <p:cNvPr id="40" name="Google Shape;154;p21"/>
          <p:cNvSpPr txBox="1"/>
          <p:nvPr/>
        </p:nvSpPr>
        <p:spPr>
          <a:xfrm>
            <a:off x="8172965" y="6133388"/>
            <a:ext cx="1563035" cy="46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Parameters</a:t>
            </a:r>
            <a:endParaRPr sz="1800" dirty="0"/>
          </a:p>
        </p:txBody>
      </p:sp>
      <p:sp>
        <p:nvSpPr>
          <p:cNvPr id="43" name="Google Shape;157;p21"/>
          <p:cNvSpPr/>
          <p:nvPr/>
        </p:nvSpPr>
        <p:spPr>
          <a:xfrm>
            <a:off x="11058560" y="6435403"/>
            <a:ext cx="1250016" cy="595271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/>
              <a:t>Experiment repo</a:t>
            </a:r>
            <a:endParaRPr sz="1400" b="1" dirty="0"/>
          </a:p>
        </p:txBody>
      </p:sp>
      <p:cxnSp>
        <p:nvCxnSpPr>
          <p:cNvPr id="44" name="Google Shape;160;p21"/>
          <p:cNvCxnSpPr>
            <a:endCxn id="42" idx="2"/>
          </p:cNvCxnSpPr>
          <p:nvPr/>
        </p:nvCxnSpPr>
        <p:spPr>
          <a:xfrm>
            <a:off x="10664047" y="5918399"/>
            <a:ext cx="394513" cy="2812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" name="Google Shape;161;p21"/>
          <p:cNvCxnSpPr>
            <a:stCxn id="34" idx="3"/>
            <a:endCxn id="41" idx="2"/>
          </p:cNvCxnSpPr>
          <p:nvPr/>
        </p:nvCxnSpPr>
        <p:spPr>
          <a:xfrm flipV="1">
            <a:off x="10671565" y="5590039"/>
            <a:ext cx="386995" cy="29167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" name="Google Shape;162;p21"/>
          <p:cNvCxnSpPr>
            <a:endCxn id="43" idx="2"/>
          </p:cNvCxnSpPr>
          <p:nvPr/>
        </p:nvCxnSpPr>
        <p:spPr>
          <a:xfrm>
            <a:off x="10671565" y="5902003"/>
            <a:ext cx="386995" cy="83103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7" name="Google Shape;164;p21"/>
          <p:cNvSpPr txBox="1"/>
          <p:nvPr/>
        </p:nvSpPr>
        <p:spPr>
          <a:xfrm>
            <a:off x="6325695" y="5943412"/>
            <a:ext cx="188996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1" dirty="0"/>
              <a:t>Research data,</a:t>
            </a:r>
            <a:endParaRPr sz="1400" i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1" dirty="0"/>
              <a:t>Software,</a:t>
            </a:r>
            <a:endParaRPr sz="1400" i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1" dirty="0"/>
              <a:t>Workflows,</a:t>
            </a:r>
            <a:endParaRPr sz="1400" i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1" dirty="0"/>
              <a:t>Publications</a:t>
            </a:r>
            <a:endParaRPr sz="1400" i="1" dirty="0"/>
          </a:p>
        </p:txBody>
      </p:sp>
      <p:sp>
        <p:nvSpPr>
          <p:cNvPr id="41" name="Google Shape;155;p21"/>
          <p:cNvSpPr/>
          <p:nvPr/>
        </p:nvSpPr>
        <p:spPr>
          <a:xfrm>
            <a:off x="11058560" y="5292403"/>
            <a:ext cx="1250016" cy="595271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/>
              <a:t>Data repo</a:t>
            </a:r>
            <a:endParaRPr sz="1400" b="1"/>
          </a:p>
        </p:txBody>
      </p:sp>
      <p:sp>
        <p:nvSpPr>
          <p:cNvPr id="42" name="Google Shape;156;p21"/>
          <p:cNvSpPr/>
          <p:nvPr/>
        </p:nvSpPr>
        <p:spPr>
          <a:xfrm>
            <a:off x="11058560" y="5902003"/>
            <a:ext cx="1250016" cy="595271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/>
              <a:t>Method repo</a:t>
            </a:r>
            <a:endParaRPr sz="1400" b="1"/>
          </a:p>
        </p:txBody>
      </p:sp>
      <p:sp>
        <p:nvSpPr>
          <p:cNvPr id="55" name="Google Shape;155;p21"/>
          <p:cNvSpPr/>
          <p:nvPr/>
        </p:nvSpPr>
        <p:spPr>
          <a:xfrm>
            <a:off x="11047668" y="4714817"/>
            <a:ext cx="1250016" cy="595271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dirty="0" smtClean="0"/>
              <a:t>Publications</a:t>
            </a:r>
            <a:endParaRPr sz="1400" b="1" dirty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189" y="5570262"/>
            <a:ext cx="1027456" cy="47939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xtLst/>
        </p:spPr>
      </p:pic>
      <p:pic>
        <p:nvPicPr>
          <p:cNvPr id="69" name="Picture 68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13" y="5298297"/>
            <a:ext cx="321922" cy="321922"/>
          </a:xfrm>
          <a:prstGeom prst="rect">
            <a:avLst/>
          </a:prstGeom>
        </p:spPr>
      </p:pic>
      <p:pic>
        <p:nvPicPr>
          <p:cNvPr id="71" name="Picture 70" descr="downloa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37" y="6093556"/>
            <a:ext cx="326233" cy="326233"/>
          </a:xfrm>
          <a:prstGeom prst="rect">
            <a:avLst/>
          </a:prstGeom>
        </p:spPr>
      </p:pic>
      <p:pic>
        <p:nvPicPr>
          <p:cNvPr id="72" name="Picture 71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92" y="5634099"/>
            <a:ext cx="321922" cy="32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0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11200" y="1709663"/>
            <a:ext cx="14884400" cy="6551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ALL</a:t>
            </a:r>
            <a:r>
              <a:rPr lang="en-US" b="0" dirty="0" smtClean="0"/>
              <a:t> Literature, Research data, Software, Other research products</a:t>
            </a:r>
          </a:p>
          <a:p>
            <a:r>
              <a:rPr lang="en-US" b="0" dirty="0" smtClean="0">
                <a:solidFill>
                  <a:srgbClr val="4687E6"/>
                </a:solidFill>
              </a:rPr>
              <a:t>Respecting the </a:t>
            </a:r>
            <a:r>
              <a:rPr lang="en-US" b="0" dirty="0" err="1" smtClean="0">
                <a:solidFill>
                  <a:srgbClr val="4687E6"/>
                </a:solidFill>
              </a:rPr>
              <a:t>OpenAIRE</a:t>
            </a:r>
            <a:r>
              <a:rPr lang="en-US" b="0" dirty="0" smtClean="0">
                <a:solidFill>
                  <a:srgbClr val="4687E6"/>
                </a:solidFill>
              </a:rPr>
              <a:t> guidelines (</a:t>
            </a:r>
            <a:r>
              <a:rPr lang="en-US" b="0" dirty="0" err="1" smtClean="0">
                <a:solidFill>
                  <a:srgbClr val="4687E6"/>
                </a:solidFill>
              </a:rPr>
              <a:t>DataCite</a:t>
            </a:r>
            <a:r>
              <a:rPr lang="en-US" b="0" dirty="0" smtClean="0">
                <a:solidFill>
                  <a:srgbClr val="4687E6"/>
                </a:solidFill>
              </a:rPr>
              <a:t> metadata)</a:t>
            </a:r>
          </a:p>
          <a:p>
            <a:r>
              <a:rPr lang="en-US" b="0" dirty="0" smtClean="0">
                <a:solidFill>
                  <a:srgbClr val="4687E6"/>
                </a:solidFill>
              </a:rPr>
              <a:t>Using PIDs with resolvers</a:t>
            </a:r>
            <a:endParaRPr lang="en-US" b="0" dirty="0">
              <a:solidFill>
                <a:srgbClr val="4687E6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21600" dirty="0" smtClean="0"/>
              <a:t>Content Acquisition Policy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971" y="4741332"/>
            <a:ext cx="5569362" cy="406399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842203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 err="1" smtClean="0"/>
              <a:t>Harvesting</a:t>
            </a:r>
            <a:r>
              <a:rPr lang="de-DE" dirty="0" smtClean="0"/>
              <a:t>: </a:t>
            </a:r>
            <a:r>
              <a:rPr lang="de-DE" dirty="0" err="1" smtClean="0"/>
              <a:t>Revised</a:t>
            </a:r>
            <a:r>
              <a:rPr lang="de-DE" dirty="0" smtClean="0"/>
              <a:t> </a:t>
            </a:r>
            <a:r>
              <a:rPr lang="de-DE" dirty="0" err="1" smtClean="0"/>
              <a:t>Classification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/>
              <a:t>Research Products</a:t>
            </a:r>
            <a:endParaRPr lang="en-US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632857" y="75286"/>
          <a:ext cx="12239625" cy="6407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n 2"/>
          <p:cNvSpPr/>
          <p:nvPr/>
        </p:nvSpPr>
        <p:spPr>
          <a:xfrm>
            <a:off x="1841864" y="6008907"/>
            <a:ext cx="1645920" cy="1214845"/>
          </a:xfrm>
          <a:prstGeom prst="can">
            <a:avLst/>
          </a:prstGeom>
          <a:solidFill>
            <a:schemeClr val="accent1">
              <a:lumMod val="40000"/>
              <a:lumOff val="60000"/>
            </a:schemeClr>
          </a:solidFill>
          <a:ln w="3175" cap="flat">
            <a:solidFill>
              <a:schemeClr val="accent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Can 5"/>
          <p:cNvSpPr/>
          <p:nvPr/>
        </p:nvSpPr>
        <p:spPr>
          <a:xfrm>
            <a:off x="4280264" y="6008906"/>
            <a:ext cx="1645920" cy="1214845"/>
          </a:xfrm>
          <a:prstGeom prst="can">
            <a:avLst/>
          </a:prstGeom>
          <a:solidFill>
            <a:schemeClr val="accent1">
              <a:lumMod val="40000"/>
              <a:lumOff val="60000"/>
            </a:schemeClr>
          </a:solidFill>
          <a:ln w="3175" cap="flat">
            <a:solidFill>
              <a:schemeClr val="accent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Can 7"/>
          <p:cNvSpPr/>
          <p:nvPr/>
        </p:nvSpPr>
        <p:spPr>
          <a:xfrm>
            <a:off x="6783842" y="6008905"/>
            <a:ext cx="1645920" cy="1214845"/>
          </a:xfrm>
          <a:prstGeom prst="can">
            <a:avLst/>
          </a:prstGeom>
          <a:solidFill>
            <a:schemeClr val="accent1">
              <a:lumMod val="40000"/>
              <a:lumOff val="60000"/>
            </a:schemeClr>
          </a:solidFill>
          <a:ln w="3175" cap="flat">
            <a:solidFill>
              <a:schemeClr val="accent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Can 8"/>
          <p:cNvSpPr/>
          <p:nvPr/>
        </p:nvSpPr>
        <p:spPr>
          <a:xfrm>
            <a:off x="11812905" y="5968522"/>
            <a:ext cx="1645920" cy="1214845"/>
          </a:xfrm>
          <a:prstGeom prst="can">
            <a:avLst/>
          </a:prstGeom>
          <a:solidFill>
            <a:schemeClr val="accent1">
              <a:lumMod val="40000"/>
              <a:lumOff val="60000"/>
            </a:schemeClr>
          </a:solidFill>
          <a:ln w="3175" cap="flat">
            <a:solidFill>
              <a:schemeClr val="accent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6712" y="7321867"/>
            <a:ext cx="2056223" cy="92717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Institutional</a:t>
            </a:r>
            <a:r>
              <a:rPr lang="en-US" sz="1800" b="1" smtClean="0"/>
              <a:t>/</a:t>
            </a: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/>
              <a:t>publication repositories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75112" y="7460366"/>
            <a:ext cx="2056223" cy="65017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/>
              <a:t>Journals/</a:t>
            </a:r>
          </a:p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/>
              <a:t>publishers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22383" y="7447303"/>
            <a:ext cx="1742351" cy="65017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smtClean="0"/>
              <a:t>Data repositories</a:t>
            </a:r>
            <a:endParaRPr lang="en-US" sz="1800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1785604" y="7274808"/>
            <a:ext cx="1742351" cy="92717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/>
              <a:t>Other Products repositories</a:t>
            </a:r>
          </a:p>
        </p:txBody>
      </p:sp>
      <p:sp>
        <p:nvSpPr>
          <p:cNvPr id="13" name="Can 12"/>
          <p:cNvSpPr/>
          <p:nvPr/>
        </p:nvSpPr>
        <p:spPr>
          <a:xfrm>
            <a:off x="9330827" y="6008905"/>
            <a:ext cx="1645920" cy="1214845"/>
          </a:xfrm>
          <a:prstGeom prst="can">
            <a:avLst/>
          </a:prstGeom>
          <a:solidFill>
            <a:schemeClr val="accent1">
              <a:lumMod val="40000"/>
              <a:lumOff val="60000"/>
            </a:schemeClr>
          </a:solidFill>
          <a:ln w="3175" cap="flat">
            <a:solidFill>
              <a:schemeClr val="accent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82611" y="7447304"/>
            <a:ext cx="1742351" cy="65017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/>
              <a:t>Software repositories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636712" y="4506678"/>
            <a:ext cx="2778534" cy="222069"/>
          </a:xfrm>
          <a:prstGeom prst="rect">
            <a:avLst/>
          </a:prstGeom>
          <a:blipFill rotWithShape="1">
            <a:blip r:embed="rId7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01961" y="4506677"/>
            <a:ext cx="2778534" cy="222069"/>
          </a:xfrm>
          <a:prstGeom prst="rect">
            <a:avLst/>
          </a:prstGeom>
          <a:blipFill rotWithShape="1">
            <a:blip r:embed="rId7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58002" y="4506676"/>
            <a:ext cx="2778534" cy="222069"/>
          </a:xfrm>
          <a:prstGeom prst="rect">
            <a:avLst/>
          </a:prstGeom>
          <a:blipFill rotWithShape="1">
            <a:blip r:embed="rId7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107011" y="4506675"/>
            <a:ext cx="2778534" cy="222069"/>
          </a:xfrm>
          <a:prstGeom prst="rect">
            <a:avLst/>
          </a:prstGeom>
          <a:blipFill rotWithShape="1">
            <a:blip r:embed="rId7"/>
            <a:srcRect/>
            <a:tile tx="0" ty="0" sx="100000" sy="100000" flip="none" algn="tl"/>
          </a:blip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9" name="Elbow Connector 18"/>
          <p:cNvCxnSpPr>
            <a:stCxn id="3" idx="1"/>
            <a:endCxn id="2" idx="2"/>
          </p:cNvCxnSpPr>
          <p:nvPr/>
        </p:nvCxnSpPr>
        <p:spPr>
          <a:xfrm rot="5400000" flipH="1" flipV="1">
            <a:off x="2205321" y="5188250"/>
            <a:ext cx="1280160" cy="361155"/>
          </a:xfrm>
          <a:prstGeom prst="bentConnector3">
            <a:avLst/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Elbow Connector 19"/>
          <p:cNvCxnSpPr>
            <a:stCxn id="3" idx="1"/>
            <a:endCxn id="15" idx="2"/>
          </p:cNvCxnSpPr>
          <p:nvPr/>
        </p:nvCxnSpPr>
        <p:spPr>
          <a:xfrm rot="5400000" flipH="1" flipV="1">
            <a:off x="3787946" y="3605625"/>
            <a:ext cx="1280161" cy="3526404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Elbow Connector 22"/>
          <p:cNvCxnSpPr>
            <a:stCxn id="3" idx="1"/>
            <a:endCxn id="16" idx="2"/>
          </p:cNvCxnSpPr>
          <p:nvPr/>
        </p:nvCxnSpPr>
        <p:spPr>
          <a:xfrm rot="5400000" flipH="1" flipV="1">
            <a:off x="5365965" y="2027604"/>
            <a:ext cx="1280162" cy="6682445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Elbow Connector 25"/>
          <p:cNvCxnSpPr>
            <a:stCxn id="3" idx="1"/>
            <a:endCxn id="17" idx="2"/>
          </p:cNvCxnSpPr>
          <p:nvPr/>
        </p:nvCxnSpPr>
        <p:spPr>
          <a:xfrm rot="5400000" flipH="1" flipV="1">
            <a:off x="6940470" y="453099"/>
            <a:ext cx="1280163" cy="9831454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Elbow Connector 28"/>
          <p:cNvCxnSpPr>
            <a:stCxn id="6" idx="1"/>
            <a:endCxn id="33" idx="2"/>
          </p:cNvCxnSpPr>
          <p:nvPr/>
        </p:nvCxnSpPr>
        <p:spPr>
          <a:xfrm rot="16200000" flipV="1">
            <a:off x="3734663" y="4640344"/>
            <a:ext cx="1273040" cy="1464083"/>
          </a:xfrm>
          <a:prstGeom prst="bentConnector3">
            <a:avLst>
              <a:gd name="adj1" fmla="val 32556"/>
            </a:avLst>
          </a:prstGeom>
          <a:noFill/>
          <a:ln w="127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Rectangle 32"/>
          <p:cNvSpPr/>
          <p:nvPr/>
        </p:nvSpPr>
        <p:spPr>
          <a:xfrm>
            <a:off x="2863036" y="4506675"/>
            <a:ext cx="1552210" cy="229191"/>
          </a:xfrm>
          <a:prstGeom prst="rect">
            <a:avLst/>
          </a:prstGeom>
          <a:blipFill rotWithShape="1">
            <a:blip r:embed="rId7"/>
            <a:srcRect/>
            <a:tile tx="0" ty="0" sx="100000" sy="100000" flip="none" algn="tl"/>
          </a:blip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43867" y="4576347"/>
            <a:ext cx="536397" cy="170848"/>
          </a:xfrm>
          <a:prstGeom prst="rect">
            <a:avLst/>
          </a:prstGeom>
          <a:blipFill rotWithShape="1">
            <a:blip r:embed="rId7"/>
            <a:srcRect/>
            <a:tile tx="0" ty="0" sx="100000" sy="100000" flip="none" algn="tl"/>
          </a:blip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endParaRPr lang="en-US" sz="2200">
              <a:solidFill>
                <a:srgbClr val="FFFFFF"/>
              </a:solidFill>
            </a:endParaRPr>
          </a:p>
        </p:txBody>
      </p:sp>
      <p:cxnSp>
        <p:nvCxnSpPr>
          <p:cNvPr id="37" name="Elbow Connector 36"/>
          <p:cNvCxnSpPr>
            <a:stCxn id="8" idx="1"/>
            <a:endCxn id="36" idx="2"/>
          </p:cNvCxnSpPr>
          <p:nvPr/>
        </p:nvCxnSpPr>
        <p:spPr>
          <a:xfrm rot="16200000" flipV="1">
            <a:off x="5178579" y="3580682"/>
            <a:ext cx="1261710" cy="3594736"/>
          </a:xfrm>
          <a:prstGeom prst="bentConnector3">
            <a:avLst>
              <a:gd name="adj1" fmla="val 68636"/>
            </a:avLst>
          </a:prstGeom>
          <a:noFill/>
          <a:ln w="12700" cap="flat">
            <a:solidFill>
              <a:srgbClr val="00B05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Elbow Connector 40"/>
          <p:cNvCxnSpPr>
            <a:endCxn id="46" idx="2"/>
          </p:cNvCxnSpPr>
          <p:nvPr/>
        </p:nvCxnSpPr>
        <p:spPr>
          <a:xfrm rot="16200000" flipV="1">
            <a:off x="6542355" y="4909665"/>
            <a:ext cx="1254575" cy="892736"/>
          </a:xfrm>
          <a:prstGeom prst="bentConnector3">
            <a:avLst>
              <a:gd name="adj1" fmla="val 67701"/>
            </a:avLst>
          </a:prstGeom>
          <a:noFill/>
          <a:ln w="12700" cap="flat">
            <a:solidFill>
              <a:srgbClr val="00B05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Rectangle 45"/>
          <p:cNvSpPr/>
          <p:nvPr/>
        </p:nvSpPr>
        <p:spPr>
          <a:xfrm>
            <a:off x="6455075" y="4557897"/>
            <a:ext cx="536397" cy="170848"/>
          </a:xfrm>
          <a:prstGeom prst="rect">
            <a:avLst/>
          </a:prstGeom>
          <a:blipFill rotWithShape="1">
            <a:blip r:embed="rId7"/>
            <a:srcRect/>
            <a:tile tx="0" ty="0" sx="100000" sy="100000" flip="none" algn="tl"/>
          </a:blip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endParaRPr lang="en-US" sz="2200">
              <a:solidFill>
                <a:srgbClr val="FFFFFF"/>
              </a:solidFill>
            </a:endParaRPr>
          </a:p>
        </p:txBody>
      </p:sp>
      <p:cxnSp>
        <p:nvCxnSpPr>
          <p:cNvPr id="28" name="Elbow Connector 27"/>
          <p:cNvCxnSpPr>
            <a:stCxn id="13" idx="1"/>
          </p:cNvCxnSpPr>
          <p:nvPr/>
        </p:nvCxnSpPr>
        <p:spPr>
          <a:xfrm rot="16200000" flipV="1">
            <a:off x="9387637" y="5242754"/>
            <a:ext cx="1280161" cy="252141"/>
          </a:xfrm>
          <a:prstGeom prst="bentConnector3">
            <a:avLst>
              <a:gd name="adj1" fmla="val 66327"/>
            </a:avLst>
          </a:prstGeom>
          <a:noFill/>
          <a:ln w="12700" cap="flat">
            <a:solidFill>
              <a:srgbClr val="4A52F9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Elbow Connector 31"/>
          <p:cNvCxnSpPr>
            <a:stCxn id="9" idx="1"/>
          </p:cNvCxnSpPr>
          <p:nvPr/>
        </p:nvCxnSpPr>
        <p:spPr>
          <a:xfrm rot="5400000" flipH="1" flipV="1">
            <a:off x="12236003" y="5128606"/>
            <a:ext cx="1239778" cy="440055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FFC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3015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11200" y="338668"/>
            <a:ext cx="14020800" cy="128693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Content acquisition policy </a:t>
            </a:r>
            <a:r>
              <a:rPr lang="en-US" dirty="0" smtClean="0"/>
              <a:t>transition: from Oct 2018 to November 2018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6880180"/>
              </p:ext>
            </p:extLst>
          </p:nvPr>
        </p:nvGraphicFramePr>
        <p:xfrm>
          <a:off x="8243453" y="5372984"/>
          <a:ext cx="5286829" cy="2961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0416852"/>
              </p:ext>
            </p:extLst>
          </p:nvPr>
        </p:nvGraphicFramePr>
        <p:xfrm>
          <a:off x="2098963" y="1947553"/>
          <a:ext cx="5286829" cy="2961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370691"/>
              </p:ext>
            </p:extLst>
          </p:nvPr>
        </p:nvGraphicFramePr>
        <p:xfrm>
          <a:off x="8243454" y="1947553"/>
          <a:ext cx="5286829" cy="2961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0695899"/>
              </p:ext>
            </p:extLst>
          </p:nvPr>
        </p:nvGraphicFramePr>
        <p:xfrm>
          <a:off x="2098963" y="5372984"/>
          <a:ext cx="5286829" cy="2961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89" y="3654348"/>
            <a:ext cx="473432" cy="45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435" y="3846880"/>
            <a:ext cx="473432" cy="45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874" y="6412046"/>
            <a:ext cx="473432" cy="45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636" y="6732981"/>
            <a:ext cx="473432" cy="45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8923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b="0" dirty="0" smtClean="0"/>
              <a:t>Publications (</a:t>
            </a:r>
            <a:r>
              <a:rPr lang="fi-FI" b="0" dirty="0" smtClean="0"/>
              <a:t>20,997,018</a:t>
            </a:r>
            <a:r>
              <a:rPr lang="fi-FI" b="0" dirty="0"/>
              <a:t>)</a:t>
            </a:r>
            <a:endParaRPr lang="en-US" b="0" dirty="0" smtClean="0"/>
          </a:p>
          <a:p>
            <a:pPr lvl="1"/>
            <a:r>
              <a:rPr lang="en-US" b="0" dirty="0" smtClean="0"/>
              <a:t>OA, non-OA with links to projects</a:t>
            </a:r>
          </a:p>
          <a:p>
            <a:r>
              <a:rPr lang="en-US" b="0" dirty="0" smtClean="0"/>
              <a:t>Research data (606,183)</a:t>
            </a:r>
          </a:p>
          <a:p>
            <a:pPr lvl="1"/>
            <a:r>
              <a:rPr lang="en-US" b="0" dirty="0" smtClean="0"/>
              <a:t>OA with links to publications</a:t>
            </a:r>
          </a:p>
          <a:p>
            <a:r>
              <a:rPr lang="en-US" b="0" dirty="0" smtClean="0"/>
              <a:t>Software (45,507)</a:t>
            </a:r>
          </a:p>
          <a:p>
            <a:pPr lvl="1"/>
            <a:r>
              <a:rPr lang="en-US" b="0" dirty="0" smtClean="0"/>
              <a:t>OA, non-OA with links to projects</a:t>
            </a:r>
          </a:p>
          <a:p>
            <a:r>
              <a:rPr lang="en-US" b="0" dirty="0" smtClean="0"/>
              <a:t>Other products (</a:t>
            </a:r>
            <a:r>
              <a:rPr lang="fi-FI" b="0" dirty="0"/>
              <a:t>2,910,663</a:t>
            </a:r>
            <a:r>
              <a:rPr lang="en-US" b="0" dirty="0" smtClean="0"/>
              <a:t>)</a:t>
            </a:r>
          </a:p>
          <a:p>
            <a:pPr lvl="1"/>
            <a:r>
              <a:rPr lang="en-US" b="0" dirty="0" smtClean="0"/>
              <a:t>OA, non-OA with links to projects</a:t>
            </a:r>
          </a:p>
          <a:p>
            <a:pPr lvl="1"/>
            <a:r>
              <a:rPr lang="en-US" b="0" dirty="0" smtClean="0"/>
              <a:t>Under “cleaning”</a:t>
            </a:r>
            <a:endParaRPr lang="en-US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11199" y="338668"/>
            <a:ext cx="15358533" cy="1145358"/>
          </a:xfrm>
        </p:spPr>
        <p:txBody>
          <a:bodyPr>
            <a:normAutofit fontScale="92500"/>
          </a:bodyPr>
          <a:lstStyle/>
          <a:p>
            <a:r>
              <a:rPr lang="en-US" smtClean="0"/>
              <a:t>Content: </a:t>
            </a:r>
            <a:r>
              <a:rPr lang="en-US" dirty="0" smtClean="0"/>
              <a:t>October 2018 (OA bias from previous CAP)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285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8306" y="139003"/>
            <a:ext cx="14826237" cy="1104900"/>
          </a:xfrm>
        </p:spPr>
        <p:txBody>
          <a:bodyPr/>
          <a:lstStyle/>
          <a:p>
            <a:r>
              <a:rPr lang="en-US" dirty="0"/>
              <a:t>Open </a:t>
            </a:r>
            <a:r>
              <a:rPr lang="en-US" dirty="0" smtClean="0"/>
              <a:t>Science: carrying out and publishing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9"/>
          </p:nvPr>
        </p:nvSpPr>
        <p:spPr>
          <a:xfrm>
            <a:off x="711200" y="2873738"/>
            <a:ext cx="7200000" cy="3538870"/>
          </a:xfrm>
        </p:spPr>
        <p:txBody>
          <a:bodyPr vert="horz" lIns="108000" tIns="108000" rIns="108000" bIns="108000" numCol="1" spcCol="720000" rtlCol="0" anchor="t" anchorCtr="0">
            <a:noAutofit/>
          </a:bodyPr>
          <a:lstStyle/>
          <a:p>
            <a:pPr>
              <a:spcBef>
                <a:spcPts val="2000"/>
              </a:spcBef>
            </a:pPr>
            <a:r>
              <a:rPr lang="en-US" sz="2800" dirty="0" smtClean="0"/>
              <a:t>Facilities (</a:t>
            </a:r>
            <a:r>
              <a:rPr lang="en-US" sz="2800" dirty="0" err="1" smtClean="0"/>
              <a:t>eInfrastructures</a:t>
            </a:r>
            <a:r>
              <a:rPr lang="en-US" sz="2800" dirty="0" smtClean="0"/>
              <a:t>)</a:t>
            </a:r>
          </a:p>
          <a:p>
            <a:pPr>
              <a:spcBef>
                <a:spcPts val="2000"/>
              </a:spcBef>
            </a:pPr>
            <a:r>
              <a:rPr lang="en-US" sz="2800" dirty="0" smtClean="0"/>
              <a:t>Scientific </a:t>
            </a:r>
            <a:r>
              <a:rPr lang="en-US" sz="2800" dirty="0"/>
              <a:t>workflows </a:t>
            </a:r>
            <a:r>
              <a:rPr lang="en-US" sz="2800" dirty="0" smtClean="0"/>
              <a:t>(experiments and provenance)</a:t>
            </a:r>
            <a:endParaRPr lang="en-US" sz="2800" dirty="0"/>
          </a:p>
          <a:p>
            <a:pPr>
              <a:spcBef>
                <a:spcPts val="2000"/>
              </a:spcBef>
            </a:pPr>
            <a:r>
              <a:rPr lang="en-US" sz="2800" dirty="0" smtClean="0"/>
              <a:t>Practices and standards (methodology and interoperability)</a:t>
            </a:r>
          </a:p>
          <a:p>
            <a:pPr>
              <a:spcBef>
                <a:spcPts val="2000"/>
              </a:spcBef>
            </a:pPr>
            <a:r>
              <a:rPr lang="en-US" sz="2800" dirty="0" smtClean="0"/>
              <a:t>Communities and collaboration (RIs, VREs)</a:t>
            </a:r>
          </a:p>
          <a:p>
            <a:pPr>
              <a:spcBef>
                <a:spcPts val="2000"/>
              </a:spcBef>
            </a:pPr>
            <a:r>
              <a:rPr lang="en-US" sz="2800" dirty="0" smtClean="0"/>
              <a:t>Community training and support (RIs, EC)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0"/>
          </p:nvPr>
        </p:nvSpPr>
        <p:spPr>
          <a:xfrm>
            <a:off x="711199" y="2075266"/>
            <a:ext cx="7200000" cy="668336"/>
          </a:xfrm>
        </p:spPr>
        <p:txBody>
          <a:bodyPr/>
          <a:lstStyle/>
          <a:p>
            <a:r>
              <a:rPr lang="en-US" dirty="0" smtClean="0"/>
              <a:t>Carrying out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8354544" y="2907603"/>
            <a:ext cx="7200000" cy="3538870"/>
          </a:xfrm>
        </p:spPr>
        <p:txBody>
          <a:bodyPr vert="horz" lIns="108000" tIns="108000" rIns="108000" bIns="108000" numCol="1" spcCol="720000" rtlCol="0" anchor="t" anchorCtr="0">
            <a:normAutofit fontScale="92500" lnSpcReduction="20000"/>
          </a:bodyPr>
          <a:lstStyle/>
          <a:p>
            <a:pPr>
              <a:spcBef>
                <a:spcPts val="2000"/>
              </a:spcBef>
            </a:pPr>
            <a:r>
              <a:rPr lang="en-US" sz="3200" dirty="0" smtClean="0"/>
              <a:t>Reuse, repeat, reproduce experiments</a:t>
            </a:r>
            <a:endParaRPr lang="en-US" sz="3200" dirty="0"/>
          </a:p>
          <a:p>
            <a:pPr>
              <a:spcBef>
                <a:spcPts val="2000"/>
              </a:spcBef>
            </a:pPr>
            <a:r>
              <a:rPr lang="en-US" sz="3200" dirty="0" smtClean="0"/>
              <a:t>Transparency (provenance and attribution)</a:t>
            </a:r>
          </a:p>
          <a:p>
            <a:pPr>
              <a:spcBef>
                <a:spcPts val="2000"/>
              </a:spcBef>
            </a:pPr>
            <a:r>
              <a:rPr lang="en-US" sz="3200" dirty="0" smtClean="0"/>
              <a:t>FAIR-ness for all products</a:t>
            </a:r>
            <a:endParaRPr lang="en-US" sz="3200" dirty="0"/>
          </a:p>
          <a:p>
            <a:pPr>
              <a:spcBef>
                <a:spcPts val="2000"/>
              </a:spcBef>
            </a:pPr>
            <a:r>
              <a:rPr lang="en-US" sz="3200" dirty="0" smtClean="0"/>
              <a:t>Assessment and Scientific reward (open review, citations, usage stats, and alt-metrics)</a:t>
            </a:r>
          </a:p>
          <a:p>
            <a:pPr>
              <a:spcBef>
                <a:spcPts val="2000"/>
              </a:spcBef>
            </a:pPr>
            <a:r>
              <a:rPr lang="en-US" sz="3200" dirty="0" smtClean="0"/>
              <a:t>Community training and support (RIs, EC)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2"/>
          </p:nvPr>
        </p:nvSpPr>
        <p:spPr>
          <a:xfrm>
            <a:off x="8354543" y="2109131"/>
            <a:ext cx="7200000" cy="668336"/>
          </a:xfrm>
        </p:spPr>
        <p:txBody>
          <a:bodyPr/>
          <a:lstStyle/>
          <a:p>
            <a:r>
              <a:rPr lang="en-US" dirty="0" smtClean="0"/>
              <a:t>Publishing</a:t>
            </a:r>
            <a:endParaRPr lang="en-US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66" y="1415153"/>
            <a:ext cx="1616621" cy="1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1285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b="0" dirty="0" smtClean="0"/>
              <a:t>Publications (</a:t>
            </a:r>
            <a:r>
              <a:rPr lang="fi-FI" b="0" dirty="0" smtClean="0"/>
              <a:t>100,000,000)</a:t>
            </a:r>
          </a:p>
          <a:p>
            <a:pPr lvl="1"/>
            <a:r>
              <a:rPr lang="fi-FI" b="0" dirty="0" err="1" smtClean="0"/>
              <a:t>CrossRef</a:t>
            </a:r>
            <a:r>
              <a:rPr lang="fi-FI" b="0" dirty="0" smtClean="0"/>
              <a:t>, </a:t>
            </a:r>
            <a:r>
              <a:rPr lang="fi-FI" b="0" dirty="0" err="1" smtClean="0"/>
              <a:t>Unpaywall</a:t>
            </a:r>
            <a:r>
              <a:rPr lang="fi-FI" b="0" dirty="0" smtClean="0"/>
              <a:t>, DOAJ, </a:t>
            </a:r>
            <a:r>
              <a:rPr lang="fi-FI" b="0" dirty="0" err="1" smtClean="0"/>
              <a:t>publication</a:t>
            </a:r>
            <a:r>
              <a:rPr lang="fi-FI" b="0" dirty="0" smtClean="0"/>
              <a:t> </a:t>
            </a:r>
            <a:r>
              <a:rPr lang="fi-FI" b="0" dirty="0" err="1" smtClean="0"/>
              <a:t>repositories</a:t>
            </a:r>
            <a:r>
              <a:rPr lang="fi-FI" b="0" dirty="0" smtClean="0"/>
              <a:t>, </a:t>
            </a:r>
            <a:r>
              <a:rPr lang="fi-FI" b="0" dirty="0" err="1" smtClean="0"/>
              <a:t>national</a:t>
            </a:r>
            <a:r>
              <a:rPr lang="fi-FI" b="0" dirty="0" smtClean="0"/>
              <a:t>/</a:t>
            </a:r>
            <a:r>
              <a:rPr lang="fi-FI" b="0" dirty="0" err="1" smtClean="0"/>
              <a:t>thematic</a:t>
            </a:r>
            <a:r>
              <a:rPr lang="fi-FI" b="0" dirty="0" smtClean="0"/>
              <a:t> </a:t>
            </a:r>
            <a:r>
              <a:rPr lang="fi-FI" b="0" dirty="0" err="1" smtClean="0"/>
              <a:t>aggregators</a:t>
            </a:r>
            <a:endParaRPr lang="en-US" b="0" dirty="0" smtClean="0"/>
          </a:p>
          <a:p>
            <a:r>
              <a:rPr lang="en-US" b="0" dirty="0" smtClean="0"/>
              <a:t>Research data (10,000,000)</a:t>
            </a:r>
          </a:p>
          <a:p>
            <a:pPr lvl="1"/>
            <a:r>
              <a:rPr lang="en-US" b="0" dirty="0" err="1" smtClean="0"/>
              <a:t>DataCite</a:t>
            </a:r>
            <a:r>
              <a:rPr lang="en-US" b="0" dirty="0" smtClean="0"/>
              <a:t>, RI repositories, </a:t>
            </a:r>
            <a:r>
              <a:rPr lang="en-US" b="0" dirty="0"/>
              <a:t>publication repositories</a:t>
            </a:r>
            <a:endParaRPr lang="en-US" b="0" dirty="0" smtClean="0"/>
          </a:p>
          <a:p>
            <a:r>
              <a:rPr lang="en-US" b="0" dirty="0" smtClean="0"/>
              <a:t>Software (70,000)</a:t>
            </a:r>
          </a:p>
          <a:p>
            <a:pPr lvl="1"/>
            <a:r>
              <a:rPr lang="en-US" b="0" dirty="0" smtClean="0"/>
              <a:t>Research Software Repositories, publication repositories</a:t>
            </a:r>
          </a:p>
          <a:p>
            <a:r>
              <a:rPr lang="en-US" b="0" dirty="0" smtClean="0"/>
              <a:t>Other products (</a:t>
            </a:r>
            <a:r>
              <a:rPr lang="fi-FI" b="0" dirty="0" smtClean="0"/>
              <a:t>2,000,000</a:t>
            </a:r>
            <a:r>
              <a:rPr lang="en-US" b="0" dirty="0" smtClean="0"/>
              <a:t>)</a:t>
            </a:r>
          </a:p>
          <a:p>
            <a:pPr lvl="1"/>
            <a:r>
              <a:rPr lang="en-US" b="0" dirty="0" smtClean="0"/>
              <a:t>Data repositories, publication repositories, </a:t>
            </a:r>
            <a:r>
              <a:rPr lang="en-US" b="0" dirty="0" err="1" smtClean="0"/>
              <a:t>otjher</a:t>
            </a:r>
            <a:r>
              <a:rPr lang="en-US" b="0" dirty="0" smtClean="0"/>
              <a:t> product repositories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Content: November 2018 (numbers from testing)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014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547534" y="1837265"/>
            <a:ext cx="9160933" cy="6587067"/>
          </a:xfrm>
        </p:spPr>
        <p:txBody>
          <a:bodyPr/>
          <a:lstStyle/>
          <a:p>
            <a:r>
              <a:rPr lang="en-US" smtClean="0"/>
              <a:t>Research Community Dashboard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6"/>
          <a:stretch/>
        </p:blipFill>
        <p:spPr>
          <a:xfrm>
            <a:off x="5211043" y="1278467"/>
            <a:ext cx="5833914" cy="355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148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711199" y="31047"/>
            <a:ext cx="14826237" cy="1871132"/>
          </a:xfrm>
        </p:spPr>
        <p:txBody>
          <a:bodyPr>
            <a:noAutofit/>
          </a:bodyPr>
          <a:lstStyle/>
          <a:p>
            <a:r>
              <a:rPr lang="en-US" sz="5400" dirty="0" smtClean="0"/>
              <a:t>Research initiatives</a:t>
            </a:r>
            <a:endParaRPr lang="en-US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00" y="1777999"/>
            <a:ext cx="6275367" cy="35913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6"/>
          <a:stretch/>
        </p:blipFill>
        <p:spPr>
          <a:xfrm>
            <a:off x="12521338" y="-706380"/>
            <a:ext cx="3552818" cy="21626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313" y="2895598"/>
            <a:ext cx="9472991" cy="60282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35514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Aims for Research Infrastructures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sz="3600" dirty="0"/>
              <a:t>Publications, research data, software published thanks to </a:t>
            </a:r>
            <a:r>
              <a:rPr lang="en-US" sz="3600" dirty="0" smtClean="0"/>
              <a:t>the existence of the RI</a:t>
            </a:r>
            <a:endParaRPr lang="en-US" sz="3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z="3600" dirty="0" smtClean="0"/>
              <a:t>Funding</a:t>
            </a:r>
          </a:p>
          <a:p>
            <a:r>
              <a:rPr lang="en-US" sz="3600" dirty="0" smtClean="0"/>
              <a:t>Impact</a:t>
            </a:r>
            <a:endParaRPr lang="en-US" sz="3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Monitoring of Open Science impact: data/software </a:t>
            </a:r>
            <a:r>
              <a:rPr lang="en-US" sz="3600" dirty="0" err="1" smtClean="0"/>
              <a:t>FAIRness</a:t>
            </a:r>
            <a:r>
              <a:rPr lang="en-US" sz="3600" dirty="0" smtClean="0"/>
              <a:t>, reproducibility trends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sz="3600" dirty="0" smtClean="0"/>
              <a:t>Open Access/Science</a:t>
            </a:r>
          </a:p>
          <a:p>
            <a:r>
              <a:rPr lang="en-US" sz="3600" dirty="0" smtClean="0"/>
              <a:t>Impact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Jisc OpenAIRE National Workshop, 15</a:t>
            </a:r>
            <a:r>
              <a:rPr lang="en-US" baseline="30000" smtClean="0"/>
              <a:t>th</a:t>
            </a:r>
            <a:r>
              <a:rPr lang="en-US" smtClean="0"/>
              <a:t> of February,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0534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smtClean="0"/>
              <a:t>Funders</a:t>
            </a:r>
          </a:p>
          <a:p>
            <a:pPr marL="901689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dirty="0" smtClean="0"/>
              <a:t>Trends in research fields: new (multidisciplinary) disciplines</a:t>
            </a:r>
            <a:endParaRPr lang="en-US" b="0" dirty="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smtClean="0"/>
              <a:t>Institutions</a:t>
            </a:r>
          </a:p>
          <a:p>
            <a:pPr marL="901689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dirty="0" smtClean="0"/>
              <a:t>OA/OS behavior, ability to attract cross-funder grants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smtClean="0"/>
              <a:t>Projects</a:t>
            </a:r>
          </a:p>
          <a:p>
            <a:pPr marL="901689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dirty="0" smtClean="0"/>
              <a:t>Success, interconnections, possible liaisons</a:t>
            </a:r>
            <a:endParaRPr lang="en-US" b="0" dirty="0"/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Added-value functionalities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Jisc OpenAIRE National Workshop, 15</a:t>
            </a:r>
            <a:r>
              <a:rPr lang="en-US" baseline="30000" smtClean="0"/>
              <a:t>th</a:t>
            </a:r>
            <a:r>
              <a:rPr lang="en-US" smtClean="0"/>
              <a:t> of February,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856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Funder </a:t>
            </a:r>
            <a:r>
              <a:rPr lang="en-US" dirty="0" smtClean="0"/>
              <a:t>Dashboard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6"/>
          <a:stretch/>
        </p:blipFill>
        <p:spPr>
          <a:xfrm>
            <a:off x="5574215" y="1591733"/>
            <a:ext cx="5107570" cy="317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767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1" y="2748779"/>
            <a:ext cx="7887378" cy="22921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795" y="0"/>
            <a:ext cx="8125205" cy="914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6"/>
          <a:stretch/>
        </p:blipFill>
        <p:spPr>
          <a:xfrm>
            <a:off x="243417" y="-880533"/>
            <a:ext cx="4608857" cy="286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5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Aims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sz="3600" dirty="0"/>
              <a:t>Publications, research data, software published thanks to grants awarded by the funder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z="3600" dirty="0" smtClean="0"/>
              <a:t>Funding</a:t>
            </a:r>
          </a:p>
          <a:p>
            <a:r>
              <a:rPr lang="en-US" sz="3600" dirty="0" smtClean="0"/>
              <a:t>Impact</a:t>
            </a:r>
            <a:endParaRPr lang="en-US" sz="3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Monitoring of Open Science impact: data/software </a:t>
            </a:r>
            <a:r>
              <a:rPr lang="en-US" sz="3600" dirty="0" err="1" smtClean="0"/>
              <a:t>FAIRness</a:t>
            </a:r>
            <a:r>
              <a:rPr lang="en-US" sz="3600" dirty="0" smtClean="0"/>
              <a:t>, reproducibility trends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sz="3600" dirty="0" smtClean="0"/>
              <a:t>Open Access/Science</a:t>
            </a:r>
          </a:p>
          <a:p>
            <a:r>
              <a:rPr lang="en-US" sz="3600" dirty="0" smtClean="0"/>
              <a:t>Impact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Jisc OpenAIRE National Workshop, 15</a:t>
            </a:r>
            <a:r>
              <a:rPr lang="en-US" baseline="30000" smtClean="0"/>
              <a:t>th</a:t>
            </a:r>
            <a:r>
              <a:rPr lang="en-US" smtClean="0"/>
              <a:t> of February,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8237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smtClean="0"/>
              <a:t>Funders</a:t>
            </a:r>
          </a:p>
          <a:p>
            <a:pPr marL="901689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dirty="0" smtClean="0"/>
              <a:t>Trends in research fields: new (multidisciplinary) disciplines</a:t>
            </a:r>
            <a:endParaRPr lang="en-US" b="0" dirty="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smtClean="0"/>
              <a:t>Institutions</a:t>
            </a:r>
          </a:p>
          <a:p>
            <a:pPr marL="901689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dirty="0" smtClean="0"/>
              <a:t>OA/OS behavior, ability to attract cross-funder grants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smtClean="0"/>
              <a:t>Projects</a:t>
            </a:r>
          </a:p>
          <a:p>
            <a:pPr marL="901689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dirty="0" smtClean="0"/>
              <a:t>Success, interconnections, possible liaisons</a:t>
            </a:r>
            <a:endParaRPr lang="en-US" b="0" dirty="0"/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Added-value functionalities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Jisc OpenAIRE National Workshop, 15</a:t>
            </a:r>
            <a:r>
              <a:rPr lang="en-US" baseline="30000" smtClean="0"/>
              <a:t>th</a:t>
            </a:r>
            <a:r>
              <a:rPr lang="en-US" smtClean="0"/>
              <a:t> of February,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161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547534" y="1600198"/>
            <a:ext cx="9160933" cy="6587067"/>
          </a:xfrm>
        </p:spPr>
        <p:txBody>
          <a:bodyPr/>
          <a:lstStyle/>
          <a:p>
            <a:r>
              <a:rPr lang="en-US" dirty="0" smtClean="0"/>
              <a:t>Institutional Dashboard</a:t>
            </a:r>
          </a:p>
          <a:p>
            <a:r>
              <a:rPr lang="en-US" dirty="0" smtClean="0"/>
              <a:t>(under development)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6"/>
          <a:stretch/>
        </p:blipFill>
        <p:spPr>
          <a:xfrm>
            <a:off x="5574215" y="1591733"/>
            <a:ext cx="5107570" cy="317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879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>
          <a:xfrm>
            <a:off x="1835935" y="105300"/>
            <a:ext cx="11926624" cy="1984991"/>
          </a:xfrm>
        </p:spPr>
        <p:txBody>
          <a:bodyPr>
            <a:normAutofit/>
          </a:bodyPr>
          <a:lstStyle/>
          <a:p>
            <a:r>
              <a:rPr lang="en-US" altLang="en-US" dirty="0" smtClean="0">
                <a:latin typeface="PF Paperback Light" charset="0"/>
              </a:rPr>
              <a:t>(Open) Science Stakeholders: </a:t>
            </a:r>
            <a:r>
              <a:rPr lang="en-US" altLang="en-US" dirty="0" err="1" smtClean="0">
                <a:latin typeface="PF Paperback Light" charset="0"/>
              </a:rPr>
              <a:t>carryng</a:t>
            </a:r>
            <a:r>
              <a:rPr lang="en-US" altLang="en-US" dirty="0" smtClean="0">
                <a:latin typeface="PF Paperback Light" charset="0"/>
              </a:rPr>
              <a:t> out and publishing</a:t>
            </a:r>
            <a:endParaRPr lang="en-US" dirty="0"/>
          </a:p>
        </p:txBody>
      </p:sp>
      <p:grpSp>
        <p:nvGrpSpPr>
          <p:cNvPr id="30730" name="Group 11"/>
          <p:cNvGrpSpPr>
            <a:grpSpLocks/>
          </p:cNvGrpSpPr>
          <p:nvPr/>
        </p:nvGrpSpPr>
        <p:grpSpPr bwMode="auto">
          <a:xfrm>
            <a:off x="5262551" y="5323252"/>
            <a:ext cx="2569426" cy="2202794"/>
            <a:chOff x="14183548" y="2195736"/>
            <a:chExt cx="2569210" cy="2202924"/>
          </a:xfrm>
        </p:grpSpPr>
        <p:grpSp>
          <p:nvGrpSpPr>
            <p:cNvPr id="30744" name="Group 55"/>
            <p:cNvGrpSpPr>
              <a:grpSpLocks/>
            </p:cNvGrpSpPr>
            <p:nvPr/>
          </p:nvGrpSpPr>
          <p:grpSpPr bwMode="auto">
            <a:xfrm>
              <a:off x="14680728" y="2195736"/>
              <a:ext cx="1456780" cy="1456780"/>
              <a:chOff x="711176" y="5076056"/>
              <a:chExt cx="1456780" cy="1456780"/>
            </a:xfrm>
          </p:grpSpPr>
          <p:sp>
            <p:nvSpPr>
              <p:cNvPr id="30746" name="Rectangle 56"/>
              <p:cNvSpPr>
                <a:spLocks noChangeArrowheads="1"/>
              </p:cNvSpPr>
              <p:nvPr/>
            </p:nvSpPr>
            <p:spPr bwMode="auto">
              <a:xfrm>
                <a:off x="1215232" y="5292080"/>
                <a:ext cx="288032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n-US" altLang="en-US" sz="3800"/>
              </a:p>
            </p:txBody>
          </p:sp>
          <p:pic>
            <p:nvPicPr>
              <p:cNvPr id="30747" name="Picture 5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176" y="5076056"/>
                <a:ext cx="1456780" cy="1456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8" name="Rectangle 67"/>
            <p:cNvSpPr/>
            <p:nvPr/>
          </p:nvSpPr>
          <p:spPr>
            <a:xfrm>
              <a:off x="14183062" y="3492100"/>
              <a:ext cx="2569696" cy="9064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500" b="1" dirty="0">
                  <a:latin typeface="PF Paperback"/>
                  <a:cs typeface="PF Paperback"/>
                </a:rPr>
                <a:t>Funders</a:t>
              </a:r>
            </a:p>
          </p:txBody>
        </p:sp>
      </p:grpSp>
      <p:grpSp>
        <p:nvGrpSpPr>
          <p:cNvPr id="30726" name="Group 9"/>
          <p:cNvGrpSpPr>
            <a:grpSpLocks/>
          </p:cNvGrpSpPr>
          <p:nvPr/>
        </p:nvGrpSpPr>
        <p:grpSpPr bwMode="auto">
          <a:xfrm>
            <a:off x="2034219" y="5174222"/>
            <a:ext cx="2569426" cy="2346801"/>
            <a:chOff x="7070958" y="2123728"/>
            <a:chExt cx="2569210" cy="2346940"/>
          </a:xfrm>
        </p:grpSpPr>
        <p:grpSp>
          <p:nvGrpSpPr>
            <p:cNvPr id="30754" name="Group 32"/>
            <p:cNvGrpSpPr>
              <a:grpSpLocks/>
            </p:cNvGrpSpPr>
            <p:nvPr/>
          </p:nvGrpSpPr>
          <p:grpSpPr bwMode="auto">
            <a:xfrm>
              <a:off x="7719030" y="2123728"/>
              <a:ext cx="1296144" cy="1440160"/>
              <a:chOff x="783184" y="6084168"/>
              <a:chExt cx="1019324" cy="1019324"/>
            </a:xfrm>
          </p:grpSpPr>
          <p:sp>
            <p:nvSpPr>
              <p:cNvPr id="30756" name="Rounded Rectangle 33"/>
              <p:cNvSpPr>
                <a:spLocks noChangeArrowheads="1"/>
              </p:cNvSpPr>
              <p:nvPr/>
            </p:nvSpPr>
            <p:spPr bwMode="auto">
              <a:xfrm>
                <a:off x="1143224" y="6660232"/>
                <a:ext cx="144016" cy="216024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n-US" altLang="en-US" sz="3800"/>
              </a:p>
            </p:txBody>
          </p:sp>
          <p:pic>
            <p:nvPicPr>
              <p:cNvPr id="30757" name="Picture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184" y="6084168"/>
                <a:ext cx="1019324" cy="1019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2" name="Rectangle 61"/>
            <p:cNvSpPr/>
            <p:nvPr/>
          </p:nvSpPr>
          <p:spPr>
            <a:xfrm>
              <a:off x="7070958" y="3563667"/>
              <a:ext cx="2569695" cy="9064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500" b="1" dirty="0">
                  <a:latin typeface="PF Paperback"/>
                  <a:cs typeface="PF Paperback"/>
                </a:rPr>
                <a:t>Research communities</a:t>
              </a:r>
            </a:p>
          </p:txBody>
        </p:sp>
      </p:grpSp>
      <p:sp>
        <p:nvSpPr>
          <p:cNvPr id="63" name="Rectangle 62"/>
          <p:cNvSpPr/>
          <p:nvPr/>
        </p:nvSpPr>
        <p:spPr bwMode="auto">
          <a:xfrm>
            <a:off x="5656444" y="3945250"/>
            <a:ext cx="2569911" cy="90637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0728" name="Group 10"/>
          <p:cNvGrpSpPr>
            <a:grpSpLocks/>
          </p:cNvGrpSpPr>
          <p:nvPr/>
        </p:nvGrpSpPr>
        <p:grpSpPr bwMode="auto">
          <a:xfrm>
            <a:off x="5404931" y="2859886"/>
            <a:ext cx="2209585" cy="2138629"/>
            <a:chOff x="8991647" y="2068653"/>
            <a:chExt cx="2209399" cy="2138755"/>
          </a:xfrm>
        </p:grpSpPr>
        <p:grpSp>
          <p:nvGrpSpPr>
            <p:cNvPr id="30750" name="Group 36"/>
            <p:cNvGrpSpPr>
              <a:grpSpLocks/>
            </p:cNvGrpSpPr>
            <p:nvPr/>
          </p:nvGrpSpPr>
          <p:grpSpPr bwMode="auto">
            <a:xfrm>
              <a:off x="9485727" y="2068653"/>
              <a:ext cx="1368152" cy="1512168"/>
              <a:chOff x="1273827" y="6238788"/>
              <a:chExt cx="946944" cy="946944"/>
            </a:xfrm>
          </p:grpSpPr>
          <p:sp>
            <p:nvSpPr>
              <p:cNvPr id="30752" name="Rounded Rectangle 37"/>
              <p:cNvSpPr>
                <a:spLocks noChangeArrowheads="1"/>
              </p:cNvSpPr>
              <p:nvPr/>
            </p:nvSpPr>
            <p:spPr bwMode="auto">
              <a:xfrm>
                <a:off x="1431256" y="6588224"/>
                <a:ext cx="360040" cy="36004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n-US" altLang="en-US" sz="3800"/>
              </a:p>
            </p:txBody>
          </p:sp>
          <p:pic>
            <p:nvPicPr>
              <p:cNvPr id="30753" name="Picture 3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827" y="6238788"/>
                <a:ext cx="946944" cy="946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4" name="Rectangle 63"/>
            <p:cNvSpPr/>
            <p:nvPr/>
          </p:nvSpPr>
          <p:spPr>
            <a:xfrm>
              <a:off x="8991647" y="3300981"/>
              <a:ext cx="2209399" cy="9064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500" b="1" dirty="0">
                  <a:latin typeface="PF Paperback"/>
                  <a:cs typeface="PF Paperback"/>
                </a:rPr>
                <a:t>Research admins</a:t>
              </a:r>
            </a:p>
          </p:txBody>
        </p:sp>
      </p:grpSp>
      <p:grpSp>
        <p:nvGrpSpPr>
          <p:cNvPr id="30729" name="Group 8"/>
          <p:cNvGrpSpPr>
            <a:grpSpLocks/>
          </p:cNvGrpSpPr>
          <p:nvPr/>
        </p:nvGrpSpPr>
        <p:grpSpPr bwMode="auto">
          <a:xfrm>
            <a:off x="7830692" y="2824462"/>
            <a:ext cx="2569426" cy="2304120"/>
            <a:chOff x="10864304" y="1979712"/>
            <a:chExt cx="2569210" cy="2304256"/>
          </a:xfrm>
        </p:grpSpPr>
        <p:pic>
          <p:nvPicPr>
            <p:cNvPr id="30748" name="Picture 5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312" y="1979712"/>
              <a:ext cx="2436912" cy="1883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Rectangle 65"/>
            <p:cNvSpPr/>
            <p:nvPr/>
          </p:nvSpPr>
          <p:spPr>
            <a:xfrm>
              <a:off x="10863793" y="3378246"/>
              <a:ext cx="2569696" cy="9064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500" b="1" dirty="0">
                  <a:latin typeface="PF Paperback"/>
                  <a:cs typeface="PF Paperback"/>
                </a:rPr>
                <a:t>Researchers</a:t>
              </a:r>
            </a:p>
          </p:txBody>
        </p:sp>
      </p:grpSp>
      <p:sp>
        <p:nvSpPr>
          <p:cNvPr id="69" name="Rectangle 68"/>
          <p:cNvSpPr/>
          <p:nvPr/>
        </p:nvSpPr>
        <p:spPr bwMode="auto">
          <a:xfrm>
            <a:off x="6991410" y="7087591"/>
            <a:ext cx="2568324" cy="90796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0732" name="Group 12"/>
          <p:cNvGrpSpPr>
            <a:grpSpLocks/>
          </p:cNvGrpSpPr>
          <p:nvPr/>
        </p:nvGrpSpPr>
        <p:grpSpPr bwMode="auto">
          <a:xfrm>
            <a:off x="8101383" y="5332710"/>
            <a:ext cx="2569426" cy="2088109"/>
            <a:chOff x="14176672" y="4211960"/>
            <a:chExt cx="2569210" cy="2088232"/>
          </a:xfrm>
        </p:grpSpPr>
        <p:sp>
          <p:nvSpPr>
            <p:cNvPr id="70" name="Rectangle 69"/>
            <p:cNvSpPr/>
            <p:nvPr/>
          </p:nvSpPr>
          <p:spPr>
            <a:xfrm>
              <a:off x="14177439" y="5393147"/>
              <a:ext cx="2568108" cy="9064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500" b="1" dirty="0">
                  <a:latin typeface="PF Paperback"/>
                  <a:cs typeface="PF Paperback"/>
                </a:rPr>
                <a:t>SMEs</a:t>
              </a:r>
            </a:p>
          </p:txBody>
        </p:sp>
        <p:grpSp>
          <p:nvGrpSpPr>
            <p:cNvPr id="30741" name="Group 70"/>
            <p:cNvGrpSpPr>
              <a:grpSpLocks/>
            </p:cNvGrpSpPr>
            <p:nvPr/>
          </p:nvGrpSpPr>
          <p:grpSpPr bwMode="auto">
            <a:xfrm>
              <a:off x="14752762" y="4211960"/>
              <a:ext cx="1374800" cy="1374800"/>
              <a:chOff x="13816632" y="3275856"/>
              <a:chExt cx="1374800" cy="1374800"/>
            </a:xfrm>
          </p:grpSpPr>
          <p:sp>
            <p:nvSpPr>
              <p:cNvPr id="30742" name="Oval 71"/>
              <p:cNvSpPr>
                <a:spLocks noChangeArrowheads="1"/>
              </p:cNvSpPr>
              <p:nvPr/>
            </p:nvSpPr>
            <p:spPr bwMode="auto">
              <a:xfrm>
                <a:off x="14176672" y="3635896"/>
                <a:ext cx="648072" cy="648072"/>
              </a:xfrm>
              <a:prstGeom prst="ellipse">
                <a:avLst/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n-US" altLang="en-US" sz="3800"/>
              </a:p>
            </p:txBody>
          </p:sp>
          <p:pic>
            <p:nvPicPr>
              <p:cNvPr id="30743" name="Picture 7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16632" y="3275856"/>
                <a:ext cx="1374800" cy="137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0733" name="Group 13"/>
          <p:cNvGrpSpPr>
            <a:grpSpLocks/>
          </p:cNvGrpSpPr>
          <p:nvPr/>
        </p:nvGrpSpPr>
        <p:grpSpPr bwMode="auto">
          <a:xfrm>
            <a:off x="10944298" y="2987441"/>
            <a:ext cx="2429517" cy="2317479"/>
            <a:chOff x="7776548" y="4788024"/>
            <a:chExt cx="2429312" cy="2317616"/>
          </a:xfrm>
        </p:grpSpPr>
        <p:grpSp>
          <p:nvGrpSpPr>
            <p:cNvPr id="30736" name="Group 39"/>
            <p:cNvGrpSpPr>
              <a:grpSpLocks/>
            </p:cNvGrpSpPr>
            <p:nvPr/>
          </p:nvGrpSpPr>
          <p:grpSpPr bwMode="auto">
            <a:xfrm>
              <a:off x="8123716" y="4788024"/>
              <a:ext cx="1656184" cy="1584176"/>
              <a:chOff x="604692" y="6372200"/>
              <a:chExt cx="917848" cy="917848"/>
            </a:xfrm>
          </p:grpSpPr>
          <p:sp>
            <p:nvSpPr>
              <p:cNvPr id="30738" name="Rectangle 40"/>
              <p:cNvSpPr>
                <a:spLocks noChangeArrowheads="1"/>
              </p:cNvSpPr>
              <p:nvPr/>
            </p:nvSpPr>
            <p:spPr bwMode="auto">
              <a:xfrm>
                <a:off x="855192" y="6660232"/>
                <a:ext cx="288032" cy="288032"/>
              </a:xfrm>
              <a:prstGeom prst="rect">
                <a:avLst/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n-US" altLang="en-US" sz="3800"/>
              </a:p>
            </p:txBody>
          </p:sp>
          <p:pic>
            <p:nvPicPr>
              <p:cNvPr id="30739" name="Picture 5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692" y="6372200"/>
                <a:ext cx="917848" cy="917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6" name="Rectangle 75"/>
            <p:cNvSpPr/>
            <p:nvPr/>
          </p:nvSpPr>
          <p:spPr>
            <a:xfrm>
              <a:off x="7776548" y="6199212"/>
              <a:ext cx="2429312" cy="9064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500" b="1">
                  <a:latin typeface="PF Paperback"/>
                  <a:cs typeface="PF Paperback"/>
                </a:rPr>
                <a:t>Content </a:t>
              </a:r>
              <a:r>
                <a:rPr lang="en-US" sz="2500" b="1" smtClean="0">
                  <a:latin typeface="PF Paperback"/>
                  <a:cs typeface="PF Paperback"/>
                </a:rPr>
                <a:t>providers</a:t>
              </a:r>
              <a:endParaRPr lang="en-US" sz="2500" b="1" dirty="0">
                <a:latin typeface="PF Paperback"/>
                <a:cs typeface="PF Paperback"/>
              </a:endParaRPr>
            </a:p>
          </p:txBody>
        </p:sp>
      </p:grpSp>
      <p:sp>
        <p:nvSpPr>
          <p:cNvPr id="30735" name="TextBox 15"/>
          <p:cNvSpPr txBox="1">
            <a:spLocks noChangeArrowheads="1"/>
          </p:cNvSpPr>
          <p:nvPr/>
        </p:nvSpPr>
        <p:spPr bwMode="auto">
          <a:xfrm>
            <a:off x="7614516" y="5265777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 sz="2800" b="1" dirty="0">
              <a:solidFill>
                <a:srgbClr val="FF6600"/>
              </a:solidFill>
              <a:latin typeface="PF Paperback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71934" y="2882482"/>
            <a:ext cx="2272951" cy="2347982"/>
            <a:chOff x="2971578" y="3011928"/>
            <a:chExt cx="2272951" cy="2347982"/>
          </a:xfrm>
        </p:grpSpPr>
        <p:pic>
          <p:nvPicPr>
            <p:cNvPr id="1026" name="Picture 2" descr="mage result for round icon hous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4654" y="3011928"/>
              <a:ext cx="1522145" cy="1522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/>
          </p:nvSpPr>
          <p:spPr bwMode="auto">
            <a:xfrm>
              <a:off x="2971578" y="4453536"/>
              <a:ext cx="2272951" cy="9063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500" b="1" dirty="0" smtClean="0">
                  <a:latin typeface="PF Paperback"/>
                  <a:cs typeface="PF Paperback"/>
                </a:rPr>
                <a:t>Citizen Scientist</a:t>
              </a:r>
              <a:endParaRPr lang="en-US" sz="2500" b="1" dirty="0">
                <a:latin typeface="PF Paperback"/>
                <a:cs typeface="PF Paperback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096500" y="5191674"/>
            <a:ext cx="2272951" cy="2328776"/>
            <a:chOff x="12300498" y="5549148"/>
            <a:chExt cx="2272951" cy="2328776"/>
          </a:xfrm>
        </p:grpSpPr>
        <p:pic>
          <p:nvPicPr>
            <p:cNvPr id="2050" name="Picture 2" descr="elated imag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773" y="5549148"/>
              <a:ext cx="1422402" cy="1422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/>
            <p:cNvSpPr/>
            <p:nvPr/>
          </p:nvSpPr>
          <p:spPr bwMode="auto">
            <a:xfrm>
              <a:off x="12300498" y="6971550"/>
              <a:ext cx="2272951" cy="9063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500" b="1" dirty="0" smtClean="0">
                  <a:latin typeface="PF Paperback"/>
                  <a:cs typeface="PF Paperback"/>
                </a:rPr>
                <a:t>Research Organization</a:t>
              </a:r>
              <a:endParaRPr lang="en-US" sz="2500" b="1" dirty="0">
                <a:latin typeface="PF Paperback"/>
                <a:cs typeface="PF Paperb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605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Aims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Ability of researchers affiliated with the institution to produce innovative and quality scientific products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sz="3600" dirty="0" smtClean="0"/>
              <a:t>Research </a:t>
            </a:r>
          </a:p>
          <a:p>
            <a:r>
              <a:rPr lang="en-US" sz="3600" dirty="0" smtClean="0"/>
              <a:t>Impact</a:t>
            </a:r>
            <a:endParaRPr lang="en-US" sz="3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 smtClean="0"/>
              <a:t>Ability of services maintained and operated by the institution to support researchers at producing or storing scientific products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z="3600" dirty="0"/>
              <a:t>Service capacity </a:t>
            </a:r>
            <a:r>
              <a:rPr lang="en-US" sz="3600" dirty="0" smtClean="0"/>
              <a:t>impact</a:t>
            </a:r>
            <a:endParaRPr lang="en-US" sz="36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Ability of institution to reach funding from different funders and disciplines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sz="3600" dirty="0" smtClean="0"/>
              <a:t>Funding</a:t>
            </a:r>
          </a:p>
          <a:p>
            <a:r>
              <a:rPr lang="en-US" sz="3600" dirty="0" smtClean="0"/>
              <a:t>impact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Jisc OpenAIRE National Workshop, 15</a:t>
            </a:r>
            <a:r>
              <a:rPr lang="en-US" baseline="30000" smtClean="0"/>
              <a:t>th</a:t>
            </a:r>
            <a:r>
              <a:rPr lang="en-US" smtClean="0"/>
              <a:t> of February,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9594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smtClean="0"/>
              <a:t>Funders</a:t>
            </a:r>
          </a:p>
          <a:p>
            <a:pPr marL="901689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dirty="0" smtClean="0"/>
              <a:t>Recent </a:t>
            </a:r>
            <a:r>
              <a:rPr lang="en-US" b="0" dirty="0"/>
              <a:t>and past EC and other funders’ activities (representing various  funding levels)</a:t>
            </a:r>
          </a:p>
          <a:p>
            <a:pPr marL="901689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Checking compliance to funder mandates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smtClean="0"/>
              <a:t>Institutions</a:t>
            </a:r>
          </a:p>
          <a:p>
            <a:pPr marL="901689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dirty="0" smtClean="0"/>
              <a:t>Collaboration </a:t>
            </a:r>
            <a:r>
              <a:rPr lang="en-US" b="0" dirty="0"/>
              <a:t>network (by institution</a:t>
            </a:r>
            <a:r>
              <a:rPr lang="en-US" b="0" dirty="0" smtClean="0"/>
              <a:t>) via projects and products</a:t>
            </a:r>
            <a:endParaRPr lang="en-US" b="0" dirty="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 smtClean="0"/>
              <a:t>Projects</a:t>
            </a:r>
          </a:p>
          <a:p>
            <a:pPr marL="901689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dirty="0" smtClean="0"/>
              <a:t>Check </a:t>
            </a:r>
            <a:r>
              <a:rPr lang="en-US" b="0" dirty="0"/>
              <a:t>if projects are eligible for Post-Grant APC funding</a:t>
            </a:r>
          </a:p>
          <a:p>
            <a:pPr marL="901689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Compare project portfolio against that of other </a:t>
            </a:r>
            <a:r>
              <a:rPr lang="en-US" b="0" dirty="0" smtClean="0"/>
              <a:t>similar institutions (</a:t>
            </a:r>
            <a:r>
              <a:rPr lang="en-US" b="0" dirty="0" err="1" smtClean="0"/>
              <a:t>anonymized</a:t>
            </a:r>
            <a:r>
              <a:rPr lang="en-US" b="0" dirty="0"/>
              <a:t>)</a:t>
            </a:r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Added-value functionalities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smtClean="0"/>
              <a:t>Jisc OpenAIRE National Workshop, 15</a:t>
            </a:r>
            <a:r>
              <a:rPr lang="en-US" baseline="30000" smtClean="0"/>
              <a:t>th</a:t>
            </a:r>
            <a:r>
              <a:rPr lang="en-US" smtClean="0"/>
              <a:t> of February,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41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Paolo </a:t>
            </a:r>
            <a:r>
              <a:rPr lang="en-US" dirty="0" err="1" smtClean="0"/>
              <a:t>Manghi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aolo.manghi@isti.cnr.it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62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n-US" dirty="0" err="1" smtClean="0">
                <a:latin typeface="PF Paperback Light" charset="0"/>
              </a:rPr>
              <a:t>OpenAIRE</a:t>
            </a:r>
            <a:r>
              <a:rPr lang="en-US" altLang="en-US" dirty="0">
                <a:latin typeface="PF Paperback Light" charset="0"/>
              </a:rPr>
              <a:t> </a:t>
            </a:r>
            <a:r>
              <a:rPr lang="en-US" altLang="en-US" dirty="0" smtClean="0">
                <a:latin typeface="PF Paperback Light" charset="0"/>
              </a:rPr>
              <a:t>infrastructure: on supporting Open Science scholarly communication</a:t>
            </a:r>
            <a:endParaRPr lang="en-US" dirty="0"/>
          </a:p>
        </p:txBody>
      </p:sp>
      <p:sp>
        <p:nvSpPr>
          <p:cNvPr id="30723" name="TextBox 7"/>
          <p:cNvSpPr txBox="1">
            <a:spLocks noChangeArrowheads="1"/>
          </p:cNvSpPr>
          <p:nvPr/>
        </p:nvSpPr>
        <p:spPr bwMode="auto">
          <a:xfrm>
            <a:off x="441223" y="2523642"/>
            <a:ext cx="8934284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altLang="en-US" sz="4400" b="1" dirty="0" smtClean="0">
                <a:latin typeface="PF Paperback" charset="0"/>
              </a:rPr>
              <a:t>Foster </a:t>
            </a:r>
            <a:r>
              <a:rPr lang="en-US" altLang="en-US" sz="4400" dirty="0" smtClean="0">
                <a:latin typeface="PF Paperback" charset="0"/>
              </a:rPr>
              <a:t>and </a:t>
            </a:r>
            <a:r>
              <a:rPr lang="en-US" altLang="en-US" sz="4400" b="1" dirty="0" smtClean="0">
                <a:latin typeface="PF Paperback" charset="0"/>
              </a:rPr>
              <a:t>encourage</a:t>
            </a:r>
            <a:r>
              <a:rPr lang="en-US" altLang="en-US" sz="4400" dirty="0" smtClean="0">
                <a:latin typeface="PF Paperback" charset="0"/>
              </a:rPr>
              <a:t> </a:t>
            </a:r>
            <a:r>
              <a:rPr lang="en-US" altLang="en-US" sz="4400" dirty="0">
                <a:latin typeface="PF Paperback" charset="0"/>
              </a:rPr>
              <a:t>the shift of scholarly communication towards </a:t>
            </a:r>
            <a:r>
              <a:rPr lang="en-US" altLang="en-US" sz="4400" dirty="0" smtClean="0">
                <a:latin typeface="PF Paperback" charset="0"/>
              </a:rPr>
              <a:t>Open Science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altLang="en-US" sz="4400" b="1" dirty="0" smtClean="0">
                <a:latin typeface="PF Paperback" charset="0"/>
              </a:rPr>
              <a:t>Monitor</a:t>
            </a:r>
            <a:r>
              <a:rPr lang="en-US" altLang="en-US" sz="4400" dirty="0" smtClean="0">
                <a:latin typeface="PF Paperback" charset="0"/>
              </a:rPr>
              <a:t> Open Science scholarly communication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altLang="en-US" sz="4400" b="1" dirty="0" smtClean="0">
                <a:latin typeface="PF Paperback" charset="0"/>
              </a:rPr>
              <a:t>Support </a:t>
            </a:r>
            <a:r>
              <a:rPr lang="en-US" altLang="en-US" sz="4400" dirty="0" smtClean="0">
                <a:latin typeface="PF Paperback" charset="0"/>
              </a:rPr>
              <a:t>Open Science publishing</a:t>
            </a:r>
            <a:endParaRPr lang="en-US" altLang="en-US" sz="4400" b="1" dirty="0" smtClean="0">
              <a:latin typeface="PF Paperback" charset="0"/>
            </a:endParaRPr>
          </a:p>
          <a:p>
            <a:pPr marL="0" indent="0" algn="l" eaLnBrk="1" hangingPunct="1"/>
            <a:endParaRPr lang="en-US" altLang="en-US" sz="4400" dirty="0">
              <a:latin typeface="PF Paperback" charset="0"/>
            </a:endParaRPr>
          </a:p>
        </p:txBody>
      </p:sp>
      <p:grpSp>
        <p:nvGrpSpPr>
          <p:cNvPr id="62" name="Group 11"/>
          <p:cNvGrpSpPr>
            <a:grpSpLocks/>
          </p:cNvGrpSpPr>
          <p:nvPr/>
        </p:nvGrpSpPr>
        <p:grpSpPr bwMode="auto">
          <a:xfrm>
            <a:off x="10923273" y="5932835"/>
            <a:ext cx="1868393" cy="1615507"/>
            <a:chOff x="14183548" y="2195736"/>
            <a:chExt cx="2569210" cy="2202924"/>
          </a:xfrm>
        </p:grpSpPr>
        <p:grpSp>
          <p:nvGrpSpPr>
            <p:cNvPr id="63" name="Group 55"/>
            <p:cNvGrpSpPr>
              <a:grpSpLocks/>
            </p:cNvGrpSpPr>
            <p:nvPr/>
          </p:nvGrpSpPr>
          <p:grpSpPr bwMode="auto">
            <a:xfrm>
              <a:off x="14680728" y="2195736"/>
              <a:ext cx="1456780" cy="1456780"/>
              <a:chOff x="711176" y="5076056"/>
              <a:chExt cx="1456780" cy="1456780"/>
            </a:xfrm>
          </p:grpSpPr>
          <p:sp>
            <p:nvSpPr>
              <p:cNvPr id="66" name="Rectangle 56"/>
              <p:cNvSpPr>
                <a:spLocks noChangeArrowheads="1"/>
              </p:cNvSpPr>
              <p:nvPr/>
            </p:nvSpPr>
            <p:spPr bwMode="auto">
              <a:xfrm>
                <a:off x="1215232" y="5292080"/>
                <a:ext cx="288032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n-US" altLang="en-US" sz="2800"/>
              </a:p>
            </p:txBody>
          </p:sp>
          <p:pic>
            <p:nvPicPr>
              <p:cNvPr id="68" name="Picture 5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176" y="5076056"/>
                <a:ext cx="1456780" cy="1456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4" name="Rectangle 63"/>
            <p:cNvSpPr/>
            <p:nvPr/>
          </p:nvSpPr>
          <p:spPr>
            <a:xfrm>
              <a:off x="14183062" y="3492100"/>
              <a:ext cx="2569696" cy="9064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>
                  <a:latin typeface="PF Paperback"/>
                  <a:cs typeface="PF Paperback"/>
                </a:rPr>
                <a:t>Funders</a:t>
              </a:r>
            </a:p>
          </p:txBody>
        </p:sp>
      </p:grpSp>
      <p:grpSp>
        <p:nvGrpSpPr>
          <p:cNvPr id="69" name="Group 9"/>
          <p:cNvGrpSpPr>
            <a:grpSpLocks/>
          </p:cNvGrpSpPr>
          <p:nvPr/>
        </p:nvGrpSpPr>
        <p:grpSpPr bwMode="auto">
          <a:xfrm>
            <a:off x="9170878" y="5815680"/>
            <a:ext cx="1868393" cy="1721120"/>
            <a:chOff x="7070958" y="2123728"/>
            <a:chExt cx="2569210" cy="2346940"/>
          </a:xfrm>
        </p:grpSpPr>
        <p:grpSp>
          <p:nvGrpSpPr>
            <p:cNvPr id="70" name="Group 32"/>
            <p:cNvGrpSpPr>
              <a:grpSpLocks/>
            </p:cNvGrpSpPr>
            <p:nvPr/>
          </p:nvGrpSpPr>
          <p:grpSpPr bwMode="auto">
            <a:xfrm>
              <a:off x="7719030" y="2123728"/>
              <a:ext cx="1296144" cy="1440160"/>
              <a:chOff x="783184" y="6084168"/>
              <a:chExt cx="1019324" cy="1019324"/>
            </a:xfrm>
          </p:grpSpPr>
          <p:sp>
            <p:nvSpPr>
              <p:cNvPr id="86" name="Rounded Rectangle 33"/>
              <p:cNvSpPr>
                <a:spLocks noChangeArrowheads="1"/>
              </p:cNvSpPr>
              <p:nvPr/>
            </p:nvSpPr>
            <p:spPr bwMode="auto">
              <a:xfrm>
                <a:off x="1143224" y="6660232"/>
                <a:ext cx="144016" cy="216024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n-US" altLang="en-US" sz="2800"/>
              </a:p>
            </p:txBody>
          </p:sp>
          <p:pic>
            <p:nvPicPr>
              <p:cNvPr id="87" name="Picture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184" y="6084168"/>
                <a:ext cx="1019324" cy="1019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6" name="Rectangle 75"/>
            <p:cNvSpPr/>
            <p:nvPr/>
          </p:nvSpPr>
          <p:spPr>
            <a:xfrm>
              <a:off x="7070958" y="3563667"/>
              <a:ext cx="2569695" cy="9064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>
                  <a:latin typeface="PF Paperback"/>
                  <a:cs typeface="PF Paperback"/>
                </a:rPr>
                <a:t>Research communities</a:t>
              </a:r>
            </a:p>
          </p:txBody>
        </p:sp>
      </p:grpSp>
      <p:grpSp>
        <p:nvGrpSpPr>
          <p:cNvPr id="89" name="Group 10"/>
          <p:cNvGrpSpPr>
            <a:grpSpLocks/>
          </p:cNvGrpSpPr>
          <p:nvPr/>
        </p:nvGrpSpPr>
        <p:grpSpPr bwMode="auto">
          <a:xfrm>
            <a:off x="10969398" y="2467528"/>
            <a:ext cx="1606730" cy="1568449"/>
            <a:chOff x="8991647" y="2068653"/>
            <a:chExt cx="2209399" cy="2138755"/>
          </a:xfrm>
        </p:grpSpPr>
        <p:grpSp>
          <p:nvGrpSpPr>
            <p:cNvPr id="90" name="Group 36"/>
            <p:cNvGrpSpPr>
              <a:grpSpLocks/>
            </p:cNvGrpSpPr>
            <p:nvPr/>
          </p:nvGrpSpPr>
          <p:grpSpPr bwMode="auto">
            <a:xfrm>
              <a:off x="9485727" y="2068653"/>
              <a:ext cx="1368152" cy="1512168"/>
              <a:chOff x="1273827" y="6238788"/>
              <a:chExt cx="946944" cy="946944"/>
            </a:xfrm>
          </p:grpSpPr>
          <p:sp>
            <p:nvSpPr>
              <p:cNvPr id="92" name="Rounded Rectangle 37"/>
              <p:cNvSpPr>
                <a:spLocks noChangeArrowheads="1"/>
              </p:cNvSpPr>
              <p:nvPr/>
            </p:nvSpPr>
            <p:spPr bwMode="auto">
              <a:xfrm>
                <a:off x="1431256" y="6588224"/>
                <a:ext cx="360040" cy="36004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n-US" altLang="en-US" sz="2800"/>
              </a:p>
            </p:txBody>
          </p:sp>
          <p:pic>
            <p:nvPicPr>
              <p:cNvPr id="93" name="Picture 3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827" y="6238788"/>
                <a:ext cx="946944" cy="946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1" name="Rectangle 90"/>
            <p:cNvSpPr/>
            <p:nvPr/>
          </p:nvSpPr>
          <p:spPr>
            <a:xfrm>
              <a:off x="8991647" y="3300981"/>
              <a:ext cx="2209399" cy="9064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>
                  <a:latin typeface="PF Paperback"/>
                  <a:cs typeface="PF Paperback"/>
                </a:rPr>
                <a:t>Research admins</a:t>
              </a:r>
            </a:p>
          </p:txBody>
        </p:sp>
      </p:grpSp>
      <p:grpSp>
        <p:nvGrpSpPr>
          <p:cNvPr id="94" name="Group 8"/>
          <p:cNvGrpSpPr>
            <a:grpSpLocks/>
          </p:cNvGrpSpPr>
          <p:nvPr/>
        </p:nvGrpSpPr>
        <p:grpSpPr bwMode="auto">
          <a:xfrm>
            <a:off x="12423181" y="2426273"/>
            <a:ext cx="1868393" cy="1689818"/>
            <a:chOff x="10864304" y="1979712"/>
            <a:chExt cx="2569210" cy="2304256"/>
          </a:xfrm>
        </p:grpSpPr>
        <p:pic>
          <p:nvPicPr>
            <p:cNvPr id="95" name="Picture 5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312" y="1979712"/>
              <a:ext cx="2436912" cy="1883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" name="Rectangle 95"/>
            <p:cNvSpPr/>
            <p:nvPr/>
          </p:nvSpPr>
          <p:spPr>
            <a:xfrm>
              <a:off x="10863793" y="3378246"/>
              <a:ext cx="2569696" cy="9064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>
                  <a:latin typeface="PF Paperback"/>
                  <a:cs typeface="PF Paperback"/>
                </a:rPr>
                <a:t>Researchers</a:t>
              </a:r>
            </a:p>
          </p:txBody>
        </p:sp>
      </p:grpSp>
      <p:grpSp>
        <p:nvGrpSpPr>
          <p:cNvPr id="98" name="Group 12"/>
          <p:cNvGrpSpPr>
            <a:grpSpLocks/>
          </p:cNvGrpSpPr>
          <p:nvPr/>
        </p:nvGrpSpPr>
        <p:grpSpPr bwMode="auto">
          <a:xfrm>
            <a:off x="12440954" y="5999165"/>
            <a:ext cx="1868393" cy="1531398"/>
            <a:chOff x="14176672" y="4211960"/>
            <a:chExt cx="2569210" cy="2088232"/>
          </a:xfrm>
        </p:grpSpPr>
        <p:sp>
          <p:nvSpPr>
            <p:cNvPr id="99" name="Rectangle 98"/>
            <p:cNvSpPr/>
            <p:nvPr/>
          </p:nvSpPr>
          <p:spPr>
            <a:xfrm>
              <a:off x="14177439" y="5393147"/>
              <a:ext cx="2568108" cy="9064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>
                  <a:latin typeface="PF Paperback"/>
                  <a:cs typeface="PF Paperback"/>
                </a:rPr>
                <a:t>SMEs</a:t>
              </a:r>
            </a:p>
          </p:txBody>
        </p:sp>
        <p:grpSp>
          <p:nvGrpSpPr>
            <p:cNvPr id="100" name="Group 70"/>
            <p:cNvGrpSpPr>
              <a:grpSpLocks/>
            </p:cNvGrpSpPr>
            <p:nvPr/>
          </p:nvGrpSpPr>
          <p:grpSpPr bwMode="auto">
            <a:xfrm>
              <a:off x="14752762" y="4211960"/>
              <a:ext cx="1374800" cy="1374800"/>
              <a:chOff x="13816632" y="3275856"/>
              <a:chExt cx="1374800" cy="1374800"/>
            </a:xfrm>
          </p:grpSpPr>
          <p:sp>
            <p:nvSpPr>
              <p:cNvPr id="101" name="Oval 71"/>
              <p:cNvSpPr>
                <a:spLocks noChangeArrowheads="1"/>
              </p:cNvSpPr>
              <p:nvPr/>
            </p:nvSpPr>
            <p:spPr bwMode="auto">
              <a:xfrm>
                <a:off x="14176672" y="3635896"/>
                <a:ext cx="648072" cy="648072"/>
              </a:xfrm>
              <a:prstGeom prst="ellipse">
                <a:avLst/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n-US" altLang="en-US" sz="2800"/>
              </a:p>
            </p:txBody>
          </p:sp>
          <p:pic>
            <p:nvPicPr>
              <p:cNvPr id="102" name="Picture 7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16632" y="3275856"/>
                <a:ext cx="1374800" cy="137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3" name="Group 13"/>
          <p:cNvGrpSpPr>
            <a:grpSpLocks/>
          </p:cNvGrpSpPr>
          <p:nvPr/>
        </p:nvGrpSpPr>
        <p:grpSpPr bwMode="auto">
          <a:xfrm>
            <a:off x="14009880" y="2426273"/>
            <a:ext cx="1766656" cy="1699615"/>
            <a:chOff x="7776548" y="4788024"/>
            <a:chExt cx="2429312" cy="2317616"/>
          </a:xfrm>
        </p:grpSpPr>
        <p:grpSp>
          <p:nvGrpSpPr>
            <p:cNvPr id="104" name="Group 39"/>
            <p:cNvGrpSpPr>
              <a:grpSpLocks/>
            </p:cNvGrpSpPr>
            <p:nvPr/>
          </p:nvGrpSpPr>
          <p:grpSpPr bwMode="auto">
            <a:xfrm>
              <a:off x="8123716" y="4788024"/>
              <a:ext cx="1656184" cy="1584176"/>
              <a:chOff x="604692" y="6372200"/>
              <a:chExt cx="917848" cy="917848"/>
            </a:xfrm>
          </p:grpSpPr>
          <p:sp>
            <p:nvSpPr>
              <p:cNvPr id="106" name="Rectangle 40"/>
              <p:cNvSpPr>
                <a:spLocks noChangeArrowheads="1"/>
              </p:cNvSpPr>
              <p:nvPr/>
            </p:nvSpPr>
            <p:spPr bwMode="auto">
              <a:xfrm>
                <a:off x="855192" y="6660232"/>
                <a:ext cx="288032" cy="288032"/>
              </a:xfrm>
              <a:prstGeom prst="rect">
                <a:avLst/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n-US" altLang="en-US" sz="2800"/>
              </a:p>
            </p:txBody>
          </p:sp>
          <p:pic>
            <p:nvPicPr>
              <p:cNvPr id="107" name="Picture 5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692" y="6372200"/>
                <a:ext cx="917848" cy="917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5" name="Rectangle 104"/>
            <p:cNvSpPr/>
            <p:nvPr/>
          </p:nvSpPr>
          <p:spPr>
            <a:xfrm>
              <a:off x="7776548" y="6199212"/>
              <a:ext cx="2429312" cy="9064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>
                  <a:latin typeface="PF Paperback"/>
                  <a:cs typeface="PF Paperback"/>
                </a:rPr>
                <a:t>Content </a:t>
              </a:r>
              <a:r>
                <a:rPr lang="en-US" sz="1800" b="1" smtClean="0">
                  <a:latin typeface="PF Paperback"/>
                  <a:cs typeface="PF Paperback"/>
                </a:rPr>
                <a:t>providers</a:t>
              </a:r>
              <a:endParaRPr lang="en-US" sz="1800" b="1" dirty="0">
                <a:latin typeface="PF Paperback"/>
                <a:cs typeface="PF Paperback"/>
              </a:endParaRPr>
            </a:p>
          </p:txBody>
        </p:sp>
      </p:grpSp>
      <p:sp>
        <p:nvSpPr>
          <p:cNvPr id="108" name="TextBox 15"/>
          <p:cNvSpPr txBox="1">
            <a:spLocks noChangeArrowheads="1"/>
          </p:cNvSpPr>
          <p:nvPr/>
        </p:nvSpPr>
        <p:spPr bwMode="auto">
          <a:xfrm>
            <a:off x="12624607" y="5427570"/>
            <a:ext cx="134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 sz="1800" b="1" dirty="0">
              <a:solidFill>
                <a:srgbClr val="FF6600"/>
              </a:solidFill>
              <a:latin typeface="PF Paperback" charset="0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9215291" y="2467528"/>
            <a:ext cx="1652807" cy="1721986"/>
            <a:chOff x="2971578" y="3011928"/>
            <a:chExt cx="2272951" cy="2347982"/>
          </a:xfrm>
        </p:grpSpPr>
        <p:pic>
          <p:nvPicPr>
            <p:cNvPr id="110" name="Picture 2" descr="mage result for round icon hous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4654" y="3011928"/>
              <a:ext cx="1522145" cy="1522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Rectangle 110"/>
            <p:cNvSpPr/>
            <p:nvPr/>
          </p:nvSpPr>
          <p:spPr bwMode="auto">
            <a:xfrm>
              <a:off x="2971578" y="4453536"/>
              <a:ext cx="2272951" cy="9063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 smtClean="0">
                  <a:latin typeface="PF Paperback"/>
                  <a:cs typeface="PF Paperback"/>
                </a:rPr>
                <a:t>Citizen Scientist</a:t>
              </a:r>
              <a:endParaRPr lang="en-US" sz="1800" b="1" dirty="0">
                <a:latin typeface="PF Paperback"/>
                <a:cs typeface="PF Paperback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14117443" y="5770748"/>
            <a:ext cx="1652807" cy="1707901"/>
            <a:chOff x="12300498" y="5549148"/>
            <a:chExt cx="2272951" cy="2328776"/>
          </a:xfrm>
        </p:grpSpPr>
        <p:pic>
          <p:nvPicPr>
            <p:cNvPr id="113" name="Picture 2" descr="elated imag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773" y="5549148"/>
              <a:ext cx="1422402" cy="1422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Rectangle 113"/>
            <p:cNvSpPr/>
            <p:nvPr/>
          </p:nvSpPr>
          <p:spPr bwMode="auto">
            <a:xfrm>
              <a:off x="12300498" y="6971550"/>
              <a:ext cx="2272951" cy="9063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 smtClean="0">
                  <a:latin typeface="PF Paperback"/>
                  <a:cs typeface="PF Paperback"/>
                </a:rPr>
                <a:t>Research Organization</a:t>
              </a:r>
              <a:endParaRPr lang="en-US" sz="1800" b="1" dirty="0">
                <a:latin typeface="PF Paperback"/>
                <a:cs typeface="PF Paperb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7121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r>
              <a:rPr lang="en-US" altLang="en-US" dirty="0" err="1" smtClean="0">
                <a:latin typeface="PF Paperback Light" charset="0"/>
              </a:rPr>
              <a:t>OpenAIRE</a:t>
            </a:r>
            <a:r>
              <a:rPr lang="en-US" altLang="en-US" dirty="0" smtClean="0">
                <a:latin typeface="PF Paperback Light" charset="0"/>
              </a:rPr>
              <a:t>: Service </a:t>
            </a:r>
            <a:r>
              <a:rPr lang="en-US" altLang="en-US" dirty="0">
                <a:latin typeface="PF Paperback Light" charset="0"/>
              </a:rPr>
              <a:t>infrastructure for Open Science</a:t>
            </a:r>
            <a:endParaRPr lang="en-US" dirty="0"/>
          </a:p>
        </p:txBody>
      </p:sp>
      <p:sp>
        <p:nvSpPr>
          <p:cNvPr id="30723" name="TextBox 7"/>
          <p:cNvSpPr txBox="1">
            <a:spLocks noChangeArrowheads="1"/>
          </p:cNvSpPr>
          <p:nvPr/>
        </p:nvSpPr>
        <p:spPr bwMode="auto">
          <a:xfrm>
            <a:off x="441223" y="2523642"/>
            <a:ext cx="8934284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altLang="en-US" sz="4400" b="1" dirty="0" smtClean="0">
                <a:latin typeface="PF Paperback" charset="0"/>
              </a:rPr>
              <a:t>Foster </a:t>
            </a:r>
            <a:r>
              <a:rPr lang="en-US" altLang="en-US" sz="4400" dirty="0" smtClean="0">
                <a:latin typeface="PF Paperback" charset="0"/>
              </a:rPr>
              <a:t>and </a:t>
            </a:r>
            <a:r>
              <a:rPr lang="en-US" altLang="en-US" sz="4400" b="1" dirty="0" smtClean="0">
                <a:latin typeface="PF Paperback" charset="0"/>
              </a:rPr>
              <a:t>encourage</a:t>
            </a:r>
            <a:r>
              <a:rPr lang="en-US" altLang="en-US" sz="4400" dirty="0" smtClean="0">
                <a:latin typeface="PF Paperback" charset="0"/>
              </a:rPr>
              <a:t> </a:t>
            </a:r>
            <a:r>
              <a:rPr lang="en-US" altLang="en-US" sz="4400" dirty="0">
                <a:latin typeface="PF Paperback" charset="0"/>
              </a:rPr>
              <a:t>the shift of scholarly communication towards </a:t>
            </a:r>
            <a:r>
              <a:rPr lang="en-US" altLang="en-US" sz="4400" dirty="0" smtClean="0">
                <a:latin typeface="PF Paperback" charset="0"/>
              </a:rPr>
              <a:t>Open Science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altLang="en-US" sz="4400" b="1" dirty="0" smtClean="0">
                <a:solidFill>
                  <a:srgbClr val="FF0000"/>
                </a:solidFill>
                <a:latin typeface="PF Paperback" charset="0"/>
              </a:rPr>
              <a:t>Monitor</a:t>
            </a:r>
            <a:r>
              <a:rPr lang="en-US" altLang="en-US" sz="4400" dirty="0" smtClean="0">
                <a:solidFill>
                  <a:srgbClr val="FF0000"/>
                </a:solidFill>
                <a:latin typeface="PF Paperback" charset="0"/>
              </a:rPr>
              <a:t> Open Science scholarly communication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altLang="en-US" sz="4400" b="1" dirty="0" smtClean="0">
                <a:latin typeface="PF Paperback" charset="0"/>
              </a:rPr>
              <a:t>Support </a:t>
            </a:r>
            <a:r>
              <a:rPr lang="en-US" altLang="en-US" sz="4400" dirty="0" smtClean="0">
                <a:latin typeface="PF Paperback" charset="0"/>
              </a:rPr>
              <a:t>Open Science publishing</a:t>
            </a:r>
            <a:endParaRPr lang="en-US" altLang="en-US" sz="4400" b="1" dirty="0" smtClean="0">
              <a:latin typeface="PF Paperback" charset="0"/>
            </a:endParaRPr>
          </a:p>
          <a:p>
            <a:pPr marL="0" indent="0" algn="l" eaLnBrk="1" hangingPunct="1"/>
            <a:endParaRPr lang="en-US" altLang="en-US" sz="4400" dirty="0">
              <a:latin typeface="PF Paperback" charset="0"/>
            </a:endParaRPr>
          </a:p>
        </p:txBody>
      </p:sp>
      <p:grpSp>
        <p:nvGrpSpPr>
          <p:cNvPr id="62" name="Group 11"/>
          <p:cNvGrpSpPr>
            <a:grpSpLocks/>
          </p:cNvGrpSpPr>
          <p:nvPr/>
        </p:nvGrpSpPr>
        <p:grpSpPr bwMode="auto">
          <a:xfrm>
            <a:off x="10923273" y="5932835"/>
            <a:ext cx="1868393" cy="1615507"/>
            <a:chOff x="14183548" y="2195736"/>
            <a:chExt cx="2569210" cy="2202924"/>
          </a:xfrm>
        </p:grpSpPr>
        <p:grpSp>
          <p:nvGrpSpPr>
            <p:cNvPr id="63" name="Group 55"/>
            <p:cNvGrpSpPr>
              <a:grpSpLocks/>
            </p:cNvGrpSpPr>
            <p:nvPr/>
          </p:nvGrpSpPr>
          <p:grpSpPr bwMode="auto">
            <a:xfrm>
              <a:off x="14680728" y="2195736"/>
              <a:ext cx="1456780" cy="1456780"/>
              <a:chOff x="711176" y="5076056"/>
              <a:chExt cx="1456780" cy="1456780"/>
            </a:xfrm>
          </p:grpSpPr>
          <p:sp>
            <p:nvSpPr>
              <p:cNvPr id="66" name="Rectangle 56"/>
              <p:cNvSpPr>
                <a:spLocks noChangeArrowheads="1"/>
              </p:cNvSpPr>
              <p:nvPr/>
            </p:nvSpPr>
            <p:spPr bwMode="auto">
              <a:xfrm>
                <a:off x="1215232" y="5292080"/>
                <a:ext cx="288032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n-US" altLang="en-US" sz="2800"/>
              </a:p>
            </p:txBody>
          </p:sp>
          <p:pic>
            <p:nvPicPr>
              <p:cNvPr id="68" name="Picture 5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176" y="5076056"/>
                <a:ext cx="1456780" cy="1456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4" name="Rectangle 63"/>
            <p:cNvSpPr/>
            <p:nvPr/>
          </p:nvSpPr>
          <p:spPr>
            <a:xfrm>
              <a:off x="14183062" y="3492100"/>
              <a:ext cx="2569696" cy="9064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>
                  <a:latin typeface="PF Paperback"/>
                  <a:cs typeface="PF Paperback"/>
                </a:rPr>
                <a:t>Funders</a:t>
              </a:r>
            </a:p>
          </p:txBody>
        </p:sp>
      </p:grpSp>
      <p:grpSp>
        <p:nvGrpSpPr>
          <p:cNvPr id="69" name="Group 9"/>
          <p:cNvGrpSpPr>
            <a:grpSpLocks/>
          </p:cNvGrpSpPr>
          <p:nvPr/>
        </p:nvGrpSpPr>
        <p:grpSpPr bwMode="auto">
          <a:xfrm>
            <a:off x="9170878" y="5815680"/>
            <a:ext cx="1868393" cy="1721120"/>
            <a:chOff x="7070958" y="2123728"/>
            <a:chExt cx="2569210" cy="2346940"/>
          </a:xfrm>
        </p:grpSpPr>
        <p:grpSp>
          <p:nvGrpSpPr>
            <p:cNvPr id="70" name="Group 32"/>
            <p:cNvGrpSpPr>
              <a:grpSpLocks/>
            </p:cNvGrpSpPr>
            <p:nvPr/>
          </p:nvGrpSpPr>
          <p:grpSpPr bwMode="auto">
            <a:xfrm>
              <a:off x="7719030" y="2123728"/>
              <a:ext cx="1296144" cy="1440160"/>
              <a:chOff x="783184" y="6084168"/>
              <a:chExt cx="1019324" cy="1019324"/>
            </a:xfrm>
          </p:grpSpPr>
          <p:sp>
            <p:nvSpPr>
              <p:cNvPr id="86" name="Rounded Rectangle 33"/>
              <p:cNvSpPr>
                <a:spLocks noChangeArrowheads="1"/>
              </p:cNvSpPr>
              <p:nvPr/>
            </p:nvSpPr>
            <p:spPr bwMode="auto">
              <a:xfrm>
                <a:off x="1143224" y="6660232"/>
                <a:ext cx="144016" cy="216024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n-US" altLang="en-US" sz="2800"/>
              </a:p>
            </p:txBody>
          </p:sp>
          <p:pic>
            <p:nvPicPr>
              <p:cNvPr id="87" name="Picture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184" y="6084168"/>
                <a:ext cx="1019324" cy="1019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6" name="Rectangle 75"/>
            <p:cNvSpPr/>
            <p:nvPr/>
          </p:nvSpPr>
          <p:spPr>
            <a:xfrm>
              <a:off x="7070958" y="3563667"/>
              <a:ext cx="2569695" cy="9064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>
                  <a:latin typeface="PF Paperback"/>
                  <a:cs typeface="PF Paperback"/>
                </a:rPr>
                <a:t>Research communities</a:t>
              </a:r>
            </a:p>
          </p:txBody>
        </p:sp>
      </p:grpSp>
      <p:grpSp>
        <p:nvGrpSpPr>
          <p:cNvPr id="89" name="Group 10"/>
          <p:cNvGrpSpPr>
            <a:grpSpLocks/>
          </p:cNvGrpSpPr>
          <p:nvPr/>
        </p:nvGrpSpPr>
        <p:grpSpPr bwMode="auto">
          <a:xfrm>
            <a:off x="10969398" y="2467528"/>
            <a:ext cx="1606730" cy="1568449"/>
            <a:chOff x="8991647" y="2068653"/>
            <a:chExt cx="2209399" cy="2138755"/>
          </a:xfrm>
        </p:grpSpPr>
        <p:grpSp>
          <p:nvGrpSpPr>
            <p:cNvPr id="90" name="Group 36"/>
            <p:cNvGrpSpPr>
              <a:grpSpLocks/>
            </p:cNvGrpSpPr>
            <p:nvPr/>
          </p:nvGrpSpPr>
          <p:grpSpPr bwMode="auto">
            <a:xfrm>
              <a:off x="9485727" y="2068653"/>
              <a:ext cx="1368152" cy="1512168"/>
              <a:chOff x="1273827" y="6238788"/>
              <a:chExt cx="946944" cy="946944"/>
            </a:xfrm>
          </p:grpSpPr>
          <p:sp>
            <p:nvSpPr>
              <p:cNvPr id="92" name="Rounded Rectangle 37"/>
              <p:cNvSpPr>
                <a:spLocks noChangeArrowheads="1"/>
              </p:cNvSpPr>
              <p:nvPr/>
            </p:nvSpPr>
            <p:spPr bwMode="auto">
              <a:xfrm>
                <a:off x="1431256" y="6588224"/>
                <a:ext cx="360040" cy="36004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n-US" altLang="en-US" sz="2800"/>
              </a:p>
            </p:txBody>
          </p:sp>
          <p:pic>
            <p:nvPicPr>
              <p:cNvPr id="93" name="Picture 3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827" y="6238788"/>
                <a:ext cx="946944" cy="946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1" name="Rectangle 90"/>
            <p:cNvSpPr/>
            <p:nvPr/>
          </p:nvSpPr>
          <p:spPr>
            <a:xfrm>
              <a:off x="8991647" y="3300981"/>
              <a:ext cx="2209399" cy="9064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>
                  <a:latin typeface="PF Paperback"/>
                  <a:cs typeface="PF Paperback"/>
                </a:rPr>
                <a:t>Research admins</a:t>
              </a:r>
            </a:p>
          </p:txBody>
        </p:sp>
      </p:grpSp>
      <p:grpSp>
        <p:nvGrpSpPr>
          <p:cNvPr id="94" name="Group 8"/>
          <p:cNvGrpSpPr>
            <a:grpSpLocks/>
          </p:cNvGrpSpPr>
          <p:nvPr/>
        </p:nvGrpSpPr>
        <p:grpSpPr bwMode="auto">
          <a:xfrm>
            <a:off x="12423181" y="2426273"/>
            <a:ext cx="1868393" cy="1689818"/>
            <a:chOff x="10864304" y="1979712"/>
            <a:chExt cx="2569210" cy="2304256"/>
          </a:xfrm>
        </p:grpSpPr>
        <p:pic>
          <p:nvPicPr>
            <p:cNvPr id="95" name="Picture 5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312" y="1979712"/>
              <a:ext cx="2436912" cy="1883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" name="Rectangle 95"/>
            <p:cNvSpPr/>
            <p:nvPr/>
          </p:nvSpPr>
          <p:spPr>
            <a:xfrm>
              <a:off x="10863793" y="3378246"/>
              <a:ext cx="2569696" cy="9064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>
                  <a:latin typeface="PF Paperback"/>
                  <a:cs typeface="PF Paperback"/>
                </a:rPr>
                <a:t>Researchers</a:t>
              </a:r>
            </a:p>
          </p:txBody>
        </p:sp>
      </p:grpSp>
      <p:grpSp>
        <p:nvGrpSpPr>
          <p:cNvPr id="98" name="Group 12"/>
          <p:cNvGrpSpPr>
            <a:grpSpLocks/>
          </p:cNvGrpSpPr>
          <p:nvPr/>
        </p:nvGrpSpPr>
        <p:grpSpPr bwMode="auto">
          <a:xfrm>
            <a:off x="12440954" y="5999165"/>
            <a:ext cx="1868393" cy="1531398"/>
            <a:chOff x="14176672" y="4211960"/>
            <a:chExt cx="2569210" cy="2088232"/>
          </a:xfrm>
        </p:grpSpPr>
        <p:sp>
          <p:nvSpPr>
            <p:cNvPr id="99" name="Rectangle 98"/>
            <p:cNvSpPr/>
            <p:nvPr/>
          </p:nvSpPr>
          <p:spPr>
            <a:xfrm>
              <a:off x="14177439" y="5393147"/>
              <a:ext cx="2568108" cy="9064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>
                  <a:latin typeface="PF Paperback"/>
                  <a:cs typeface="PF Paperback"/>
                </a:rPr>
                <a:t>SMEs</a:t>
              </a:r>
            </a:p>
          </p:txBody>
        </p:sp>
        <p:grpSp>
          <p:nvGrpSpPr>
            <p:cNvPr id="100" name="Group 70"/>
            <p:cNvGrpSpPr>
              <a:grpSpLocks/>
            </p:cNvGrpSpPr>
            <p:nvPr/>
          </p:nvGrpSpPr>
          <p:grpSpPr bwMode="auto">
            <a:xfrm>
              <a:off x="14752762" y="4211960"/>
              <a:ext cx="1374800" cy="1374800"/>
              <a:chOff x="13816632" y="3275856"/>
              <a:chExt cx="1374800" cy="1374800"/>
            </a:xfrm>
          </p:grpSpPr>
          <p:sp>
            <p:nvSpPr>
              <p:cNvPr id="101" name="Oval 71"/>
              <p:cNvSpPr>
                <a:spLocks noChangeArrowheads="1"/>
              </p:cNvSpPr>
              <p:nvPr/>
            </p:nvSpPr>
            <p:spPr bwMode="auto">
              <a:xfrm>
                <a:off x="14176672" y="3635896"/>
                <a:ext cx="648072" cy="648072"/>
              </a:xfrm>
              <a:prstGeom prst="ellipse">
                <a:avLst/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n-US" altLang="en-US" sz="2800"/>
              </a:p>
            </p:txBody>
          </p:sp>
          <p:pic>
            <p:nvPicPr>
              <p:cNvPr id="102" name="Picture 7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16632" y="3275856"/>
                <a:ext cx="1374800" cy="137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3" name="Group 13"/>
          <p:cNvGrpSpPr>
            <a:grpSpLocks/>
          </p:cNvGrpSpPr>
          <p:nvPr/>
        </p:nvGrpSpPr>
        <p:grpSpPr bwMode="auto">
          <a:xfrm>
            <a:off x="14009880" y="2426273"/>
            <a:ext cx="1766656" cy="1699615"/>
            <a:chOff x="7776548" y="4788024"/>
            <a:chExt cx="2429312" cy="2317616"/>
          </a:xfrm>
        </p:grpSpPr>
        <p:grpSp>
          <p:nvGrpSpPr>
            <p:cNvPr id="104" name="Group 39"/>
            <p:cNvGrpSpPr>
              <a:grpSpLocks/>
            </p:cNvGrpSpPr>
            <p:nvPr/>
          </p:nvGrpSpPr>
          <p:grpSpPr bwMode="auto">
            <a:xfrm>
              <a:off x="8123716" y="4788024"/>
              <a:ext cx="1656184" cy="1584176"/>
              <a:chOff x="604692" y="6372200"/>
              <a:chExt cx="917848" cy="917848"/>
            </a:xfrm>
          </p:grpSpPr>
          <p:sp>
            <p:nvSpPr>
              <p:cNvPr id="106" name="Rectangle 40"/>
              <p:cNvSpPr>
                <a:spLocks noChangeArrowheads="1"/>
              </p:cNvSpPr>
              <p:nvPr/>
            </p:nvSpPr>
            <p:spPr bwMode="auto">
              <a:xfrm>
                <a:off x="855192" y="6660232"/>
                <a:ext cx="288032" cy="288032"/>
              </a:xfrm>
              <a:prstGeom prst="rect">
                <a:avLst/>
              </a:prstGeom>
              <a:blipFill dpi="0" rotWithShape="0">
                <a:blip r:embed="rId7"/>
                <a:srcRect/>
                <a:tile tx="0" ty="0" sx="100000" sy="100000" flip="none" algn="tl"/>
              </a:blip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eaLnBrk="1" hangingPunct="1"/>
                <a:endParaRPr lang="en-US" altLang="en-US" sz="2800"/>
              </a:p>
            </p:txBody>
          </p:sp>
          <p:pic>
            <p:nvPicPr>
              <p:cNvPr id="107" name="Picture 5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692" y="6372200"/>
                <a:ext cx="917848" cy="917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5" name="Rectangle 104"/>
            <p:cNvSpPr/>
            <p:nvPr/>
          </p:nvSpPr>
          <p:spPr>
            <a:xfrm>
              <a:off x="7776548" y="6199212"/>
              <a:ext cx="2429312" cy="9064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>
                  <a:latin typeface="PF Paperback"/>
                  <a:cs typeface="PF Paperback"/>
                </a:rPr>
                <a:t>Content </a:t>
              </a:r>
              <a:r>
                <a:rPr lang="en-US" sz="1800" b="1" smtClean="0">
                  <a:latin typeface="PF Paperback"/>
                  <a:cs typeface="PF Paperback"/>
                </a:rPr>
                <a:t>providers</a:t>
              </a:r>
              <a:endParaRPr lang="en-US" sz="1800" b="1" dirty="0">
                <a:latin typeface="PF Paperback"/>
                <a:cs typeface="PF Paperback"/>
              </a:endParaRPr>
            </a:p>
          </p:txBody>
        </p:sp>
      </p:grpSp>
      <p:sp>
        <p:nvSpPr>
          <p:cNvPr id="108" name="TextBox 15"/>
          <p:cNvSpPr txBox="1">
            <a:spLocks noChangeArrowheads="1"/>
          </p:cNvSpPr>
          <p:nvPr/>
        </p:nvSpPr>
        <p:spPr bwMode="auto">
          <a:xfrm>
            <a:off x="12624607" y="5427570"/>
            <a:ext cx="134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 sz="1800" b="1" dirty="0">
              <a:solidFill>
                <a:srgbClr val="FF6600"/>
              </a:solidFill>
              <a:latin typeface="PF Paperback" charset="0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9215291" y="2467528"/>
            <a:ext cx="1652807" cy="1721986"/>
            <a:chOff x="2971578" y="3011928"/>
            <a:chExt cx="2272951" cy="2347982"/>
          </a:xfrm>
        </p:grpSpPr>
        <p:pic>
          <p:nvPicPr>
            <p:cNvPr id="110" name="Picture 2" descr="mage result for round icon hous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4654" y="3011928"/>
              <a:ext cx="1522145" cy="1522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Rectangle 110"/>
            <p:cNvSpPr/>
            <p:nvPr/>
          </p:nvSpPr>
          <p:spPr bwMode="auto">
            <a:xfrm>
              <a:off x="2971578" y="4453536"/>
              <a:ext cx="2272951" cy="9063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 smtClean="0">
                  <a:latin typeface="PF Paperback"/>
                  <a:cs typeface="PF Paperback"/>
                </a:rPr>
                <a:t>Citizen Scientist</a:t>
              </a:r>
              <a:endParaRPr lang="en-US" sz="1800" b="1" dirty="0">
                <a:latin typeface="PF Paperback"/>
                <a:cs typeface="PF Paperback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14117443" y="5770748"/>
            <a:ext cx="1652807" cy="1707901"/>
            <a:chOff x="12300498" y="5549148"/>
            <a:chExt cx="2272951" cy="2328776"/>
          </a:xfrm>
        </p:grpSpPr>
        <p:pic>
          <p:nvPicPr>
            <p:cNvPr id="113" name="Picture 2" descr="elated imag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773" y="5549148"/>
              <a:ext cx="1422402" cy="1422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Rectangle 113"/>
            <p:cNvSpPr/>
            <p:nvPr/>
          </p:nvSpPr>
          <p:spPr bwMode="auto">
            <a:xfrm>
              <a:off x="12300498" y="6971550"/>
              <a:ext cx="2272951" cy="9063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800" b="1" dirty="0" smtClean="0">
                  <a:latin typeface="PF Paperback"/>
                  <a:cs typeface="PF Paperback"/>
                </a:rPr>
                <a:t>Research Organization</a:t>
              </a:r>
              <a:endParaRPr lang="en-US" sz="1800" b="1" dirty="0">
                <a:latin typeface="PF Paperback"/>
                <a:cs typeface="PF Paperb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51105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 smtClean="0"/>
              <a:t>OpenAIRE</a:t>
            </a:r>
            <a:r>
              <a:rPr lang="en-US" dirty="0" smtClean="0"/>
              <a:t> Open Science Monitoring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598703" y="8705447"/>
            <a:ext cx="3025480" cy="90637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2360190" y="5030053"/>
            <a:ext cx="2188187" cy="2062020"/>
            <a:chOff x="7070958" y="2123728"/>
            <a:chExt cx="2569210" cy="2346940"/>
          </a:xfrm>
        </p:grpSpPr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7719030" y="2123728"/>
              <a:ext cx="1296144" cy="1440160"/>
              <a:chOff x="783184" y="6084168"/>
              <a:chExt cx="1019324" cy="1019324"/>
            </a:xfrm>
          </p:grpSpPr>
          <p:sp>
            <p:nvSpPr>
              <p:cNvPr id="9" name="Rounded Rectangle 33"/>
              <p:cNvSpPr>
                <a:spLocks noChangeArrowheads="1"/>
              </p:cNvSpPr>
              <p:nvPr/>
            </p:nvSpPr>
            <p:spPr bwMode="auto">
              <a:xfrm>
                <a:off x="1143224" y="6660232"/>
                <a:ext cx="144016" cy="216024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algn="ctr" eaLnBrk="1" hangingPunct="1"/>
                <a:endParaRPr lang="en-US" altLang="en-US" sz="3800"/>
              </a:p>
            </p:txBody>
          </p:sp>
          <p:pic>
            <p:nvPicPr>
              <p:cNvPr id="10" name="Picture 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184" y="6084168"/>
                <a:ext cx="1019324" cy="1019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7070958" y="3563667"/>
              <a:ext cx="2569695" cy="9064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500" b="1" dirty="0">
                  <a:latin typeface="PF Paperback"/>
                  <a:cs typeface="PF Paperback"/>
                </a:rPr>
                <a:t>Research communities</a:t>
              </a:r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2473624" y="2542462"/>
            <a:ext cx="1881738" cy="1879110"/>
            <a:chOff x="8991647" y="2068653"/>
            <a:chExt cx="2209399" cy="2138755"/>
          </a:xfrm>
        </p:grpSpPr>
        <p:grpSp>
          <p:nvGrpSpPr>
            <p:cNvPr id="13" name="Group 36"/>
            <p:cNvGrpSpPr>
              <a:grpSpLocks/>
            </p:cNvGrpSpPr>
            <p:nvPr/>
          </p:nvGrpSpPr>
          <p:grpSpPr bwMode="auto">
            <a:xfrm>
              <a:off x="9401066" y="2068653"/>
              <a:ext cx="1368152" cy="1512168"/>
              <a:chOff x="1215232" y="6238788"/>
              <a:chExt cx="946944" cy="946944"/>
            </a:xfrm>
          </p:grpSpPr>
          <p:sp>
            <p:nvSpPr>
              <p:cNvPr id="15" name="Rounded Rectangle 37"/>
              <p:cNvSpPr>
                <a:spLocks noChangeArrowheads="1"/>
              </p:cNvSpPr>
              <p:nvPr/>
            </p:nvSpPr>
            <p:spPr bwMode="auto">
              <a:xfrm>
                <a:off x="1431256" y="6588224"/>
                <a:ext cx="360040" cy="36004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algn="ctr" eaLnBrk="1" hangingPunct="1"/>
                <a:endParaRPr lang="en-US" altLang="en-US" sz="3800"/>
              </a:p>
            </p:txBody>
          </p:sp>
          <p:pic>
            <p:nvPicPr>
              <p:cNvPr id="16" name="Picture 3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5232" y="6238788"/>
                <a:ext cx="946944" cy="946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8991647" y="3300981"/>
              <a:ext cx="2209399" cy="9064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500" b="1" dirty="0">
                  <a:latin typeface="PF Paperback"/>
                  <a:cs typeface="PF Paperback"/>
                </a:rPr>
                <a:t>Research admins</a:t>
              </a:r>
            </a:p>
          </p:txBody>
        </p:sp>
      </p:grpSp>
      <p:sp>
        <p:nvSpPr>
          <p:cNvPr id="20" name="Rectangle 19"/>
          <p:cNvSpPr/>
          <p:nvPr/>
        </p:nvSpPr>
        <p:spPr bwMode="auto">
          <a:xfrm>
            <a:off x="10274724" y="7128453"/>
            <a:ext cx="2187249" cy="7977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TextBox 15"/>
          <p:cNvSpPr txBox="1">
            <a:spLocks noChangeArrowheads="1"/>
          </p:cNvSpPr>
          <p:nvPr/>
        </p:nvSpPr>
        <p:spPr bwMode="auto">
          <a:xfrm>
            <a:off x="10813929" y="4710854"/>
            <a:ext cx="157322" cy="45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endParaRPr lang="en-US" altLang="en-US" sz="2800" b="1" dirty="0">
              <a:solidFill>
                <a:srgbClr val="FF6600"/>
              </a:solidFill>
              <a:latin typeface="PF Paperback" charset="0"/>
            </a:endParaRPr>
          </a:p>
        </p:txBody>
      </p:sp>
      <p:grpSp>
        <p:nvGrpSpPr>
          <p:cNvPr id="36" name="Group 11"/>
          <p:cNvGrpSpPr>
            <a:grpSpLocks/>
          </p:cNvGrpSpPr>
          <p:nvPr/>
        </p:nvGrpSpPr>
        <p:grpSpPr bwMode="auto">
          <a:xfrm>
            <a:off x="11368348" y="2542462"/>
            <a:ext cx="1954891" cy="1715181"/>
            <a:chOff x="14183548" y="2195736"/>
            <a:chExt cx="2569210" cy="2202924"/>
          </a:xfrm>
        </p:grpSpPr>
        <p:grpSp>
          <p:nvGrpSpPr>
            <p:cNvPr id="37" name="Group 55"/>
            <p:cNvGrpSpPr>
              <a:grpSpLocks/>
            </p:cNvGrpSpPr>
            <p:nvPr/>
          </p:nvGrpSpPr>
          <p:grpSpPr bwMode="auto">
            <a:xfrm>
              <a:off x="14680728" y="2195736"/>
              <a:ext cx="1456780" cy="1456780"/>
              <a:chOff x="711176" y="5076056"/>
              <a:chExt cx="1456780" cy="1456780"/>
            </a:xfrm>
          </p:grpSpPr>
          <p:sp>
            <p:nvSpPr>
              <p:cNvPr id="39" name="Rectangle 56"/>
              <p:cNvSpPr>
                <a:spLocks noChangeArrowheads="1"/>
              </p:cNvSpPr>
              <p:nvPr/>
            </p:nvSpPr>
            <p:spPr bwMode="auto">
              <a:xfrm>
                <a:off x="1215232" y="5292080"/>
                <a:ext cx="288032" cy="21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pPr algn="ctr" eaLnBrk="1" hangingPunct="1"/>
                <a:endParaRPr lang="en-US" altLang="en-US" sz="3800"/>
              </a:p>
            </p:txBody>
          </p:sp>
          <p:pic>
            <p:nvPicPr>
              <p:cNvPr id="40" name="Picture 5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176" y="5076056"/>
                <a:ext cx="1456780" cy="1456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" name="Rectangle 37"/>
            <p:cNvSpPr/>
            <p:nvPr/>
          </p:nvSpPr>
          <p:spPr>
            <a:xfrm>
              <a:off x="14183062" y="3492100"/>
              <a:ext cx="2569696" cy="9064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500" b="1" dirty="0">
                  <a:latin typeface="PF Paperback"/>
                  <a:cs typeface="PF Paperback"/>
                </a:rPr>
                <a:t>Funders</a:t>
              </a: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5432956" y="4666896"/>
            <a:ext cx="5075878" cy="2231456"/>
          </a:xfrm>
          <a:prstGeom prst="roundRect">
            <a:avLst/>
          </a:prstGeom>
          <a:solidFill>
            <a:schemeClr val="bg1"/>
          </a:solidFill>
          <a:ln w="3175" cap="flat">
            <a:solidFill>
              <a:schemeClr val="accent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1502784" y="4863636"/>
            <a:ext cx="1903790" cy="1937476"/>
            <a:chOff x="12300498" y="5549148"/>
            <a:chExt cx="2272951" cy="2328776"/>
          </a:xfrm>
        </p:grpSpPr>
        <p:pic>
          <p:nvPicPr>
            <p:cNvPr id="44" name="Picture 43" descr="elated 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0291" y="5549148"/>
              <a:ext cx="1422402" cy="1422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44"/>
            <p:cNvSpPr/>
            <p:nvPr/>
          </p:nvSpPr>
          <p:spPr bwMode="auto">
            <a:xfrm>
              <a:off x="12300498" y="6971550"/>
              <a:ext cx="2272951" cy="9063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95241" tIns="95241" rIns="95241" bIns="95241" spcCol="1270" anchor="ctr"/>
            <a:lstStyle/>
            <a:p>
              <a:pPr defTabSz="1111139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b="1" dirty="0" smtClean="0">
                  <a:latin typeface="PF Paperback"/>
                  <a:cs typeface="PF Paperback"/>
                </a:rPr>
                <a:t>Research Organization</a:t>
              </a:r>
              <a:endParaRPr lang="en-US" sz="2400" b="1" dirty="0">
                <a:latin typeface="PF Paperback"/>
                <a:cs typeface="PF Paperback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5924922" y="5149205"/>
            <a:ext cx="41456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Open Access trends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432956" y="2220190"/>
            <a:ext cx="5075878" cy="2231456"/>
          </a:xfrm>
          <a:prstGeom prst="roundRect">
            <a:avLst/>
          </a:prstGeom>
          <a:solidFill>
            <a:schemeClr val="bg1"/>
          </a:solidFill>
          <a:ln w="3175" cap="flat">
            <a:solidFill>
              <a:schemeClr val="accent1"/>
            </a:solidFill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043135" y="2275190"/>
            <a:ext cx="37765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Research </a:t>
            </a:r>
            <a:r>
              <a:rPr lang="en-US" b="1" dirty="0" smtClean="0">
                <a:solidFill>
                  <a:schemeClr val="tx1"/>
                </a:solidFill>
              </a:rPr>
              <a:t>impact: # number </a:t>
            </a:r>
            <a:r>
              <a:rPr lang="en-US" b="1" dirty="0">
                <a:solidFill>
                  <a:schemeClr val="tx1"/>
                </a:solidFill>
              </a:rPr>
              <a:t>of </a:t>
            </a:r>
            <a:r>
              <a:rPr lang="en-US" b="1" dirty="0" smtClean="0">
                <a:solidFill>
                  <a:schemeClr val="tx1"/>
                </a:solidFill>
              </a:rPr>
              <a:t>products by type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6"/>
          <a:stretch/>
        </p:blipFill>
        <p:spPr>
          <a:xfrm>
            <a:off x="7997765" y="5520864"/>
            <a:ext cx="2130115" cy="129662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6"/>
          <a:stretch/>
        </p:blipFill>
        <p:spPr>
          <a:xfrm>
            <a:off x="5708292" y="5547878"/>
            <a:ext cx="2001227" cy="124260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6"/>
          <a:stretch/>
        </p:blipFill>
        <p:spPr>
          <a:xfrm>
            <a:off x="7997765" y="3390091"/>
            <a:ext cx="2130115" cy="129662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6"/>
          <a:stretch/>
        </p:blipFill>
        <p:spPr>
          <a:xfrm>
            <a:off x="5708292" y="3417105"/>
            <a:ext cx="2001227" cy="12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136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smtClean="0"/>
              <a:t>An academic graph aggregating all information required to deliver monitoring tools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-118533" y="2018546"/>
            <a:ext cx="8247329" cy="1888760"/>
          </a:xfrm>
        </p:spPr>
        <p:txBody>
          <a:bodyPr>
            <a:normAutofit/>
          </a:bodyPr>
          <a:lstStyle/>
          <a:p>
            <a:r>
              <a:rPr lang="en-US" smtClean="0"/>
              <a:t>OpenAIRE</a:t>
            </a:r>
            <a:r>
              <a:rPr lang="en-US" dirty="0" smtClean="0"/>
              <a:t> research graph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 err="1" smtClean="0"/>
              <a:t>OpenAIRE</a:t>
            </a:r>
            <a:r>
              <a:rPr lang="en-US" dirty="0" smtClean="0"/>
              <a:t> Dashboards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554566" y="4570584"/>
            <a:ext cx="6303434" cy="2420976"/>
          </a:xfrm>
        </p:spPr>
        <p:txBody>
          <a:bodyPr/>
          <a:lstStyle/>
          <a:p>
            <a:r>
              <a:rPr lang="en-US" dirty="0" smtClean="0"/>
              <a:t>On demand delivery </a:t>
            </a:r>
            <a:r>
              <a:rPr lang="en-US" smtClean="0"/>
              <a:t>of (customizable) </a:t>
            </a:r>
            <a:r>
              <a:rPr lang="en-US" dirty="0" smtClean="0"/>
              <a:t>monitoring </a:t>
            </a:r>
            <a:r>
              <a:rPr lang="en-US" dirty="0"/>
              <a:t>tools for </a:t>
            </a:r>
            <a:r>
              <a:rPr lang="en-US" dirty="0" smtClean="0"/>
              <a:t>stakeholders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5416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OpenAIRE</a:t>
            </a:r>
            <a:r>
              <a:rPr lang="en-US" dirty="0" smtClean="0"/>
              <a:t> Graph</a:t>
            </a:r>
          </a:p>
        </p:txBody>
      </p:sp>
    </p:spTree>
    <p:extLst>
      <p:ext uri="{BB962C8B-B14F-4D97-AF65-F5344CB8AC3E}">
        <p14:creationId xmlns:p14="http://schemas.microsoft.com/office/powerpoint/2010/main" val="9443078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23899" y="1289292"/>
            <a:ext cx="13517717" cy="246144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0" dirty="0" smtClean="0"/>
              <a:t>Building and maintaining an </a:t>
            </a:r>
            <a:r>
              <a:rPr lang="en-US" dirty="0" smtClean="0"/>
              <a:t>open</a:t>
            </a:r>
            <a:r>
              <a:rPr lang="en-US" b="0" dirty="0" smtClean="0"/>
              <a:t> </a:t>
            </a:r>
            <a:r>
              <a:rPr lang="en-US" dirty="0" smtClean="0"/>
              <a:t>metadata</a:t>
            </a:r>
            <a:r>
              <a:rPr lang="en-US" b="0" dirty="0" smtClean="0"/>
              <a:t> scholarly communication graph of interlinked </a:t>
            </a:r>
            <a:r>
              <a:rPr lang="en-US" dirty="0" smtClean="0"/>
              <a:t>scientific products</a:t>
            </a:r>
            <a:r>
              <a:rPr lang="en-US" b="0" dirty="0" smtClean="0"/>
              <a:t>, in turn linked to </a:t>
            </a:r>
            <a:r>
              <a:rPr lang="en-US" dirty="0" smtClean="0"/>
              <a:t>Open Access information</a:t>
            </a:r>
            <a:r>
              <a:rPr lang="en-US" b="0" dirty="0" smtClean="0"/>
              <a:t>, </a:t>
            </a:r>
            <a:r>
              <a:rPr lang="en-US" dirty="0" smtClean="0"/>
              <a:t>funding information</a:t>
            </a:r>
            <a:r>
              <a:rPr lang="en-US" b="0" dirty="0" smtClean="0"/>
              <a:t> and </a:t>
            </a:r>
            <a:r>
              <a:rPr lang="en-US" dirty="0" smtClean="0"/>
              <a:t>community views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OpenAIRE</a:t>
            </a:r>
            <a:r>
              <a:rPr lang="en-US" dirty="0" smtClean="0"/>
              <a:t> scholarly communication graph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20443028"/>
              </p:ext>
            </p:extLst>
          </p:nvPr>
        </p:nvGraphicFramePr>
        <p:xfrm>
          <a:off x="6468533" y="3556000"/>
          <a:ext cx="7078133" cy="4628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api.openaire.eu/assets/Logo_Horizonta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88" y="4533781"/>
            <a:ext cx="4613795" cy="164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12529" y="5777890"/>
            <a:ext cx="2106347" cy="77328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halkduster" charset="0"/>
                <a:ea typeface="Chalkduster" charset="0"/>
                <a:cs typeface="Chalkduster" charset="0"/>
                <a:sym typeface="Helvetica Light"/>
              </a:rPr>
              <a:t>Graph</a:t>
            </a:r>
            <a:endParaRPr kumimoji="0" lang="en-US" sz="4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halkduster" charset="0"/>
              <a:ea typeface="Chalkduster" charset="0"/>
              <a:cs typeface="Chalkduster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409751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penAIRE_OpenSans_2017_v1" id="{D9A866A4-9639-464A-BAF6-472C2B4E4D10}" vid="{6AE3E86A-DA0F-1449-AA19-57DD6D897A57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5316</TotalTime>
  <Words>1165</Words>
  <Application>Microsoft Macintosh PowerPoint</Application>
  <PresentationFormat>Custom</PresentationFormat>
  <Paragraphs>303</Paragraphs>
  <Slides>32</Slides>
  <Notes>3</Notes>
  <HiddenSlides>6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Calibri</vt:lpstr>
      <vt:lpstr>Chalkduster</vt:lpstr>
      <vt:lpstr>Gill Sans</vt:lpstr>
      <vt:lpstr>Helvetica</vt:lpstr>
      <vt:lpstr>Helvetica Light</vt:lpstr>
      <vt:lpstr>Helvetica Neue</vt:lpstr>
      <vt:lpstr>MS PGothic</vt:lpstr>
      <vt:lpstr>Noto Sans Symbols</vt:lpstr>
      <vt:lpstr>Open Sans</vt:lpstr>
      <vt:lpstr>Open Sans Light</vt:lpstr>
      <vt:lpstr>Open Sans Semibold</vt:lpstr>
      <vt:lpstr>PF Paperback</vt:lpstr>
      <vt:lpstr>PF Paperback Light</vt:lpstr>
      <vt:lpstr>Trebuchet MS</vt:lpstr>
      <vt:lpstr>ヒラギノ角ゴ ProN W3</vt:lpstr>
      <vt:lpstr>Arial</vt:lpstr>
      <vt:lpstr>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Natalia Manola</dc:creator>
  <cp:lastModifiedBy>Microsoft Office User</cp:lastModifiedBy>
  <cp:revision>469</cp:revision>
  <cp:lastPrinted>2017-12-15T09:41:39Z</cp:lastPrinted>
  <dcterms:created xsi:type="dcterms:W3CDTF">2017-08-30T15:59:35Z</dcterms:created>
  <dcterms:modified xsi:type="dcterms:W3CDTF">2018-10-10T08:42:49Z</dcterms:modified>
</cp:coreProperties>
</file>