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2"/>
  </p:notesMasterIdLst>
  <p:sldIdLst>
    <p:sldId id="281" r:id="rId2"/>
    <p:sldId id="298" r:id="rId3"/>
    <p:sldId id="287" r:id="rId4"/>
    <p:sldId id="586" r:id="rId5"/>
    <p:sldId id="590" r:id="rId6"/>
    <p:sldId id="591" r:id="rId7"/>
    <p:sldId id="592" r:id="rId8"/>
    <p:sldId id="593" r:id="rId9"/>
    <p:sldId id="594" r:id="rId10"/>
    <p:sldId id="595"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iziana Ferrar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D287E3D-594E-4C1B-86F6-8B6E4AB7BC11}">
  <a:tblStyle styleId="{8D287E3D-594E-4C1B-86F6-8B6E4AB7BC11}" styleName="Table_0">
    <a:wholeTbl>
      <a:tcTxStyle>
        <a:font>
          <a:latin typeface="Arial"/>
          <a:ea typeface="Arial"/>
          <a:cs typeface="Arial"/>
        </a:font>
        <a:srgbClr val="000000"/>
      </a:tcTxStyle>
      <a:tcStyle>
        <a:tcBdr>
          <a:left>
            <a:ln w="9525" cap="flat" cmpd="sng">
              <a:solidFill>
                <a:srgbClr val="EEEEEE"/>
              </a:solidFill>
              <a:prstDash val="solid"/>
              <a:round/>
              <a:headEnd type="none" w="sm" len="sm"/>
              <a:tailEnd type="none" w="sm" len="sm"/>
            </a:ln>
          </a:left>
          <a:right>
            <a:ln w="9525" cap="flat" cmpd="sng">
              <a:solidFill>
                <a:srgbClr val="EEEEEE"/>
              </a:solidFill>
              <a:prstDash val="solid"/>
              <a:round/>
              <a:headEnd type="none" w="sm" len="sm"/>
              <a:tailEnd type="none" w="sm" len="sm"/>
            </a:ln>
          </a:right>
          <a:top>
            <a:ln w="9525" cap="flat" cmpd="sng">
              <a:solidFill>
                <a:srgbClr val="EEEEEE"/>
              </a:solidFill>
              <a:prstDash val="solid"/>
              <a:round/>
              <a:headEnd type="none" w="sm" len="sm"/>
              <a:tailEnd type="none" w="sm" len="sm"/>
            </a:ln>
          </a:top>
          <a:bottom>
            <a:ln w="9525" cap="flat" cmpd="sng">
              <a:solidFill>
                <a:srgbClr val="EEEEEE"/>
              </a:solidFill>
              <a:prstDash val="solid"/>
              <a:round/>
              <a:headEnd type="none" w="sm" len="sm"/>
              <a:tailEnd type="none" w="sm" len="sm"/>
            </a:ln>
          </a:bottom>
          <a:insideH>
            <a:ln w="9525" cap="flat" cmpd="sng">
              <a:solidFill>
                <a:srgbClr val="EEEEEE"/>
              </a:solidFill>
              <a:prstDash val="solid"/>
              <a:round/>
              <a:headEnd type="none" w="sm" len="sm"/>
              <a:tailEnd type="none" w="sm" len="sm"/>
            </a:ln>
          </a:insideH>
          <a:insideV>
            <a:ln w="9525" cap="flat" cmpd="sng">
              <a:solidFill>
                <a:srgbClr val="EEEEEE"/>
              </a:solidFill>
              <a:prstDash val="solid"/>
              <a:round/>
              <a:headEnd type="none" w="sm" len="sm"/>
              <a:tailEnd type="none" w="sm" len="sm"/>
            </a:ln>
          </a:insideV>
        </a:tcBdr>
        <a:fill>
          <a:solidFill>
            <a:srgbClr val="FFFFFF"/>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2142B9-8599-44E4-BA80-917DD895880A}"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5"/>
    <p:restoredTop sz="89314"/>
  </p:normalViewPr>
  <p:slideViewPr>
    <p:cSldViewPr snapToGrid="0">
      <p:cViewPr>
        <p:scale>
          <a:sx n="132" d="100"/>
          <a:sy n="132" d="100"/>
        </p:scale>
        <p:origin x="792" y="17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8416570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0b3bd1140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40b3bd1140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40bbdafb36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40bbdafb36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a:t>Highlight keywords</a:t>
            </a:r>
            <a:endParaRPr/>
          </a:p>
        </p:txBody>
      </p:sp>
    </p:spTree>
    <p:extLst>
      <p:ext uri="{BB962C8B-B14F-4D97-AF65-F5344CB8AC3E}">
        <p14:creationId xmlns:p14="http://schemas.microsoft.com/office/powerpoint/2010/main" val="239713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0bbdafb36_1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40bbdafb36_1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031770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0bbdafb36_1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40bbdafb36_1_1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40bbdafb36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40bbdafb36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a:t>Highlight keywords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40bbdafb36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40bbdafb36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a:t>Highlight keywords</a:t>
            </a:r>
            <a:endParaRPr/>
          </a:p>
        </p:txBody>
      </p:sp>
    </p:spTree>
    <p:extLst>
      <p:ext uri="{BB962C8B-B14F-4D97-AF65-F5344CB8AC3E}">
        <p14:creationId xmlns:p14="http://schemas.microsoft.com/office/powerpoint/2010/main" val="3310870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40bbdafb36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40bbdafb36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a:t>Highlight keywords</a:t>
            </a:r>
            <a:endParaRPr/>
          </a:p>
        </p:txBody>
      </p:sp>
    </p:spTree>
    <p:extLst>
      <p:ext uri="{BB962C8B-B14F-4D97-AF65-F5344CB8AC3E}">
        <p14:creationId xmlns:p14="http://schemas.microsoft.com/office/powerpoint/2010/main" val="2328137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40bbdafb36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40bbdafb36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a:t>Highlight keywords</a:t>
            </a:r>
            <a:endParaRPr/>
          </a:p>
        </p:txBody>
      </p:sp>
    </p:spTree>
    <p:extLst>
      <p:ext uri="{BB962C8B-B14F-4D97-AF65-F5344CB8AC3E}">
        <p14:creationId xmlns:p14="http://schemas.microsoft.com/office/powerpoint/2010/main" val="403489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40bbdafb36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40bbdafb36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a:t>Highlight keywords</a:t>
            </a:r>
            <a:endParaRPr/>
          </a:p>
        </p:txBody>
      </p:sp>
    </p:spTree>
    <p:extLst>
      <p:ext uri="{BB962C8B-B14F-4D97-AF65-F5344CB8AC3E}">
        <p14:creationId xmlns:p14="http://schemas.microsoft.com/office/powerpoint/2010/main" val="2762950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40bbdafb36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40bbdafb36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a:t>Highlight keywords</a:t>
            </a:r>
            <a:endParaRPr/>
          </a:p>
        </p:txBody>
      </p:sp>
    </p:spTree>
    <p:extLst>
      <p:ext uri="{BB962C8B-B14F-4D97-AF65-F5344CB8AC3E}">
        <p14:creationId xmlns:p14="http://schemas.microsoft.com/office/powerpoint/2010/main" val="250106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643884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77"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8"/>
          <p:cNvSpPr txBox="1">
            <a:spLocks noGrp="1"/>
          </p:cNvSpPr>
          <p:nvPr>
            <p:ph type="title"/>
          </p:nvPr>
        </p:nvSpPr>
        <p:spPr>
          <a:xfrm>
            <a:off x="238340" y="244447"/>
            <a:ext cx="4045200" cy="2953685"/>
          </a:xfrm>
          <a:prstGeom prst="rect">
            <a:avLst/>
          </a:prstGeom>
        </p:spPr>
        <p:txBody>
          <a:bodyPr spcFirstLastPara="1" wrap="square" lIns="91425" tIns="91425" rIns="91425" bIns="91425" anchor="b" anchorCtr="0">
            <a:noAutofit/>
          </a:bodyPr>
          <a:lstStyle/>
          <a:p>
            <a:pPr lvl="0"/>
            <a:br>
              <a:rPr lang="en-GB" dirty="0"/>
            </a:br>
            <a:r>
              <a:rPr lang="en-GB" dirty="0"/>
              <a:t>Building the EOSC together</a:t>
            </a:r>
            <a:br>
              <a:rPr lang="en-GB" dirty="0"/>
            </a:br>
            <a:endParaRPr dirty="0"/>
          </a:p>
        </p:txBody>
      </p:sp>
      <p:sp>
        <p:nvSpPr>
          <p:cNvPr id="310" name="Google Shape;310;p38"/>
          <p:cNvSpPr txBox="1">
            <a:spLocks noGrp="1"/>
          </p:cNvSpPr>
          <p:nvPr>
            <p:ph type="body" idx="2"/>
          </p:nvPr>
        </p:nvSpPr>
        <p:spPr>
          <a:xfrm>
            <a:off x="4913314" y="1297609"/>
            <a:ext cx="3837000" cy="2533934"/>
          </a:xfrm>
          <a:prstGeom prst="rect">
            <a:avLst/>
          </a:prstGeom>
        </p:spPr>
        <p:txBody>
          <a:bodyPr spcFirstLastPara="1" wrap="square" lIns="91425" tIns="91425" rIns="91425" bIns="91425" anchor="ctr" anchorCtr="0">
            <a:noAutofit/>
          </a:bodyPr>
          <a:lstStyle/>
          <a:p>
            <a:pPr marL="114300" lvl="0" indent="0" rtl="0">
              <a:spcBef>
                <a:spcPts val="0"/>
              </a:spcBef>
              <a:spcAft>
                <a:spcPts val="0"/>
              </a:spcAft>
              <a:buSzPts val="1800"/>
              <a:buNone/>
            </a:pPr>
            <a:endParaRPr lang="en-GB" dirty="0"/>
          </a:p>
          <a:p>
            <a:pPr marL="114300" lvl="0" indent="0" rtl="0">
              <a:spcBef>
                <a:spcPts val="0"/>
              </a:spcBef>
              <a:spcAft>
                <a:spcPts val="0"/>
              </a:spcAft>
              <a:buSzPts val="1800"/>
              <a:buNone/>
            </a:pPr>
            <a:endParaRPr lang="en-GB" dirty="0"/>
          </a:p>
          <a:p>
            <a:pPr marL="114300" lvl="0" indent="0" rtl="0">
              <a:spcBef>
                <a:spcPts val="0"/>
              </a:spcBef>
              <a:spcAft>
                <a:spcPts val="0"/>
              </a:spcAft>
              <a:buSzPts val="1800"/>
              <a:buNone/>
            </a:pPr>
            <a:endParaRPr lang="en-GB" dirty="0"/>
          </a:p>
          <a:p>
            <a:pPr marL="114300" lvl="0" indent="0" rtl="0">
              <a:spcBef>
                <a:spcPts val="0"/>
              </a:spcBef>
              <a:spcAft>
                <a:spcPts val="0"/>
              </a:spcAft>
              <a:buSzPts val="1800"/>
              <a:buNone/>
            </a:pPr>
            <a:endParaRPr lang="en-GB" dirty="0"/>
          </a:p>
          <a:p>
            <a:pPr marL="114300" lvl="0" indent="0" rtl="0">
              <a:spcBef>
                <a:spcPts val="0"/>
              </a:spcBef>
              <a:spcAft>
                <a:spcPts val="0"/>
              </a:spcAft>
              <a:buSzPts val="1800"/>
              <a:buNone/>
            </a:pPr>
            <a:endParaRPr lang="en-GB" dirty="0"/>
          </a:p>
          <a:p>
            <a:pPr marL="114300" lvl="0" indent="0">
              <a:buNone/>
            </a:pPr>
            <a:r>
              <a:rPr lang="en-GB" dirty="0"/>
              <a:t>Jelena Angelis, Tiziana Ferrari, Najla Rettberg</a:t>
            </a:r>
          </a:p>
          <a:p>
            <a:pPr marL="114300" lvl="0" indent="0">
              <a:buNone/>
            </a:pPr>
            <a:r>
              <a:rPr lang="en-GB" sz="1500" dirty="0"/>
              <a:t>(and all the people behind the projects)</a:t>
            </a:r>
          </a:p>
          <a:p>
            <a:pPr marL="114300" lvl="0" indent="0">
              <a:buNone/>
            </a:pPr>
            <a:endParaRPr lang="en-GB" sz="1600" i="1" dirty="0"/>
          </a:p>
          <a:p>
            <a:pPr marL="114300" lvl="0" indent="0">
              <a:buNone/>
            </a:pPr>
            <a:endParaRPr lang="en-GB" sz="1600" i="1" dirty="0"/>
          </a:p>
          <a:p>
            <a:pPr marL="114300" lvl="0" indent="0">
              <a:buNone/>
            </a:pPr>
            <a:endParaRPr lang="en-GB" sz="1600" i="1" dirty="0"/>
          </a:p>
          <a:p>
            <a:pPr marL="114300" lvl="0" indent="0">
              <a:buNone/>
            </a:pPr>
            <a:r>
              <a:rPr lang="en-GB" sz="1600" dirty="0"/>
              <a:t>DI4R 2018</a:t>
            </a:r>
          </a:p>
          <a:p>
            <a:pPr marL="114300" lvl="0" indent="0">
              <a:buNone/>
            </a:pPr>
            <a:r>
              <a:rPr lang="en-GB" sz="1600" dirty="0"/>
              <a:t>10 October 2018, Lisbon </a:t>
            </a:r>
          </a:p>
          <a:p>
            <a:pPr marL="114300" lvl="0" indent="0">
              <a:buNone/>
            </a:pPr>
            <a:endParaRPr lang="en-GB" sz="1600" i="1" dirty="0"/>
          </a:p>
        </p:txBody>
      </p:sp>
      <p:pic>
        <p:nvPicPr>
          <p:cNvPr id="312" name="Google Shape;312;p38"/>
          <p:cNvPicPr preferRelativeResize="0"/>
          <p:nvPr/>
        </p:nvPicPr>
        <p:blipFill>
          <a:blip r:embed="rId3">
            <a:alphaModFix/>
          </a:blip>
          <a:stretch>
            <a:fillRect/>
          </a:stretch>
        </p:blipFill>
        <p:spPr>
          <a:xfrm>
            <a:off x="2333229" y="3295463"/>
            <a:ext cx="1518861" cy="613939"/>
          </a:xfrm>
          <a:prstGeom prst="rect">
            <a:avLst/>
          </a:prstGeom>
          <a:noFill/>
          <a:ln>
            <a:noFill/>
          </a:ln>
        </p:spPr>
      </p:pic>
      <p:pic>
        <p:nvPicPr>
          <p:cNvPr id="313" name="Google Shape;313;p38"/>
          <p:cNvPicPr preferRelativeResize="0"/>
          <p:nvPr/>
        </p:nvPicPr>
        <p:blipFill>
          <a:blip r:embed="rId4">
            <a:alphaModFix/>
          </a:blip>
          <a:stretch>
            <a:fillRect/>
          </a:stretch>
        </p:blipFill>
        <p:spPr>
          <a:xfrm>
            <a:off x="2431771" y="3862849"/>
            <a:ext cx="1321775" cy="690300"/>
          </a:xfrm>
          <a:prstGeom prst="rect">
            <a:avLst/>
          </a:prstGeom>
          <a:noFill/>
          <a:ln>
            <a:noFill/>
          </a:ln>
        </p:spPr>
      </p:pic>
      <p:pic>
        <p:nvPicPr>
          <p:cNvPr id="315" name="Google Shape;315;p38"/>
          <p:cNvPicPr preferRelativeResize="0"/>
          <p:nvPr/>
        </p:nvPicPr>
        <p:blipFill>
          <a:blip r:embed="rId5">
            <a:alphaModFix/>
          </a:blip>
          <a:stretch>
            <a:fillRect/>
          </a:stretch>
        </p:blipFill>
        <p:spPr>
          <a:xfrm>
            <a:off x="658506" y="3390140"/>
            <a:ext cx="1602434" cy="419275"/>
          </a:xfrm>
          <a:prstGeom prst="rect">
            <a:avLst/>
          </a:prstGeom>
          <a:noFill/>
          <a:ln>
            <a:noFill/>
          </a:ln>
        </p:spPr>
      </p:pic>
      <p:pic>
        <p:nvPicPr>
          <p:cNvPr id="7" name="Google Shape;314;p38">
            <a:extLst>
              <a:ext uri="{FF2B5EF4-FFF2-40B4-BE49-F238E27FC236}">
                <a16:creationId xmlns:a16="http://schemas.microsoft.com/office/drawing/2014/main" id="{632887F8-0AE5-9E49-A8C9-A8C575584C6F}"/>
              </a:ext>
            </a:extLst>
          </p:cNvPr>
          <p:cNvPicPr preferRelativeResize="0"/>
          <p:nvPr/>
        </p:nvPicPr>
        <p:blipFill>
          <a:blip r:embed="rId6">
            <a:alphaModFix/>
          </a:blip>
          <a:stretch>
            <a:fillRect/>
          </a:stretch>
        </p:blipFill>
        <p:spPr>
          <a:xfrm>
            <a:off x="679935" y="3841866"/>
            <a:ext cx="1563725" cy="572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80" name="Google Shape;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GB"/>
              <a:t>10</a:t>
            </a:fld>
            <a:endParaRPr/>
          </a:p>
        </p:txBody>
      </p:sp>
      <p:pic>
        <p:nvPicPr>
          <p:cNvPr id="3" name="Picture 2">
            <a:extLst>
              <a:ext uri="{FF2B5EF4-FFF2-40B4-BE49-F238E27FC236}">
                <a16:creationId xmlns:a16="http://schemas.microsoft.com/office/drawing/2014/main" id="{972968F5-7FB1-644C-81BA-C170BCF96E98}"/>
              </a:ext>
            </a:extLst>
          </p:cNvPr>
          <p:cNvPicPr>
            <a:picLocks noChangeAspect="1"/>
          </p:cNvPicPr>
          <p:nvPr/>
        </p:nvPicPr>
        <p:blipFill>
          <a:blip r:embed="rId3"/>
          <a:stretch>
            <a:fillRect/>
          </a:stretch>
        </p:blipFill>
        <p:spPr>
          <a:xfrm>
            <a:off x="182880" y="162560"/>
            <a:ext cx="8795116" cy="4809152"/>
          </a:xfrm>
          <a:prstGeom prst="rect">
            <a:avLst/>
          </a:prstGeom>
        </p:spPr>
      </p:pic>
    </p:spTree>
    <p:extLst>
      <p:ext uri="{BB962C8B-B14F-4D97-AF65-F5344CB8AC3E}">
        <p14:creationId xmlns:p14="http://schemas.microsoft.com/office/powerpoint/2010/main" val="552172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2" name="Google Shape;322;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t>2</a:t>
            </a:fld>
            <a:endParaRPr/>
          </a:p>
        </p:txBody>
      </p:sp>
      <p:grpSp>
        <p:nvGrpSpPr>
          <p:cNvPr id="12" name="Group 11">
            <a:extLst>
              <a:ext uri="{FF2B5EF4-FFF2-40B4-BE49-F238E27FC236}">
                <a16:creationId xmlns:a16="http://schemas.microsoft.com/office/drawing/2014/main" id="{60192E5D-2534-394B-9048-9C36CE70F6BD}"/>
              </a:ext>
            </a:extLst>
          </p:cNvPr>
          <p:cNvGrpSpPr/>
          <p:nvPr/>
        </p:nvGrpSpPr>
        <p:grpSpPr>
          <a:xfrm>
            <a:off x="733324" y="144857"/>
            <a:ext cx="8016244" cy="4998644"/>
            <a:chOff x="1004914" y="144856"/>
            <a:chExt cx="8016244" cy="4998649"/>
          </a:xfrm>
        </p:grpSpPr>
        <p:pic>
          <p:nvPicPr>
            <p:cNvPr id="5" name="Picture 4">
              <a:extLst>
                <a:ext uri="{FF2B5EF4-FFF2-40B4-BE49-F238E27FC236}">
                  <a16:creationId xmlns:a16="http://schemas.microsoft.com/office/drawing/2014/main" id="{3098F37C-9F4D-124D-94FB-71FF3D950F95}"/>
                </a:ext>
              </a:extLst>
            </p:cNvPr>
            <p:cNvPicPr>
              <a:picLocks noChangeAspect="1"/>
            </p:cNvPicPr>
            <p:nvPr/>
          </p:nvPicPr>
          <p:blipFill rotWithShape="1">
            <a:blip r:embed="rId3"/>
            <a:srcRect l="8600" b="3168"/>
            <a:stretch/>
          </p:blipFill>
          <p:spPr>
            <a:xfrm>
              <a:off x="1004914" y="162968"/>
              <a:ext cx="2747268" cy="4980537"/>
            </a:xfrm>
            <a:prstGeom prst="rect">
              <a:avLst/>
            </a:prstGeom>
          </p:spPr>
        </p:pic>
        <p:pic>
          <p:nvPicPr>
            <p:cNvPr id="9" name="Picture 8">
              <a:extLst>
                <a:ext uri="{FF2B5EF4-FFF2-40B4-BE49-F238E27FC236}">
                  <a16:creationId xmlns:a16="http://schemas.microsoft.com/office/drawing/2014/main" id="{55129844-9699-3E44-8F8B-8EC0FBA380DF}"/>
                </a:ext>
              </a:extLst>
            </p:cNvPr>
            <p:cNvPicPr>
              <a:picLocks noChangeAspect="1"/>
            </p:cNvPicPr>
            <p:nvPr/>
          </p:nvPicPr>
          <p:blipFill rotWithShape="1">
            <a:blip r:embed="rId4"/>
            <a:srcRect l="4310" t="2816" r="2168"/>
            <a:stretch/>
          </p:blipFill>
          <p:spPr>
            <a:xfrm>
              <a:off x="3720974" y="144856"/>
              <a:ext cx="5300184" cy="4998643"/>
            </a:xfrm>
            <a:prstGeom prst="rect">
              <a:avLst/>
            </a:prstGeom>
          </p:spPr>
        </p:pic>
      </p:grpSp>
      <p:sp>
        <p:nvSpPr>
          <p:cNvPr id="17" name="Google Shape;321;p39">
            <a:extLst>
              <a:ext uri="{FF2B5EF4-FFF2-40B4-BE49-F238E27FC236}">
                <a16:creationId xmlns:a16="http://schemas.microsoft.com/office/drawing/2014/main" id="{54F4CF11-CD21-3A4E-84A5-7C5EB44F427C}"/>
              </a:ext>
            </a:extLst>
          </p:cNvPr>
          <p:cNvSpPr txBox="1">
            <a:spLocks noGrp="1"/>
          </p:cNvSpPr>
          <p:nvPr>
            <p:ph type="body" idx="1"/>
          </p:nvPr>
        </p:nvSpPr>
        <p:spPr>
          <a:xfrm>
            <a:off x="464346" y="3818733"/>
            <a:ext cx="8520600" cy="757806"/>
          </a:xfrm>
          <a:prstGeom prst="rect">
            <a:avLst/>
          </a:prstGeom>
          <a:ln w="15875">
            <a:solidFill>
              <a:schemeClr val="accent1">
                <a:shade val="50000"/>
              </a:schemeClr>
            </a:solidFill>
          </a:ln>
        </p:spPr>
        <p:txBody>
          <a:bodyPr spcFirstLastPara="1" wrap="square" lIns="91425" tIns="91425" rIns="91425" bIns="91425" anchor="t" anchorCtr="0">
            <a:noAutofit/>
          </a:bodyPr>
          <a:lstStyle/>
          <a:p>
            <a:pPr marL="114300" lvl="0" indent="0" algn="ctr">
              <a:buNone/>
            </a:pPr>
            <a:r>
              <a:rPr lang="en-US" dirty="0">
                <a:solidFill>
                  <a:srgbClr val="0070C0"/>
                </a:solidFill>
              </a:rPr>
              <a:t>Driving forward and implementing the EOSC and interlinking </a:t>
            </a:r>
            <a:r>
              <a:rPr lang="en-US" b="1" dirty="0">
                <a:solidFill>
                  <a:srgbClr val="0070C0"/>
                </a:solidFill>
              </a:rPr>
              <a:t>People, Data, Services and Training, Publications, Projects and Organisations</a:t>
            </a:r>
            <a:endParaRPr dirty="0">
              <a:solidFill>
                <a:srgbClr val="0070C0"/>
              </a:solidFill>
            </a:endParaRPr>
          </a:p>
        </p:txBody>
      </p:sp>
    </p:spTree>
    <p:extLst>
      <p:ext uri="{BB962C8B-B14F-4D97-AF65-F5344CB8AC3E}">
        <p14:creationId xmlns:p14="http://schemas.microsoft.com/office/powerpoint/2010/main" val="568833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44"/>
          <p:cNvSpPr txBox="1">
            <a:spLocks noGrp="1"/>
          </p:cNvSpPr>
          <p:nvPr>
            <p:ph type="title"/>
          </p:nvPr>
        </p:nvSpPr>
        <p:spPr>
          <a:xfrm>
            <a:off x="319821" y="1204109"/>
            <a:ext cx="4045200" cy="2235641"/>
          </a:xfrm>
          <a:prstGeom prst="rect">
            <a:avLst/>
          </a:prstGeom>
        </p:spPr>
        <p:txBody>
          <a:bodyPr spcFirstLastPara="1" wrap="square" lIns="91425" tIns="91425" rIns="91425" bIns="91425" anchor="b" anchorCtr="0">
            <a:noAutofit/>
          </a:bodyPr>
          <a:lstStyle/>
          <a:p>
            <a:r>
              <a:rPr lang="en-GB" dirty="0"/>
              <a:t>Bringing the solution to EOSC</a:t>
            </a:r>
            <a:endParaRPr dirty="0"/>
          </a:p>
        </p:txBody>
      </p:sp>
      <p:sp>
        <p:nvSpPr>
          <p:cNvPr id="358" name="Google Shape;358;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GB"/>
              <a:t>3</a:t>
            </a:fld>
            <a:endParaRPr/>
          </a:p>
        </p:txBody>
      </p:sp>
      <p:sp>
        <p:nvSpPr>
          <p:cNvPr id="360" name="Google Shape;360;p44"/>
          <p:cNvSpPr txBox="1">
            <a:spLocks noGrp="1"/>
          </p:cNvSpPr>
          <p:nvPr>
            <p:ph type="body" idx="2"/>
          </p:nvPr>
        </p:nvSpPr>
        <p:spPr>
          <a:xfrm>
            <a:off x="4939500" y="19250"/>
            <a:ext cx="3837000" cy="4928135"/>
          </a:xfrm>
          <a:prstGeom prst="rect">
            <a:avLst/>
          </a:prstGeom>
        </p:spPr>
        <p:txBody>
          <a:bodyPr spcFirstLastPara="1" wrap="square" lIns="91425" tIns="91425" rIns="91425" bIns="91425" anchor="ctr" anchorCtr="0">
            <a:noAutofit/>
          </a:bodyPr>
          <a:lstStyle/>
          <a:p>
            <a:pPr lvl="0">
              <a:spcBef>
                <a:spcPts val="1600"/>
              </a:spcBef>
            </a:pPr>
            <a:r>
              <a:rPr lang="en-GB" dirty="0"/>
              <a:t>eInfraCentral, EOSC-hub and OpenAIRE-Advance are the driving initiatives in the implementation of the European Open Science Cloud</a:t>
            </a:r>
          </a:p>
          <a:p>
            <a:pPr>
              <a:spcBef>
                <a:spcPts val="1600"/>
              </a:spcBef>
            </a:pPr>
            <a:r>
              <a:rPr lang="en-GB" dirty="0"/>
              <a:t>Collaborating around the building of the EOSC Portal and its functionality</a:t>
            </a:r>
          </a:p>
          <a:p>
            <a:pPr lvl="0">
              <a:spcBef>
                <a:spcPts val="1600"/>
              </a:spcBef>
            </a:pPr>
            <a:r>
              <a:rPr lang="en-GB" dirty="0"/>
              <a:t>Building of the EOSC Service Catalogue, standard Service Description Template, interoperability via APIs, Rules of Participation and onboarding of services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graphicFrame>
        <p:nvGraphicFramePr>
          <p:cNvPr id="76" name="Google Shape;76;p16"/>
          <p:cNvGraphicFramePr/>
          <p:nvPr>
            <p:extLst>
              <p:ext uri="{D42A27DB-BD31-4B8C-83A1-F6EECF244321}">
                <p14:modId xmlns:p14="http://schemas.microsoft.com/office/powerpoint/2010/main" val="2705368373"/>
              </p:ext>
            </p:extLst>
          </p:nvPr>
        </p:nvGraphicFramePr>
        <p:xfrm>
          <a:off x="334450" y="1031500"/>
          <a:ext cx="8237325" cy="3076713"/>
        </p:xfrm>
        <a:graphic>
          <a:graphicData uri="http://schemas.openxmlformats.org/drawingml/2006/table">
            <a:tbl>
              <a:tblPr>
                <a:noFill/>
                <a:tableStyleId>{8D287E3D-594E-4C1B-86F6-8B6E4AB7BC11}</a:tableStyleId>
              </a:tblPr>
              <a:tblGrid>
                <a:gridCol w="2626033">
                  <a:extLst>
                    <a:ext uri="{9D8B030D-6E8A-4147-A177-3AD203B41FA5}">
                      <a16:colId xmlns:a16="http://schemas.microsoft.com/office/drawing/2014/main" val="20000"/>
                    </a:ext>
                  </a:extLst>
                </a:gridCol>
                <a:gridCol w="2869949">
                  <a:extLst>
                    <a:ext uri="{9D8B030D-6E8A-4147-A177-3AD203B41FA5}">
                      <a16:colId xmlns:a16="http://schemas.microsoft.com/office/drawing/2014/main" val="20001"/>
                    </a:ext>
                  </a:extLst>
                </a:gridCol>
                <a:gridCol w="2741343">
                  <a:extLst>
                    <a:ext uri="{9D8B030D-6E8A-4147-A177-3AD203B41FA5}">
                      <a16:colId xmlns:a16="http://schemas.microsoft.com/office/drawing/2014/main" val="20002"/>
                    </a:ext>
                  </a:extLst>
                </a:gridCol>
              </a:tblGrid>
              <a:tr h="699273">
                <a:tc>
                  <a:txBody>
                    <a:bodyPr/>
                    <a:lstStyle/>
                    <a:p>
                      <a:pPr marL="0" lvl="0" indent="0" algn="just"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38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0"/>
                  </a:ext>
                </a:extLst>
              </a:tr>
              <a:tr h="1751211">
                <a:tc>
                  <a:txBody>
                    <a:bodyPr/>
                    <a:lstStyle/>
                    <a:p>
                      <a:pPr marL="0" lvl="0" indent="0" algn="ctr" rtl="0">
                        <a:spcBef>
                          <a:spcPts val="0"/>
                        </a:spcBef>
                        <a:spcAft>
                          <a:spcPts val="2300"/>
                        </a:spcAft>
                        <a:buNone/>
                      </a:pPr>
                      <a:r>
                        <a:rPr lang="en-GB" dirty="0"/>
                        <a:t>Builds the </a:t>
                      </a:r>
                      <a:r>
                        <a:rPr lang="en-GB" b="1" dirty="0"/>
                        <a:t>catalogue of services and resources </a:t>
                      </a:r>
                      <a:r>
                        <a:rPr lang="en-GB" dirty="0"/>
                        <a:t>that </a:t>
                      </a:r>
                      <a:r>
                        <a:rPr lang="en-GB" sz="1400" b="1" i="0" u="none" strike="noStrike" cap="none" dirty="0">
                          <a:solidFill>
                            <a:srgbClr val="000000"/>
                          </a:solidFill>
                          <a:effectLst/>
                          <a:latin typeface="Arial"/>
                          <a:ea typeface="Arial"/>
                          <a:cs typeface="Arial"/>
                          <a:sym typeface="Arial"/>
                        </a:rPr>
                        <a:t>aggregates</a:t>
                      </a:r>
                      <a:r>
                        <a:rPr lang="en-GB" sz="1400" b="0" i="0" u="none" strike="noStrike" cap="none" dirty="0">
                          <a:solidFill>
                            <a:srgbClr val="000000"/>
                          </a:solidFill>
                          <a:effectLst/>
                          <a:latin typeface="Arial"/>
                          <a:ea typeface="Arial"/>
                          <a:cs typeface="Arial"/>
                          <a:sym typeface="Arial"/>
                        </a:rPr>
                        <a:t> service</a:t>
                      </a:r>
                      <a:r>
                        <a:rPr lang="el-GR" sz="1400" b="0" i="0" u="none" strike="noStrike" cap="none" dirty="0">
                          <a:solidFill>
                            <a:srgbClr val="000000"/>
                          </a:solidFill>
                          <a:effectLst/>
                          <a:latin typeface="Arial"/>
                          <a:ea typeface="Arial"/>
                          <a:cs typeface="Arial"/>
                          <a:sym typeface="Arial"/>
                        </a:rPr>
                        <a:t>-</a:t>
                      </a:r>
                      <a:r>
                        <a:rPr lang="en-US" sz="1400" b="0" i="0" u="none" strike="noStrike" cap="none" dirty="0">
                          <a:solidFill>
                            <a:srgbClr val="000000"/>
                          </a:solidFill>
                          <a:effectLst/>
                          <a:latin typeface="Arial"/>
                          <a:ea typeface="Arial"/>
                          <a:cs typeface="Arial"/>
                          <a:sym typeface="Arial"/>
                        </a:rPr>
                        <a:t>related</a:t>
                      </a:r>
                      <a:r>
                        <a:rPr lang="en-GB" sz="1400" b="0" i="0" u="none" strike="noStrike" cap="none" dirty="0">
                          <a:solidFill>
                            <a:srgbClr val="000000"/>
                          </a:solidFill>
                          <a:effectLst/>
                          <a:latin typeface="Arial"/>
                          <a:ea typeface="Arial"/>
                          <a:cs typeface="Arial"/>
                          <a:sym typeface="Arial"/>
                        </a:rPr>
                        <a:t> information from service providers and service aggregators. It acts as a top </a:t>
                      </a:r>
                      <a:r>
                        <a:rPr lang="en-GB" sz="1400" b="1" i="0" u="none" strike="noStrike" cap="none" dirty="0">
                          <a:solidFill>
                            <a:srgbClr val="000000"/>
                          </a:solidFill>
                          <a:effectLst/>
                          <a:latin typeface="Arial"/>
                          <a:ea typeface="Arial"/>
                          <a:cs typeface="Arial"/>
                          <a:sym typeface="Arial"/>
                        </a:rPr>
                        <a:t>aggregator of </a:t>
                      </a:r>
                      <a:r>
                        <a:rPr lang="en-GB" b="1" dirty="0"/>
                        <a:t>services</a:t>
                      </a:r>
                      <a:r>
                        <a:rPr lang="en-GB" dirty="0"/>
                        <a:t>.</a:t>
                      </a:r>
                    </a:p>
                    <a:p>
                      <a:pPr marL="0" lvl="0" indent="0" algn="ctr" rtl="0">
                        <a:spcBef>
                          <a:spcPts val="0"/>
                        </a:spcBef>
                        <a:spcAft>
                          <a:spcPts val="2300"/>
                        </a:spcAft>
                        <a:buNone/>
                      </a:pPr>
                      <a:r>
                        <a:rPr lang="en-GB" dirty="0"/>
                        <a:t>Joint work on </a:t>
                      </a:r>
                      <a:r>
                        <a:rPr lang="en-GB" b="1" dirty="0"/>
                        <a:t>interoperability via APIs</a:t>
                      </a:r>
                      <a:r>
                        <a:rPr lang="en-GB" dirty="0"/>
                        <a:t>.</a:t>
                      </a: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ctr" rtl="0">
                        <a:spcBef>
                          <a:spcPts val="0"/>
                        </a:spcBef>
                        <a:spcAft>
                          <a:spcPts val="2300"/>
                        </a:spcAft>
                        <a:buNone/>
                      </a:pPr>
                      <a:r>
                        <a:rPr lang="en-GB" dirty="0"/>
                        <a:t>Provides a </a:t>
                      </a:r>
                      <a:r>
                        <a:rPr lang="en-GB" b="1" dirty="0"/>
                        <a:t>framework to manage services</a:t>
                      </a:r>
                      <a:r>
                        <a:rPr lang="en-GB" dirty="0"/>
                        <a:t> sourced from a number of service providers. The project plays the role of </a:t>
                      </a:r>
                      <a:r>
                        <a:rPr lang="en-GB" b="1" dirty="0"/>
                        <a:t>service integrator</a:t>
                      </a:r>
                      <a:r>
                        <a:rPr lang="en-GB" dirty="0"/>
                        <a:t>.</a:t>
                      </a:r>
                      <a:endParaRPr dirty="0"/>
                    </a:p>
                  </a:txBody>
                  <a:tcPr marL="139700" marR="139700" marT="101600" marB="288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ctr" rtl="0">
                        <a:spcBef>
                          <a:spcPts val="0"/>
                        </a:spcBef>
                        <a:spcAft>
                          <a:spcPts val="2300"/>
                        </a:spcAft>
                        <a:buNone/>
                      </a:pPr>
                      <a:r>
                        <a:rPr lang="en-GB" b="1" dirty="0"/>
                        <a:t>Connects </a:t>
                      </a:r>
                      <a:r>
                        <a:rPr lang="en-GB" dirty="0"/>
                        <a:t>institutional, national and thematic </a:t>
                      </a:r>
                      <a:r>
                        <a:rPr lang="en-GB" b="1" dirty="0"/>
                        <a:t>infrastructures</a:t>
                      </a:r>
                      <a:r>
                        <a:rPr lang="en-GB" dirty="0"/>
                        <a:t> in Europe into </a:t>
                      </a:r>
                      <a:r>
                        <a:rPr lang="en-GB" b="1" dirty="0"/>
                        <a:t>supporting open/FAIR science</a:t>
                      </a:r>
                      <a:r>
                        <a:rPr lang="en-GB" dirty="0"/>
                        <a:t>. The project plays the role of </a:t>
                      </a:r>
                      <a:r>
                        <a:rPr lang="en-GB" b="1" dirty="0"/>
                        <a:t>service integrator</a:t>
                      </a:r>
                      <a:r>
                        <a:rPr lang="en-GB" dirty="0"/>
                        <a:t>.</a:t>
                      </a: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7" name="Google Shape;77;p16"/>
          <p:cNvPicPr preferRelativeResize="0"/>
          <p:nvPr/>
        </p:nvPicPr>
        <p:blipFill>
          <a:blip r:embed="rId3">
            <a:alphaModFix/>
          </a:blip>
          <a:stretch>
            <a:fillRect/>
          </a:stretch>
        </p:blipFill>
        <p:spPr>
          <a:xfrm>
            <a:off x="3568703" y="1046787"/>
            <a:ext cx="1714500" cy="657225"/>
          </a:xfrm>
          <a:prstGeom prst="rect">
            <a:avLst/>
          </a:prstGeom>
          <a:noFill/>
          <a:ln>
            <a:noFill/>
          </a:ln>
        </p:spPr>
      </p:pic>
      <p:pic>
        <p:nvPicPr>
          <p:cNvPr id="78" name="Google Shape;78;p16"/>
          <p:cNvPicPr preferRelativeResize="0"/>
          <p:nvPr/>
        </p:nvPicPr>
        <p:blipFill rotWithShape="1">
          <a:blip r:embed="rId4">
            <a:alphaModFix/>
          </a:blip>
          <a:srcRect t="16307" b="18192"/>
          <a:stretch/>
        </p:blipFill>
        <p:spPr>
          <a:xfrm>
            <a:off x="6189438" y="1046787"/>
            <a:ext cx="1963162" cy="657224"/>
          </a:xfrm>
          <a:prstGeom prst="rect">
            <a:avLst/>
          </a:prstGeom>
          <a:noFill/>
          <a:ln>
            <a:noFill/>
          </a:ln>
        </p:spPr>
      </p:pic>
      <p:sp>
        <p:nvSpPr>
          <p:cNvPr id="79" name="Google Shape;79;p16"/>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sz="2000" dirty="0"/>
              <a:t>Project contributions to EOSC – </a:t>
            </a:r>
            <a:r>
              <a:rPr lang="en-GB" sz="2000" b="1" dirty="0"/>
              <a:t>Architecture</a:t>
            </a:r>
            <a:endParaRPr sz="2000" b="1" dirty="0"/>
          </a:p>
        </p:txBody>
      </p:sp>
      <p:sp>
        <p:nvSpPr>
          <p:cNvPr id="80" name="Google Shape;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GB"/>
              <a:t>4</a:t>
            </a:fld>
            <a:endParaRPr/>
          </a:p>
        </p:txBody>
      </p:sp>
      <p:pic>
        <p:nvPicPr>
          <p:cNvPr id="7" name="Google Shape;315;p38">
            <a:extLst>
              <a:ext uri="{FF2B5EF4-FFF2-40B4-BE49-F238E27FC236}">
                <a16:creationId xmlns:a16="http://schemas.microsoft.com/office/drawing/2014/main" id="{CE602B88-963B-AF43-99DB-9A9E2A41BD1A}"/>
              </a:ext>
            </a:extLst>
          </p:cNvPr>
          <p:cNvPicPr preferRelativeResize="0"/>
          <p:nvPr/>
        </p:nvPicPr>
        <p:blipFill>
          <a:blip r:embed="rId5">
            <a:alphaModFix/>
          </a:blip>
          <a:stretch>
            <a:fillRect/>
          </a:stretch>
        </p:blipFill>
        <p:spPr>
          <a:xfrm>
            <a:off x="667553" y="1130227"/>
            <a:ext cx="1912678" cy="490343"/>
          </a:xfrm>
          <a:prstGeom prst="rect">
            <a:avLst/>
          </a:prstGeom>
          <a:noFill/>
          <a:ln>
            <a:noFill/>
          </a:ln>
        </p:spPr>
      </p:pic>
    </p:spTree>
    <p:extLst>
      <p:ext uri="{BB962C8B-B14F-4D97-AF65-F5344CB8AC3E}">
        <p14:creationId xmlns:p14="http://schemas.microsoft.com/office/powerpoint/2010/main" val="4264133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graphicFrame>
        <p:nvGraphicFramePr>
          <p:cNvPr id="76" name="Google Shape;76;p16"/>
          <p:cNvGraphicFramePr/>
          <p:nvPr>
            <p:extLst>
              <p:ext uri="{D42A27DB-BD31-4B8C-83A1-F6EECF244321}">
                <p14:modId xmlns:p14="http://schemas.microsoft.com/office/powerpoint/2010/main" val="2051570640"/>
              </p:ext>
            </p:extLst>
          </p:nvPr>
        </p:nvGraphicFramePr>
        <p:xfrm>
          <a:off x="334450" y="1035100"/>
          <a:ext cx="8237325" cy="3211333"/>
        </p:xfrm>
        <a:graphic>
          <a:graphicData uri="http://schemas.openxmlformats.org/drawingml/2006/table">
            <a:tbl>
              <a:tblPr>
                <a:noFill/>
                <a:tableStyleId>{8D287E3D-594E-4C1B-86F6-8B6E4AB7BC11}</a:tableStyleId>
              </a:tblPr>
              <a:tblGrid>
                <a:gridCol w="2626033">
                  <a:extLst>
                    <a:ext uri="{9D8B030D-6E8A-4147-A177-3AD203B41FA5}">
                      <a16:colId xmlns:a16="http://schemas.microsoft.com/office/drawing/2014/main" val="20000"/>
                    </a:ext>
                  </a:extLst>
                </a:gridCol>
                <a:gridCol w="2869949">
                  <a:extLst>
                    <a:ext uri="{9D8B030D-6E8A-4147-A177-3AD203B41FA5}">
                      <a16:colId xmlns:a16="http://schemas.microsoft.com/office/drawing/2014/main" val="20001"/>
                    </a:ext>
                  </a:extLst>
                </a:gridCol>
                <a:gridCol w="2741343">
                  <a:extLst>
                    <a:ext uri="{9D8B030D-6E8A-4147-A177-3AD203B41FA5}">
                      <a16:colId xmlns:a16="http://schemas.microsoft.com/office/drawing/2014/main" val="20002"/>
                    </a:ext>
                  </a:extLst>
                </a:gridCol>
              </a:tblGrid>
              <a:tr h="699273">
                <a:tc>
                  <a:txBody>
                    <a:bodyPr/>
                    <a:lstStyle/>
                    <a:p>
                      <a:pPr marL="0" lvl="0" indent="0" algn="just"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38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2300"/>
                        </a:spcAft>
                        <a:buNone/>
                      </a:pPr>
                      <a:endParaRPr/>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0"/>
                  </a:ext>
                </a:extLst>
              </a:tr>
              <a:tr h="1751211">
                <a:tc>
                  <a:txBody>
                    <a:bodyPr/>
                    <a:lstStyle/>
                    <a:p>
                      <a:pPr marL="0" lvl="0" indent="0" algn="ctr" rtl="0">
                        <a:spcBef>
                          <a:spcPts val="0"/>
                        </a:spcBef>
                        <a:spcAft>
                          <a:spcPts val="2300"/>
                        </a:spcAft>
                        <a:buNone/>
                      </a:pPr>
                      <a:r>
                        <a:rPr lang="en-GB" b="1" dirty="0"/>
                        <a:t>The</a:t>
                      </a:r>
                      <a:r>
                        <a:rPr lang="en-GB" dirty="0"/>
                        <a:t> </a:t>
                      </a:r>
                      <a:r>
                        <a:rPr lang="en-GB" b="1" dirty="0"/>
                        <a:t>Catalogue of Services and Resources</a:t>
                      </a:r>
                      <a:r>
                        <a:rPr lang="en-GB" dirty="0"/>
                        <a:t>, built originally with e-services in mind now</a:t>
                      </a:r>
                      <a:r>
                        <a:rPr lang="en-GB" baseline="0" dirty="0"/>
                        <a:t> extended to different resources. It </a:t>
                      </a:r>
                      <a:r>
                        <a:rPr lang="en-GB" dirty="0"/>
                        <a:t>gives </a:t>
                      </a:r>
                      <a:r>
                        <a:rPr lang="en-GB" b="1" dirty="0"/>
                        <a:t>a tool for </a:t>
                      </a:r>
                      <a:r>
                        <a:rPr lang="en-GB" b="1" dirty="0">
                          <a:solidFill>
                            <a:schemeClr val="tx1"/>
                          </a:solidFill>
                        </a:rPr>
                        <a:t>researchers</a:t>
                      </a:r>
                      <a:r>
                        <a:rPr lang="en-GB" dirty="0">
                          <a:solidFill>
                            <a:schemeClr val="tx1"/>
                          </a:solidFill>
                        </a:rPr>
                        <a:t>, innovators, data science practitioners and other users to  browse, compare, discover and access data resources.</a:t>
                      </a:r>
                      <a:endParaRPr dirty="0">
                        <a:solidFill>
                          <a:schemeClr val="tx1"/>
                        </a:solidFill>
                      </a:endParaRPr>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ctr" rtl="0">
                        <a:spcBef>
                          <a:spcPts val="0"/>
                        </a:spcBef>
                        <a:spcAft>
                          <a:spcPts val="2300"/>
                        </a:spcAft>
                        <a:buNone/>
                      </a:pPr>
                      <a:r>
                        <a:rPr lang="en-GB" dirty="0"/>
                        <a:t>The </a:t>
                      </a:r>
                      <a:r>
                        <a:rPr lang="en-GB" b="1" dirty="0"/>
                        <a:t>EOSC-hub Marketplace</a:t>
                      </a:r>
                      <a:r>
                        <a:rPr lang="en-GB" dirty="0"/>
                        <a:t> provides a discovery and access channel to EOSC-validated datasets</a:t>
                      </a:r>
                    </a:p>
                  </a:txBody>
                  <a:tcPr marL="139700" marR="139700" marT="101600" marB="288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ctr" rtl="0">
                        <a:spcBef>
                          <a:spcPts val="0"/>
                        </a:spcBef>
                        <a:spcAft>
                          <a:spcPts val="2300"/>
                        </a:spcAft>
                        <a:buNone/>
                      </a:pPr>
                      <a:r>
                        <a:rPr lang="en-GB" dirty="0"/>
                        <a:t>Facilitates the discovery, accessibility and re-use of data produced by scientists and fosters a </a:t>
                      </a:r>
                      <a:r>
                        <a:rPr lang="en-GB" b="1" dirty="0"/>
                        <a:t>FAIR and open research data management culture</a:t>
                      </a:r>
                      <a:r>
                        <a:rPr lang="en-GB" dirty="0"/>
                        <a:t>.</a:t>
                      </a:r>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7" name="Google Shape;77;p16"/>
          <p:cNvPicPr preferRelativeResize="0"/>
          <p:nvPr/>
        </p:nvPicPr>
        <p:blipFill>
          <a:blip r:embed="rId3">
            <a:alphaModFix/>
          </a:blip>
          <a:stretch>
            <a:fillRect/>
          </a:stretch>
        </p:blipFill>
        <p:spPr>
          <a:xfrm>
            <a:off x="3568703" y="1046787"/>
            <a:ext cx="1714500" cy="657225"/>
          </a:xfrm>
          <a:prstGeom prst="rect">
            <a:avLst/>
          </a:prstGeom>
          <a:noFill/>
          <a:ln>
            <a:noFill/>
          </a:ln>
        </p:spPr>
      </p:pic>
      <p:sp>
        <p:nvSpPr>
          <p:cNvPr id="79" name="Google Shape;79;p16"/>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sz="2000" dirty="0"/>
              <a:t>Project contributions to EOSC – </a:t>
            </a:r>
            <a:r>
              <a:rPr lang="en-GB" sz="2000" b="1" dirty="0"/>
              <a:t>Data</a:t>
            </a:r>
            <a:endParaRPr sz="2000" b="1" dirty="0"/>
          </a:p>
        </p:txBody>
      </p:sp>
      <p:sp>
        <p:nvSpPr>
          <p:cNvPr id="80" name="Google Shape;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GB"/>
              <a:t>5</a:t>
            </a:fld>
            <a:endParaRPr/>
          </a:p>
        </p:txBody>
      </p:sp>
      <p:pic>
        <p:nvPicPr>
          <p:cNvPr id="7" name="Google Shape;315;p38">
            <a:extLst>
              <a:ext uri="{FF2B5EF4-FFF2-40B4-BE49-F238E27FC236}">
                <a16:creationId xmlns:a16="http://schemas.microsoft.com/office/drawing/2014/main" id="{CE602B88-963B-AF43-99DB-9A9E2A41BD1A}"/>
              </a:ext>
            </a:extLst>
          </p:cNvPr>
          <p:cNvPicPr preferRelativeResize="0"/>
          <p:nvPr/>
        </p:nvPicPr>
        <p:blipFill>
          <a:blip r:embed="rId4">
            <a:alphaModFix/>
          </a:blip>
          <a:stretch>
            <a:fillRect/>
          </a:stretch>
        </p:blipFill>
        <p:spPr>
          <a:xfrm>
            <a:off x="667553" y="1130227"/>
            <a:ext cx="1912678" cy="490343"/>
          </a:xfrm>
          <a:prstGeom prst="rect">
            <a:avLst/>
          </a:prstGeom>
          <a:noFill/>
          <a:ln>
            <a:noFill/>
          </a:ln>
        </p:spPr>
      </p:pic>
      <p:pic>
        <p:nvPicPr>
          <p:cNvPr id="8" name="Google Shape;78;p16">
            <a:extLst>
              <a:ext uri="{FF2B5EF4-FFF2-40B4-BE49-F238E27FC236}">
                <a16:creationId xmlns:a16="http://schemas.microsoft.com/office/drawing/2014/main" id="{3A2AC177-DEB6-5846-B3BD-23BA5454D493}"/>
              </a:ext>
            </a:extLst>
          </p:cNvPr>
          <p:cNvPicPr preferRelativeResize="0"/>
          <p:nvPr/>
        </p:nvPicPr>
        <p:blipFill rotWithShape="1">
          <a:blip r:embed="rId5">
            <a:alphaModFix/>
          </a:blip>
          <a:srcRect t="16307" b="18192"/>
          <a:stretch/>
        </p:blipFill>
        <p:spPr>
          <a:xfrm>
            <a:off x="6189438" y="1046787"/>
            <a:ext cx="1963162" cy="657224"/>
          </a:xfrm>
          <a:prstGeom prst="rect">
            <a:avLst/>
          </a:prstGeom>
          <a:noFill/>
          <a:ln>
            <a:noFill/>
          </a:ln>
        </p:spPr>
      </p:pic>
    </p:spTree>
    <p:extLst>
      <p:ext uri="{BB962C8B-B14F-4D97-AF65-F5344CB8AC3E}">
        <p14:creationId xmlns:p14="http://schemas.microsoft.com/office/powerpoint/2010/main" val="220855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graphicFrame>
        <p:nvGraphicFramePr>
          <p:cNvPr id="76" name="Google Shape;76;p16"/>
          <p:cNvGraphicFramePr/>
          <p:nvPr>
            <p:extLst>
              <p:ext uri="{D42A27DB-BD31-4B8C-83A1-F6EECF244321}">
                <p14:modId xmlns:p14="http://schemas.microsoft.com/office/powerpoint/2010/main" val="759386770"/>
              </p:ext>
            </p:extLst>
          </p:nvPr>
        </p:nvGraphicFramePr>
        <p:xfrm>
          <a:off x="334450" y="1042300"/>
          <a:ext cx="8237325" cy="3795533"/>
        </p:xfrm>
        <a:graphic>
          <a:graphicData uri="http://schemas.openxmlformats.org/drawingml/2006/table">
            <a:tbl>
              <a:tblPr>
                <a:noFill/>
                <a:tableStyleId>{8D287E3D-594E-4C1B-86F6-8B6E4AB7BC11}</a:tableStyleId>
              </a:tblPr>
              <a:tblGrid>
                <a:gridCol w="2626033">
                  <a:extLst>
                    <a:ext uri="{9D8B030D-6E8A-4147-A177-3AD203B41FA5}">
                      <a16:colId xmlns:a16="http://schemas.microsoft.com/office/drawing/2014/main" val="20000"/>
                    </a:ext>
                  </a:extLst>
                </a:gridCol>
                <a:gridCol w="2869949">
                  <a:extLst>
                    <a:ext uri="{9D8B030D-6E8A-4147-A177-3AD203B41FA5}">
                      <a16:colId xmlns:a16="http://schemas.microsoft.com/office/drawing/2014/main" val="20001"/>
                    </a:ext>
                  </a:extLst>
                </a:gridCol>
                <a:gridCol w="2741343">
                  <a:extLst>
                    <a:ext uri="{9D8B030D-6E8A-4147-A177-3AD203B41FA5}">
                      <a16:colId xmlns:a16="http://schemas.microsoft.com/office/drawing/2014/main" val="20002"/>
                    </a:ext>
                  </a:extLst>
                </a:gridCol>
              </a:tblGrid>
              <a:tr h="699273">
                <a:tc>
                  <a:txBody>
                    <a:bodyPr/>
                    <a:lstStyle/>
                    <a:p>
                      <a:pPr marL="0" lvl="0" indent="0" algn="just"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38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2300"/>
                        </a:spcAft>
                        <a:buNone/>
                      </a:pPr>
                      <a:endParaRPr/>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0"/>
                  </a:ext>
                </a:extLst>
              </a:tr>
              <a:tr h="1751211">
                <a:tc>
                  <a:txBody>
                    <a:bodyPr/>
                    <a:lstStyle/>
                    <a:p>
                      <a:pPr marL="0" marR="0" lvl="0" indent="0" algn="ctr" defTabSz="914400" rtl="0" eaLnBrk="1" fontAlgn="auto" latinLnBrk="0" hangingPunct="1">
                        <a:lnSpc>
                          <a:spcPct val="100000"/>
                        </a:lnSpc>
                        <a:spcBef>
                          <a:spcPts val="0"/>
                        </a:spcBef>
                        <a:spcAft>
                          <a:spcPts val="2300"/>
                        </a:spcAft>
                        <a:buClr>
                          <a:srgbClr val="000000"/>
                        </a:buClr>
                        <a:buSzTx/>
                        <a:buFont typeface="Arial"/>
                        <a:buNone/>
                        <a:tabLst/>
                        <a:defRPr/>
                      </a:pPr>
                      <a:r>
                        <a:rPr lang="en-GB" altLang="en-US" dirty="0">
                          <a:solidFill>
                            <a:schemeClr val="tx1"/>
                          </a:solidFill>
                        </a:rPr>
                        <a:t>Develops a standard for </a:t>
                      </a:r>
                      <a:r>
                        <a:rPr lang="en-GB" altLang="en-US" b="1" dirty="0">
                          <a:solidFill>
                            <a:schemeClr val="tx1"/>
                          </a:solidFill>
                        </a:rPr>
                        <a:t>Service Description Template</a:t>
                      </a:r>
                      <a:r>
                        <a:rPr lang="en-GB" altLang="en-US" b="0" dirty="0">
                          <a:solidFill>
                            <a:schemeClr val="tx1"/>
                          </a:solidFill>
                        </a:rPr>
                        <a:t> (SDT, currently v1.12) and an API for the exchange of the service-related information. </a:t>
                      </a:r>
                    </a:p>
                    <a:p>
                      <a:pPr marL="0" marR="0" lvl="0" indent="0" algn="ctr" defTabSz="914400" rtl="0" eaLnBrk="1" fontAlgn="auto" latinLnBrk="0" hangingPunct="1">
                        <a:lnSpc>
                          <a:spcPct val="100000"/>
                        </a:lnSpc>
                        <a:spcBef>
                          <a:spcPts val="0"/>
                        </a:spcBef>
                        <a:spcAft>
                          <a:spcPts val="2300"/>
                        </a:spcAft>
                        <a:buClr>
                          <a:srgbClr val="000000"/>
                        </a:buClr>
                        <a:buSzTx/>
                        <a:buFont typeface="Arial"/>
                        <a:buNone/>
                        <a:tabLst/>
                        <a:defRPr/>
                      </a:pPr>
                      <a:r>
                        <a:rPr lang="en-GB" altLang="en-US" b="0" dirty="0">
                          <a:solidFill>
                            <a:schemeClr val="tx1"/>
                          </a:solidFill>
                        </a:rPr>
                        <a:t>It </a:t>
                      </a:r>
                      <a:r>
                        <a:rPr lang="en-GB" sz="1400" dirty="0">
                          <a:solidFill>
                            <a:schemeClr val="tx1"/>
                          </a:solidFill>
                        </a:rPr>
                        <a:t>contains prerequisites and attributes that are essential for the creation of customer-centric service descriptions.</a:t>
                      </a:r>
                      <a:endParaRPr lang="en-US" sz="1400" dirty="0">
                        <a:solidFill>
                          <a:schemeClr val="tx1"/>
                        </a:solidFill>
                      </a:endParaRPr>
                    </a:p>
                    <a:p>
                      <a:pPr marL="0" lvl="0" indent="0" algn="ctr"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lgn="ctr">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lgn="ctr">
                      <a:solidFill>
                        <a:srgbClr val="EEEEEE"/>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2300"/>
                        </a:spcAft>
                        <a:buClr>
                          <a:srgbClr val="000000"/>
                        </a:buClr>
                        <a:buSzTx/>
                        <a:buFont typeface="Arial"/>
                        <a:buNone/>
                        <a:tabLst/>
                        <a:defRPr/>
                      </a:pPr>
                      <a:r>
                        <a:rPr lang="en-GB" dirty="0"/>
                        <a:t>Contributes to the definition of a participatory and lightweight </a:t>
                      </a:r>
                      <a:r>
                        <a:rPr lang="en-GB" b="1" dirty="0"/>
                        <a:t>service portfolio management process</a:t>
                      </a:r>
                      <a:r>
                        <a:rPr lang="en-GB" dirty="0"/>
                        <a:t> in collaboration with the participating service providers.</a:t>
                      </a:r>
                    </a:p>
                    <a:p>
                      <a:pPr marL="0" lvl="0" indent="0" algn="ctr" rtl="0">
                        <a:spcBef>
                          <a:spcPts val="0"/>
                        </a:spcBef>
                        <a:spcAft>
                          <a:spcPts val="2300"/>
                        </a:spcAft>
                        <a:buNone/>
                      </a:pPr>
                      <a:endParaRPr lang="en-GB" dirty="0"/>
                    </a:p>
                  </a:txBody>
                  <a:tcPr marL="139700" marR="139700" marT="101600" marB="28800">
                    <a:lnL w="9525" cap="flat" cmpd="sng" algn="ctr">
                      <a:solidFill>
                        <a:srgbClr val="EEEEEE"/>
                      </a:solidFill>
                      <a:prstDash val="solid"/>
                      <a:round/>
                      <a:headEnd type="none" w="sm" len="sm"/>
                      <a:tailEnd type="none" w="sm" len="sm"/>
                    </a:lnL>
                    <a:lnR w="9525" cap="flat" cmpd="sng" algn="ctr">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lgn="ctr">
                      <a:solidFill>
                        <a:srgbClr val="EEEEEE"/>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2300"/>
                        </a:spcAft>
                        <a:buClr>
                          <a:srgbClr val="000000"/>
                        </a:buClr>
                        <a:buSzTx/>
                        <a:buFont typeface="Arial"/>
                        <a:buNone/>
                        <a:tabLst/>
                        <a:defRPr/>
                      </a:pPr>
                      <a:r>
                        <a:rPr lang="en-GB" dirty="0"/>
                        <a:t>Supports the optimum use of resources through </a:t>
                      </a:r>
                      <a:r>
                        <a:rPr lang="en-GB" b="1" dirty="0"/>
                        <a:t>middleware services </a:t>
                      </a:r>
                      <a:r>
                        <a:rPr lang="en-GB" dirty="0"/>
                        <a:t>that connect all types of research artifacts; </a:t>
                      </a:r>
                      <a:r>
                        <a:rPr lang="en-GB" dirty="0">
                          <a:solidFill>
                            <a:schemeClr val="dk1"/>
                          </a:solidFill>
                        </a:rPr>
                        <a:t>provides </a:t>
                      </a:r>
                      <a:r>
                        <a:rPr lang="en-GB" b="1" dirty="0">
                          <a:solidFill>
                            <a:schemeClr val="dk1"/>
                          </a:solidFill>
                        </a:rPr>
                        <a:t>Research Data Management services </a:t>
                      </a:r>
                      <a:r>
                        <a:rPr lang="en-GB" dirty="0">
                          <a:solidFill>
                            <a:schemeClr val="dk1"/>
                          </a:solidFill>
                        </a:rPr>
                        <a:t>to plan, store, anonymize, publish and link research results.</a:t>
                      </a:r>
                      <a:endParaRPr lang="en-GB" dirty="0"/>
                    </a:p>
                  </a:txBody>
                  <a:tcPr marL="139700" marR="139700" marT="101600" marB="63500">
                    <a:lnL w="9525" cap="flat" cmpd="sng" algn="ctr">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lgn="ctr">
                      <a:solidFill>
                        <a:srgbClr val="EEEEEE"/>
                      </a:solidFill>
                      <a:prstDash val="solid"/>
                      <a:round/>
                      <a:headEnd type="none" w="sm" len="sm"/>
                      <a:tailEnd type="none" w="sm" len="sm"/>
                    </a:lnB>
                  </a:tcPr>
                </a:tc>
                <a:extLst>
                  <a:ext uri="{0D108BD9-81ED-4DB2-BD59-A6C34878D82A}">
                    <a16:rowId xmlns:a16="http://schemas.microsoft.com/office/drawing/2014/main" val="1864193432"/>
                  </a:ext>
                </a:extLst>
              </a:tr>
            </a:tbl>
          </a:graphicData>
        </a:graphic>
      </p:graphicFrame>
      <p:pic>
        <p:nvPicPr>
          <p:cNvPr id="77" name="Google Shape;77;p16"/>
          <p:cNvPicPr preferRelativeResize="0"/>
          <p:nvPr/>
        </p:nvPicPr>
        <p:blipFill>
          <a:blip r:embed="rId3">
            <a:alphaModFix/>
          </a:blip>
          <a:stretch>
            <a:fillRect/>
          </a:stretch>
        </p:blipFill>
        <p:spPr>
          <a:xfrm>
            <a:off x="3568703" y="1046787"/>
            <a:ext cx="1714500" cy="657225"/>
          </a:xfrm>
          <a:prstGeom prst="rect">
            <a:avLst/>
          </a:prstGeom>
          <a:noFill/>
          <a:ln>
            <a:noFill/>
          </a:ln>
        </p:spPr>
      </p:pic>
      <p:sp>
        <p:nvSpPr>
          <p:cNvPr id="79" name="Google Shape;79;p16"/>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sz="2000" dirty="0"/>
              <a:t>Project contributions to EOSC – </a:t>
            </a:r>
            <a:r>
              <a:rPr lang="en-GB" sz="2000" b="1" dirty="0"/>
              <a:t>Services</a:t>
            </a:r>
            <a:r>
              <a:rPr lang="en-GB" sz="2000" dirty="0"/>
              <a:t> (1/2)</a:t>
            </a:r>
            <a:endParaRPr sz="2000" dirty="0"/>
          </a:p>
        </p:txBody>
      </p:sp>
      <p:sp>
        <p:nvSpPr>
          <p:cNvPr id="80" name="Google Shape;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GB"/>
              <a:t>6</a:t>
            </a:fld>
            <a:endParaRPr/>
          </a:p>
        </p:txBody>
      </p:sp>
      <p:pic>
        <p:nvPicPr>
          <p:cNvPr id="7" name="Google Shape;315;p38">
            <a:extLst>
              <a:ext uri="{FF2B5EF4-FFF2-40B4-BE49-F238E27FC236}">
                <a16:creationId xmlns:a16="http://schemas.microsoft.com/office/drawing/2014/main" id="{CE602B88-963B-AF43-99DB-9A9E2A41BD1A}"/>
              </a:ext>
            </a:extLst>
          </p:cNvPr>
          <p:cNvPicPr preferRelativeResize="0"/>
          <p:nvPr/>
        </p:nvPicPr>
        <p:blipFill>
          <a:blip r:embed="rId4">
            <a:alphaModFix/>
          </a:blip>
          <a:stretch>
            <a:fillRect/>
          </a:stretch>
        </p:blipFill>
        <p:spPr>
          <a:xfrm>
            <a:off x="667553" y="1130227"/>
            <a:ext cx="1912678" cy="490343"/>
          </a:xfrm>
          <a:prstGeom prst="rect">
            <a:avLst/>
          </a:prstGeom>
          <a:noFill/>
          <a:ln>
            <a:noFill/>
          </a:ln>
        </p:spPr>
      </p:pic>
      <p:pic>
        <p:nvPicPr>
          <p:cNvPr id="8" name="Google Shape;78;p16">
            <a:extLst>
              <a:ext uri="{FF2B5EF4-FFF2-40B4-BE49-F238E27FC236}">
                <a16:creationId xmlns:a16="http://schemas.microsoft.com/office/drawing/2014/main" id="{6BCE8F1E-1E60-3849-AEC5-B2FA0CBF947E}"/>
              </a:ext>
            </a:extLst>
          </p:cNvPr>
          <p:cNvPicPr preferRelativeResize="0"/>
          <p:nvPr/>
        </p:nvPicPr>
        <p:blipFill rotWithShape="1">
          <a:blip r:embed="rId5">
            <a:alphaModFix/>
          </a:blip>
          <a:srcRect t="16307" b="18192"/>
          <a:stretch/>
        </p:blipFill>
        <p:spPr>
          <a:xfrm>
            <a:off x="6189438" y="1046787"/>
            <a:ext cx="1963162" cy="657224"/>
          </a:xfrm>
          <a:prstGeom prst="rect">
            <a:avLst/>
          </a:prstGeom>
          <a:noFill/>
          <a:ln>
            <a:noFill/>
          </a:ln>
        </p:spPr>
      </p:pic>
    </p:spTree>
    <p:extLst>
      <p:ext uri="{BB962C8B-B14F-4D97-AF65-F5344CB8AC3E}">
        <p14:creationId xmlns:p14="http://schemas.microsoft.com/office/powerpoint/2010/main" val="2153488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graphicFrame>
        <p:nvGraphicFramePr>
          <p:cNvPr id="76" name="Google Shape;76;p16"/>
          <p:cNvGraphicFramePr/>
          <p:nvPr>
            <p:extLst>
              <p:ext uri="{D42A27DB-BD31-4B8C-83A1-F6EECF244321}">
                <p14:modId xmlns:p14="http://schemas.microsoft.com/office/powerpoint/2010/main" val="3759469825"/>
              </p:ext>
            </p:extLst>
          </p:nvPr>
        </p:nvGraphicFramePr>
        <p:xfrm>
          <a:off x="334450" y="1035100"/>
          <a:ext cx="8237325" cy="4064773"/>
        </p:xfrm>
        <a:graphic>
          <a:graphicData uri="http://schemas.openxmlformats.org/drawingml/2006/table">
            <a:tbl>
              <a:tblPr>
                <a:noFill/>
                <a:tableStyleId>{8D287E3D-594E-4C1B-86F6-8B6E4AB7BC11}</a:tableStyleId>
              </a:tblPr>
              <a:tblGrid>
                <a:gridCol w="2626033">
                  <a:extLst>
                    <a:ext uri="{9D8B030D-6E8A-4147-A177-3AD203B41FA5}">
                      <a16:colId xmlns:a16="http://schemas.microsoft.com/office/drawing/2014/main" val="20000"/>
                    </a:ext>
                  </a:extLst>
                </a:gridCol>
                <a:gridCol w="2869949">
                  <a:extLst>
                    <a:ext uri="{9D8B030D-6E8A-4147-A177-3AD203B41FA5}">
                      <a16:colId xmlns:a16="http://schemas.microsoft.com/office/drawing/2014/main" val="20001"/>
                    </a:ext>
                  </a:extLst>
                </a:gridCol>
                <a:gridCol w="2741343">
                  <a:extLst>
                    <a:ext uri="{9D8B030D-6E8A-4147-A177-3AD203B41FA5}">
                      <a16:colId xmlns:a16="http://schemas.microsoft.com/office/drawing/2014/main" val="20002"/>
                    </a:ext>
                  </a:extLst>
                </a:gridCol>
              </a:tblGrid>
              <a:tr h="699273">
                <a:tc>
                  <a:txBody>
                    <a:bodyPr/>
                    <a:lstStyle/>
                    <a:p>
                      <a:pPr marL="0" lvl="0" indent="0" algn="just"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38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2300"/>
                        </a:spcAft>
                        <a:buNone/>
                      </a:pPr>
                      <a:endParaRPr/>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0"/>
                  </a:ext>
                </a:extLst>
              </a:tr>
              <a:tr h="1751211">
                <a:tc>
                  <a:txBody>
                    <a:bodyPr/>
                    <a:lstStyle/>
                    <a:p>
                      <a:pPr marL="0" marR="0" lvl="0" indent="0" algn="ctr" defTabSz="914400" rtl="0" eaLnBrk="1" fontAlgn="auto" latinLnBrk="0" hangingPunct="1">
                        <a:lnSpc>
                          <a:spcPct val="100000"/>
                        </a:lnSpc>
                        <a:spcBef>
                          <a:spcPts val="0"/>
                        </a:spcBef>
                        <a:spcAft>
                          <a:spcPts val="2300"/>
                        </a:spcAft>
                        <a:buClr>
                          <a:srgbClr val="000000"/>
                        </a:buClr>
                        <a:buSzTx/>
                        <a:buFont typeface="Arial"/>
                        <a:buNone/>
                        <a:tabLst/>
                        <a:defRPr/>
                      </a:pPr>
                      <a:r>
                        <a:rPr lang="en-GB" altLang="en-US" sz="1400" b="0" dirty="0">
                          <a:solidFill>
                            <a:schemeClr val="tx1"/>
                          </a:solidFill>
                        </a:rPr>
                        <a:t>Builds the</a:t>
                      </a:r>
                      <a:r>
                        <a:rPr lang="en-GB" altLang="en-US" sz="1400" b="1" dirty="0">
                          <a:solidFill>
                            <a:schemeClr val="tx1"/>
                          </a:solidFill>
                        </a:rPr>
                        <a:t> </a:t>
                      </a:r>
                      <a:r>
                        <a:rPr lang="en-GB" sz="1400" b="1" dirty="0">
                          <a:solidFill>
                            <a:schemeClr val="tx1"/>
                          </a:solidFill>
                        </a:rPr>
                        <a:t>Catalogue for EOSC </a:t>
                      </a:r>
                      <a:r>
                        <a:rPr lang="en-GB" sz="1400" dirty="0">
                          <a:solidFill>
                            <a:schemeClr val="tx1"/>
                          </a:solidFill>
                        </a:rPr>
                        <a:t>which is </a:t>
                      </a:r>
                      <a:r>
                        <a:rPr lang="en-GB" sz="1400" b="1" dirty="0">
                          <a:solidFill>
                            <a:schemeClr val="tx1"/>
                          </a:solidFill>
                        </a:rPr>
                        <a:t>all inclusive, transparent and open</a:t>
                      </a:r>
                      <a:r>
                        <a:rPr lang="en-GB" sz="1400" dirty="0">
                          <a:solidFill>
                            <a:schemeClr val="tx1"/>
                          </a:solidFill>
                        </a:rPr>
                        <a:t>. Originally built with </a:t>
                      </a:r>
                      <a:r>
                        <a:rPr lang="en-GB" dirty="0"/>
                        <a:t>PRACE, GEANT, EGI, EUDAT, OpenAIRE, it is now open to all types of SPs. </a:t>
                      </a:r>
                      <a:r>
                        <a:rPr lang="en-GB" sz="1400" dirty="0">
                          <a:solidFill>
                            <a:schemeClr val="tx1"/>
                          </a:solidFill>
                        </a:rPr>
                        <a:t>It captures services at </a:t>
                      </a:r>
                      <a:r>
                        <a:rPr lang="en-GB" sz="1400" b="1" dirty="0">
                          <a:solidFill>
                            <a:schemeClr val="tx1"/>
                          </a:solidFill>
                        </a:rPr>
                        <a:t>TRL7-9 </a:t>
                      </a:r>
                      <a:r>
                        <a:rPr lang="en-GB" sz="1400" dirty="0">
                          <a:solidFill>
                            <a:schemeClr val="tx1"/>
                          </a:solidFill>
                        </a:rPr>
                        <a:t>from SPs both interested to become EOSC compliant and be available for order via the EOSC marketplace as well as anyone else that wants to offer their services to our targeted communities.</a:t>
                      </a:r>
                    </a:p>
                  </a:txBody>
                  <a:tcPr marL="139700" marR="139700" marT="101600" marB="63500">
                    <a:lnL w="9525" cap="flat" cmpd="sng">
                      <a:solidFill>
                        <a:srgbClr val="EEEEEE"/>
                      </a:solidFill>
                      <a:prstDash val="solid"/>
                      <a:round/>
                      <a:headEnd type="none" w="sm" len="sm"/>
                      <a:tailEnd type="none" w="sm" len="sm"/>
                    </a:lnL>
                    <a:lnR w="9525" cap="flat" cmpd="sng" algn="ctr">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2300"/>
                        </a:spcAft>
                        <a:buClr>
                          <a:srgbClr val="000000"/>
                        </a:buClr>
                        <a:buSzTx/>
                        <a:buFont typeface="Arial"/>
                        <a:buNone/>
                        <a:tabLst/>
                        <a:defRPr/>
                      </a:pPr>
                      <a:r>
                        <a:rPr lang="en-GB" dirty="0">
                          <a:solidFill>
                            <a:schemeClr val="dk1"/>
                          </a:solidFill>
                        </a:rPr>
                        <a:t>Engages with the demand and supply side of the EOSC, and will </a:t>
                      </a:r>
                      <a:r>
                        <a:rPr lang="en-GB" b="1" dirty="0">
                          <a:solidFill>
                            <a:schemeClr val="dk1"/>
                          </a:solidFill>
                        </a:rPr>
                        <a:t>co-develop and operate a marketplace</a:t>
                      </a:r>
                      <a:r>
                        <a:rPr lang="en-GB" dirty="0">
                          <a:solidFill>
                            <a:schemeClr val="dk1"/>
                          </a:solidFill>
                        </a:rPr>
                        <a:t> as one entry point to EOSC.</a:t>
                      </a:r>
                      <a:endParaRPr lang="en-GB" dirty="0"/>
                    </a:p>
                    <a:p>
                      <a:pPr marL="0" lvl="0" indent="0" algn="ctr" rtl="0">
                        <a:spcBef>
                          <a:spcPts val="0"/>
                        </a:spcBef>
                        <a:spcAft>
                          <a:spcPts val="2300"/>
                        </a:spcAft>
                        <a:buNone/>
                      </a:pPr>
                      <a:endParaRPr lang="en-GB" dirty="0"/>
                    </a:p>
                  </a:txBody>
                  <a:tcPr marL="139700" marR="139700" marT="101600" marB="28800">
                    <a:lnL w="9525" cap="flat" cmpd="sng" algn="ctr">
                      <a:solidFill>
                        <a:srgbClr val="EEEEEE"/>
                      </a:solidFill>
                      <a:prstDash val="solid"/>
                      <a:round/>
                      <a:headEnd type="none" w="sm" len="sm"/>
                      <a:tailEnd type="none" w="sm" len="sm"/>
                    </a:lnL>
                    <a:lnR w="9525" cap="flat" cmpd="sng" algn="ctr">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2300"/>
                        </a:spcAft>
                        <a:buClr>
                          <a:srgbClr val="000000"/>
                        </a:buClr>
                        <a:buSzTx/>
                        <a:buFont typeface="Arial"/>
                        <a:buNone/>
                        <a:tabLst/>
                        <a:defRPr/>
                      </a:pPr>
                      <a:r>
                        <a:rPr lang="en-GB" dirty="0">
                          <a:solidFill>
                            <a:schemeClr val="dk1"/>
                          </a:solidFill>
                        </a:rPr>
                        <a:t>Monitors (open) research in Europe via provenance-based services and provides a coordinated </a:t>
                      </a:r>
                      <a:r>
                        <a:rPr lang="en-GB" b="1" dirty="0">
                          <a:solidFill>
                            <a:schemeClr val="dk1"/>
                          </a:solidFill>
                        </a:rPr>
                        <a:t>Open Science Helpdesk</a:t>
                      </a:r>
                      <a:r>
                        <a:rPr lang="en-GB" dirty="0">
                          <a:solidFill>
                            <a:schemeClr val="dk1"/>
                          </a:solidFill>
                        </a:rPr>
                        <a:t> (in 34 European countries) for support and training of data scientists, research administrators and project coordinators.</a:t>
                      </a:r>
                    </a:p>
                  </a:txBody>
                  <a:tcPr marL="139700" marR="139700" marT="101600" marB="63500">
                    <a:lnL w="9525" cap="flat" cmpd="sng" algn="ctr">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7" name="Google Shape;77;p16"/>
          <p:cNvPicPr preferRelativeResize="0"/>
          <p:nvPr/>
        </p:nvPicPr>
        <p:blipFill>
          <a:blip r:embed="rId3">
            <a:alphaModFix/>
          </a:blip>
          <a:stretch>
            <a:fillRect/>
          </a:stretch>
        </p:blipFill>
        <p:spPr>
          <a:xfrm>
            <a:off x="3568703" y="1046787"/>
            <a:ext cx="1714500" cy="657225"/>
          </a:xfrm>
          <a:prstGeom prst="rect">
            <a:avLst/>
          </a:prstGeom>
          <a:noFill/>
          <a:ln>
            <a:noFill/>
          </a:ln>
        </p:spPr>
      </p:pic>
      <p:sp>
        <p:nvSpPr>
          <p:cNvPr id="79" name="Google Shape;79;p16"/>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sz="2000" dirty="0"/>
              <a:t>Project contributions to EOSC – </a:t>
            </a:r>
            <a:r>
              <a:rPr lang="en-GB" sz="2000" b="1" dirty="0"/>
              <a:t>Services</a:t>
            </a:r>
            <a:r>
              <a:rPr lang="en-GB" sz="2000" dirty="0"/>
              <a:t> (2/2)</a:t>
            </a:r>
            <a:endParaRPr sz="2000" dirty="0"/>
          </a:p>
        </p:txBody>
      </p:sp>
      <p:sp>
        <p:nvSpPr>
          <p:cNvPr id="80" name="Google Shape;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GB"/>
              <a:t>7</a:t>
            </a:fld>
            <a:endParaRPr/>
          </a:p>
        </p:txBody>
      </p:sp>
      <p:pic>
        <p:nvPicPr>
          <p:cNvPr id="7" name="Google Shape;315;p38">
            <a:extLst>
              <a:ext uri="{FF2B5EF4-FFF2-40B4-BE49-F238E27FC236}">
                <a16:creationId xmlns:a16="http://schemas.microsoft.com/office/drawing/2014/main" id="{CE602B88-963B-AF43-99DB-9A9E2A41BD1A}"/>
              </a:ext>
            </a:extLst>
          </p:cNvPr>
          <p:cNvPicPr preferRelativeResize="0"/>
          <p:nvPr/>
        </p:nvPicPr>
        <p:blipFill>
          <a:blip r:embed="rId4">
            <a:alphaModFix/>
          </a:blip>
          <a:stretch>
            <a:fillRect/>
          </a:stretch>
        </p:blipFill>
        <p:spPr>
          <a:xfrm>
            <a:off x="667553" y="1130227"/>
            <a:ext cx="1912678" cy="490343"/>
          </a:xfrm>
          <a:prstGeom prst="rect">
            <a:avLst/>
          </a:prstGeom>
          <a:noFill/>
          <a:ln>
            <a:noFill/>
          </a:ln>
        </p:spPr>
      </p:pic>
      <p:pic>
        <p:nvPicPr>
          <p:cNvPr id="8" name="Google Shape;78;p16">
            <a:extLst>
              <a:ext uri="{FF2B5EF4-FFF2-40B4-BE49-F238E27FC236}">
                <a16:creationId xmlns:a16="http://schemas.microsoft.com/office/drawing/2014/main" id="{701A4E4A-C23C-6E47-A6A4-96622C19FA17}"/>
              </a:ext>
            </a:extLst>
          </p:cNvPr>
          <p:cNvPicPr preferRelativeResize="0"/>
          <p:nvPr/>
        </p:nvPicPr>
        <p:blipFill rotWithShape="1">
          <a:blip r:embed="rId5">
            <a:alphaModFix/>
          </a:blip>
          <a:srcRect t="16307" b="18192"/>
          <a:stretch/>
        </p:blipFill>
        <p:spPr>
          <a:xfrm>
            <a:off x="6189438" y="1046787"/>
            <a:ext cx="1963162" cy="657224"/>
          </a:xfrm>
          <a:prstGeom prst="rect">
            <a:avLst/>
          </a:prstGeom>
          <a:noFill/>
          <a:ln>
            <a:noFill/>
          </a:ln>
        </p:spPr>
      </p:pic>
    </p:spTree>
    <p:extLst>
      <p:ext uri="{BB962C8B-B14F-4D97-AF65-F5344CB8AC3E}">
        <p14:creationId xmlns:p14="http://schemas.microsoft.com/office/powerpoint/2010/main" val="1424443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graphicFrame>
        <p:nvGraphicFramePr>
          <p:cNvPr id="76" name="Google Shape;76;p16"/>
          <p:cNvGraphicFramePr/>
          <p:nvPr>
            <p:extLst>
              <p:ext uri="{D42A27DB-BD31-4B8C-83A1-F6EECF244321}">
                <p14:modId xmlns:p14="http://schemas.microsoft.com/office/powerpoint/2010/main" val="1271137651"/>
              </p:ext>
            </p:extLst>
          </p:nvPr>
        </p:nvGraphicFramePr>
        <p:xfrm>
          <a:off x="334450" y="1035100"/>
          <a:ext cx="8237325" cy="3716793"/>
        </p:xfrm>
        <a:graphic>
          <a:graphicData uri="http://schemas.openxmlformats.org/drawingml/2006/table">
            <a:tbl>
              <a:tblPr>
                <a:noFill/>
                <a:tableStyleId>{8D287E3D-594E-4C1B-86F6-8B6E4AB7BC11}</a:tableStyleId>
              </a:tblPr>
              <a:tblGrid>
                <a:gridCol w="2626033">
                  <a:extLst>
                    <a:ext uri="{9D8B030D-6E8A-4147-A177-3AD203B41FA5}">
                      <a16:colId xmlns:a16="http://schemas.microsoft.com/office/drawing/2014/main" val="20000"/>
                    </a:ext>
                  </a:extLst>
                </a:gridCol>
                <a:gridCol w="2869949">
                  <a:extLst>
                    <a:ext uri="{9D8B030D-6E8A-4147-A177-3AD203B41FA5}">
                      <a16:colId xmlns:a16="http://schemas.microsoft.com/office/drawing/2014/main" val="20001"/>
                    </a:ext>
                  </a:extLst>
                </a:gridCol>
                <a:gridCol w="2741343">
                  <a:extLst>
                    <a:ext uri="{9D8B030D-6E8A-4147-A177-3AD203B41FA5}">
                      <a16:colId xmlns:a16="http://schemas.microsoft.com/office/drawing/2014/main" val="20002"/>
                    </a:ext>
                  </a:extLst>
                </a:gridCol>
              </a:tblGrid>
              <a:tr h="699273">
                <a:tc>
                  <a:txBody>
                    <a:bodyPr/>
                    <a:lstStyle/>
                    <a:p>
                      <a:pPr marL="0" lvl="0" indent="0" algn="just"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38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0"/>
                  </a:ext>
                </a:extLst>
              </a:tr>
              <a:tr h="1751211">
                <a:tc>
                  <a:txBody>
                    <a:bodyPr/>
                    <a:lstStyle/>
                    <a:p>
                      <a:pPr marL="0" lvl="0" indent="0" algn="ctr" rtl="0">
                        <a:spcBef>
                          <a:spcPts val="0"/>
                        </a:spcBef>
                        <a:spcAft>
                          <a:spcPts val="2300"/>
                        </a:spcAft>
                        <a:buNone/>
                      </a:pPr>
                      <a:r>
                        <a:rPr lang="en-GB" dirty="0"/>
                        <a:t>Builds on the work of </a:t>
                      </a:r>
                      <a:r>
                        <a:rPr lang="en-GB" dirty="0" err="1"/>
                        <a:t>EOSCpilot</a:t>
                      </a:r>
                      <a:r>
                        <a:rPr lang="en-GB" dirty="0"/>
                        <a:t> and active contributors, and cooperates with EOSC-hub, OpenAIRE-Advance, GEANT, PRACE </a:t>
                      </a:r>
                      <a:r>
                        <a:rPr lang="en-GB" b="0" dirty="0"/>
                        <a:t>to</a:t>
                      </a:r>
                      <a:r>
                        <a:rPr lang="en-GB" b="1" dirty="0"/>
                        <a:t> develop the Rules of Participation for EOSC-compliant services and resour</a:t>
                      </a:r>
                      <a:r>
                        <a:rPr lang="en-GB" b="1" dirty="0">
                          <a:latin typeface="Arial" panose="020B0604020202020204" pitchFamily="34" charset="0"/>
                          <a:cs typeface="Arial" panose="020B0604020202020204" pitchFamily="34" charset="0"/>
                        </a:rPr>
                        <a:t>ces</a:t>
                      </a:r>
                      <a:r>
                        <a:rPr lang="en-GB" dirty="0">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2300"/>
                        </a:spcAft>
                        <a:buClr>
                          <a:srgbClr val="000000"/>
                        </a:buClr>
                        <a:buSzTx/>
                        <a:buFont typeface="Arial"/>
                        <a:buNone/>
                        <a:tabLst/>
                        <a:defRPr/>
                      </a:pPr>
                      <a:r>
                        <a:rPr lang="en-GB" sz="1400" dirty="0">
                          <a:latin typeface="Arial" panose="020B0604020202020204" pitchFamily="34" charset="0"/>
                          <a:ea typeface="Raleway" charset="0"/>
                          <a:cs typeface="Arial" panose="020B0604020202020204" pitchFamily="34" charset="0"/>
                        </a:rPr>
                        <a:t>Developed guidelines for </a:t>
                      </a:r>
                      <a:r>
                        <a:rPr lang="en-GB" sz="1400" b="1" dirty="0">
                          <a:latin typeface="Arial" panose="020B0604020202020204" pitchFamily="34" charset="0"/>
                          <a:ea typeface="Raleway" charset="0"/>
                          <a:cs typeface="Arial" panose="020B0604020202020204" pitchFamily="34" charset="0"/>
                        </a:rPr>
                        <a:t>Schema Representation and APIs</a:t>
                      </a:r>
                      <a:r>
                        <a:rPr lang="en-GB" sz="1400" dirty="0">
                          <a:latin typeface="Arial" panose="020B0604020202020204" pitchFamily="34" charset="0"/>
                          <a:ea typeface="Raleway" charset="0"/>
                          <a:cs typeface="Arial" panose="020B0604020202020204" pitchFamily="34" charset="0"/>
                        </a:rPr>
                        <a:t>.</a:t>
                      </a:r>
                      <a:endParaRPr dirty="0"/>
                    </a:p>
                  </a:txBody>
                  <a:tcPr marL="139700" marR="139700" marT="101600" marB="63500">
                    <a:lnL w="9525" cap="flat" cmpd="sng">
                      <a:solidFill>
                        <a:srgbClr val="EEEEEE"/>
                      </a:solidFill>
                      <a:prstDash val="solid"/>
                      <a:round/>
                      <a:headEnd type="none" w="sm" len="sm"/>
                      <a:tailEnd type="none" w="sm" len="sm"/>
                    </a:lnL>
                    <a:lnR w="9525" cap="flat" cmpd="sng" algn="ctr">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ctr" rtl="0">
                        <a:spcBef>
                          <a:spcPts val="0"/>
                        </a:spcBef>
                        <a:spcAft>
                          <a:spcPts val="2300"/>
                        </a:spcAft>
                        <a:buNone/>
                      </a:pPr>
                      <a:r>
                        <a:rPr lang="en-GB" dirty="0"/>
                        <a:t>Collaborates with partners and external projects/initiatives to </a:t>
                      </a:r>
                      <a:r>
                        <a:rPr lang="en-GB" b="1" dirty="0"/>
                        <a:t>establish and maintain a corpus of policies</a:t>
                      </a:r>
                      <a:r>
                        <a:rPr lang="en-GB" dirty="0"/>
                        <a:t> that is attractive and provides value for both service providers and service users.</a:t>
                      </a:r>
                    </a:p>
                    <a:p>
                      <a:pPr marL="0" lvl="0" indent="0" algn="ctr" rtl="0">
                        <a:spcBef>
                          <a:spcPts val="0"/>
                        </a:spcBef>
                        <a:spcAft>
                          <a:spcPts val="2300"/>
                        </a:spcAft>
                        <a:buNone/>
                      </a:pPr>
                      <a:endParaRPr lang="en-GB" dirty="0"/>
                    </a:p>
                  </a:txBody>
                  <a:tcPr marL="139700" marR="139700" marT="101600" marB="28800">
                    <a:lnL w="9525" cap="flat" cmpd="sng" algn="ctr">
                      <a:solidFill>
                        <a:srgbClr val="EEEEEE"/>
                      </a:solidFill>
                      <a:prstDash val="solid"/>
                      <a:round/>
                      <a:headEnd type="none" w="sm" len="sm"/>
                      <a:tailEnd type="none" w="sm" len="sm"/>
                    </a:lnL>
                    <a:lnR w="9525" cap="flat" cmpd="sng" algn="ctr">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GB" dirty="0"/>
                        <a:t>Transforms </a:t>
                      </a:r>
                      <a:r>
                        <a:rPr lang="en-GB" b="1" dirty="0"/>
                        <a:t>open science</a:t>
                      </a:r>
                      <a:r>
                        <a:rPr lang="en-GB" dirty="0"/>
                        <a:t> policies into concrete </a:t>
                      </a:r>
                      <a:r>
                        <a:rPr lang="en-GB" b="1" dirty="0"/>
                        <a:t>rules and guidelines</a:t>
                      </a:r>
                      <a:r>
                        <a:rPr lang="en-GB" dirty="0"/>
                        <a:t> for: a) </a:t>
                      </a:r>
                      <a:r>
                        <a:rPr lang="en-GB" b="1" dirty="0"/>
                        <a:t>Content providers</a:t>
                      </a:r>
                      <a:r>
                        <a:rPr lang="en-GB" dirty="0"/>
                        <a:t> to allow seamless access to research </a:t>
                      </a:r>
                      <a:r>
                        <a:rPr lang="en-GB" dirty="0" err="1"/>
                        <a:t>artifacts</a:t>
                      </a:r>
                      <a:r>
                        <a:rPr lang="en-GB" dirty="0"/>
                        <a:t>, b) </a:t>
                      </a:r>
                      <a:r>
                        <a:rPr lang="en-GB" b="1" dirty="0"/>
                        <a:t>Research communities</a:t>
                      </a:r>
                      <a:r>
                        <a:rPr lang="en-GB" dirty="0"/>
                        <a:t> to embed open science in their publishing workflows, c) </a:t>
                      </a:r>
                      <a:r>
                        <a:rPr lang="en-GB" b="1" dirty="0"/>
                        <a:t>Citizen Science</a:t>
                      </a:r>
                      <a:r>
                        <a:rPr lang="en-GB" dirty="0"/>
                        <a:t> initiatives to integrate their efforts in national or EU open science infrastructures.</a:t>
                      </a:r>
                    </a:p>
                  </a:txBody>
                  <a:tcPr marL="139700" marR="139700" marT="101600" marB="63500">
                    <a:lnL w="9525" cap="flat" cmpd="sng" algn="ctr">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7" name="Google Shape;77;p16"/>
          <p:cNvPicPr preferRelativeResize="0"/>
          <p:nvPr/>
        </p:nvPicPr>
        <p:blipFill>
          <a:blip r:embed="rId3">
            <a:alphaModFix/>
          </a:blip>
          <a:stretch>
            <a:fillRect/>
          </a:stretch>
        </p:blipFill>
        <p:spPr>
          <a:xfrm>
            <a:off x="3568703" y="1046787"/>
            <a:ext cx="1714500" cy="657225"/>
          </a:xfrm>
          <a:prstGeom prst="rect">
            <a:avLst/>
          </a:prstGeom>
          <a:noFill/>
          <a:ln>
            <a:noFill/>
          </a:ln>
        </p:spPr>
      </p:pic>
      <p:sp>
        <p:nvSpPr>
          <p:cNvPr id="79" name="Google Shape;79;p16"/>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sz="2000" dirty="0"/>
              <a:t>Project contributions to EOSC – </a:t>
            </a:r>
            <a:r>
              <a:rPr lang="en-GB" sz="2000" b="1" dirty="0"/>
              <a:t>Rules of Participation</a:t>
            </a:r>
            <a:endParaRPr sz="2000" b="1" dirty="0"/>
          </a:p>
        </p:txBody>
      </p:sp>
      <p:sp>
        <p:nvSpPr>
          <p:cNvPr id="80" name="Google Shape;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GB"/>
              <a:t>8</a:t>
            </a:fld>
            <a:endParaRPr/>
          </a:p>
        </p:txBody>
      </p:sp>
      <p:pic>
        <p:nvPicPr>
          <p:cNvPr id="7" name="Google Shape;315;p38">
            <a:extLst>
              <a:ext uri="{FF2B5EF4-FFF2-40B4-BE49-F238E27FC236}">
                <a16:creationId xmlns:a16="http://schemas.microsoft.com/office/drawing/2014/main" id="{CE602B88-963B-AF43-99DB-9A9E2A41BD1A}"/>
              </a:ext>
            </a:extLst>
          </p:cNvPr>
          <p:cNvPicPr preferRelativeResize="0"/>
          <p:nvPr/>
        </p:nvPicPr>
        <p:blipFill>
          <a:blip r:embed="rId4">
            <a:alphaModFix/>
          </a:blip>
          <a:stretch>
            <a:fillRect/>
          </a:stretch>
        </p:blipFill>
        <p:spPr>
          <a:xfrm>
            <a:off x="667553" y="1130227"/>
            <a:ext cx="1912678" cy="490343"/>
          </a:xfrm>
          <a:prstGeom prst="rect">
            <a:avLst/>
          </a:prstGeom>
          <a:noFill/>
          <a:ln>
            <a:noFill/>
          </a:ln>
        </p:spPr>
      </p:pic>
      <p:pic>
        <p:nvPicPr>
          <p:cNvPr id="8" name="Google Shape;78;p16">
            <a:extLst>
              <a:ext uri="{FF2B5EF4-FFF2-40B4-BE49-F238E27FC236}">
                <a16:creationId xmlns:a16="http://schemas.microsoft.com/office/drawing/2014/main" id="{D8EB57E6-E53B-814A-BF4A-EE2E6B426E47}"/>
              </a:ext>
            </a:extLst>
          </p:cNvPr>
          <p:cNvPicPr preferRelativeResize="0"/>
          <p:nvPr/>
        </p:nvPicPr>
        <p:blipFill rotWithShape="1">
          <a:blip r:embed="rId5">
            <a:alphaModFix/>
          </a:blip>
          <a:srcRect t="16307" b="18192"/>
          <a:stretch/>
        </p:blipFill>
        <p:spPr>
          <a:xfrm>
            <a:off x="6189438" y="1046787"/>
            <a:ext cx="1963162" cy="657224"/>
          </a:xfrm>
          <a:prstGeom prst="rect">
            <a:avLst/>
          </a:prstGeom>
          <a:noFill/>
          <a:ln>
            <a:noFill/>
          </a:ln>
        </p:spPr>
      </p:pic>
    </p:spTree>
    <p:extLst>
      <p:ext uri="{BB962C8B-B14F-4D97-AF65-F5344CB8AC3E}">
        <p14:creationId xmlns:p14="http://schemas.microsoft.com/office/powerpoint/2010/main" val="272735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graphicFrame>
        <p:nvGraphicFramePr>
          <p:cNvPr id="76" name="Google Shape;76;p16"/>
          <p:cNvGraphicFramePr/>
          <p:nvPr>
            <p:extLst>
              <p:ext uri="{D42A27DB-BD31-4B8C-83A1-F6EECF244321}">
                <p14:modId xmlns:p14="http://schemas.microsoft.com/office/powerpoint/2010/main" val="3573847555"/>
              </p:ext>
            </p:extLst>
          </p:nvPr>
        </p:nvGraphicFramePr>
        <p:xfrm>
          <a:off x="334450" y="1035100"/>
          <a:ext cx="8237325" cy="2450484"/>
        </p:xfrm>
        <a:graphic>
          <a:graphicData uri="http://schemas.openxmlformats.org/drawingml/2006/table">
            <a:tbl>
              <a:tblPr>
                <a:noFill/>
                <a:tableStyleId>{8D287E3D-594E-4C1B-86F6-8B6E4AB7BC11}</a:tableStyleId>
              </a:tblPr>
              <a:tblGrid>
                <a:gridCol w="2626033">
                  <a:extLst>
                    <a:ext uri="{9D8B030D-6E8A-4147-A177-3AD203B41FA5}">
                      <a16:colId xmlns:a16="http://schemas.microsoft.com/office/drawing/2014/main" val="20000"/>
                    </a:ext>
                  </a:extLst>
                </a:gridCol>
                <a:gridCol w="2869949">
                  <a:extLst>
                    <a:ext uri="{9D8B030D-6E8A-4147-A177-3AD203B41FA5}">
                      <a16:colId xmlns:a16="http://schemas.microsoft.com/office/drawing/2014/main" val="20001"/>
                    </a:ext>
                  </a:extLst>
                </a:gridCol>
                <a:gridCol w="2741343">
                  <a:extLst>
                    <a:ext uri="{9D8B030D-6E8A-4147-A177-3AD203B41FA5}">
                      <a16:colId xmlns:a16="http://schemas.microsoft.com/office/drawing/2014/main" val="20002"/>
                    </a:ext>
                  </a:extLst>
                </a:gridCol>
              </a:tblGrid>
              <a:tr h="699273">
                <a:tc>
                  <a:txBody>
                    <a:bodyPr/>
                    <a:lstStyle/>
                    <a:p>
                      <a:pPr marL="0" lvl="0" indent="0" algn="just" rtl="0">
                        <a:spcBef>
                          <a:spcPts val="0"/>
                        </a:spcBef>
                        <a:spcAft>
                          <a:spcPts val="23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3800"/>
                        </a:spcAft>
                        <a:buNone/>
                      </a:pPr>
                      <a:endParaRPr dirty="0"/>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a:txBody>
                    <a:bodyPr/>
                    <a:lstStyle/>
                    <a:p>
                      <a:pPr marL="0" lvl="0" indent="0" algn="just" rtl="0">
                        <a:spcBef>
                          <a:spcPts val="0"/>
                        </a:spcBef>
                        <a:spcAft>
                          <a:spcPts val="2300"/>
                        </a:spcAft>
                        <a:buNone/>
                      </a:pPr>
                      <a:endParaRPr/>
                    </a:p>
                  </a:txBody>
                  <a:tcPr marL="139700" marR="139700" marT="101600" marB="63500">
                    <a:lnL w="9525" cap="flat" cmpd="sng">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0"/>
                  </a:ext>
                </a:extLst>
              </a:tr>
              <a:tr h="1751211">
                <a:tc gridSpan="3">
                  <a:txBody>
                    <a:bodyPr/>
                    <a:lstStyle/>
                    <a:p>
                      <a:pPr marL="0" lvl="0" indent="0" algn="ctr" rtl="0">
                        <a:spcBef>
                          <a:spcPts val="0"/>
                        </a:spcBef>
                        <a:spcAft>
                          <a:spcPts val="2300"/>
                        </a:spcAft>
                        <a:buNone/>
                      </a:pPr>
                      <a:endParaRPr lang="en-GB" dirty="0"/>
                    </a:p>
                    <a:p>
                      <a:pPr marL="0" lvl="0" indent="0" algn="ctr" rtl="0">
                        <a:spcBef>
                          <a:spcPts val="0"/>
                        </a:spcBef>
                        <a:spcAft>
                          <a:spcPts val="2300"/>
                        </a:spcAft>
                        <a:buNone/>
                      </a:pPr>
                      <a:r>
                        <a:rPr lang="en-GB" dirty="0"/>
                        <a:t>Collaborate in building the EOSC portal.</a:t>
                      </a:r>
                      <a:endParaRPr dirty="0"/>
                    </a:p>
                  </a:txBody>
                  <a:tcPr marL="139700" marR="139700" marT="101600" marB="63500">
                    <a:lnL w="9525" cap="flat" cmpd="sng">
                      <a:solidFill>
                        <a:srgbClr val="EEEEEE"/>
                      </a:solidFill>
                      <a:prstDash val="solid"/>
                      <a:round/>
                      <a:headEnd type="none" w="sm" len="sm"/>
                      <a:tailEnd type="none" w="sm" len="sm"/>
                    </a:lnL>
                    <a:lnR w="9525" cap="flat" cmpd="sng" algn="ctr">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lgn="ctr">
                      <a:solidFill>
                        <a:srgbClr val="EEEEEE"/>
                      </a:solidFill>
                      <a:prstDash val="solid"/>
                      <a:round/>
                      <a:headEnd type="none" w="sm" len="sm"/>
                      <a:tailEnd type="none" w="sm" len="sm"/>
                    </a:lnB>
                  </a:tcPr>
                </a:tc>
                <a:tc hMerge="1">
                  <a:txBody>
                    <a:bodyPr/>
                    <a:lstStyle/>
                    <a:p>
                      <a:pPr marL="0" lvl="0" indent="0" rtl="0">
                        <a:spcBef>
                          <a:spcPts val="0"/>
                        </a:spcBef>
                        <a:spcAft>
                          <a:spcPts val="2300"/>
                        </a:spcAft>
                        <a:buNone/>
                      </a:pPr>
                      <a:endParaRPr lang="en-GB" dirty="0"/>
                    </a:p>
                  </a:txBody>
                  <a:tcPr marL="139700" marR="139700" marT="101600" marB="28800">
                    <a:lnL w="9525" cap="flat" cmpd="sng" algn="ctr">
                      <a:solidFill>
                        <a:srgbClr val="EEEEEE"/>
                      </a:solidFill>
                      <a:prstDash val="solid"/>
                      <a:round/>
                      <a:headEnd type="none" w="sm" len="sm"/>
                      <a:tailEnd type="none" w="sm" len="sm"/>
                    </a:lnL>
                    <a:lnR w="9525" cap="flat" cmpd="sng" algn="ctr">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tc hMerge="1">
                  <a:txBody>
                    <a:bodyPr/>
                    <a:lstStyle/>
                    <a:p>
                      <a:pPr marL="0" marR="0" lvl="0" indent="0" algn="just" rtl="0">
                        <a:lnSpc>
                          <a:spcPct val="100000"/>
                        </a:lnSpc>
                        <a:spcBef>
                          <a:spcPts val="0"/>
                        </a:spcBef>
                        <a:spcAft>
                          <a:spcPts val="0"/>
                        </a:spcAft>
                        <a:buNone/>
                      </a:pPr>
                      <a:endParaRPr lang="en-GB" dirty="0"/>
                    </a:p>
                  </a:txBody>
                  <a:tcPr marL="139700" marR="139700" marT="101600" marB="63500">
                    <a:lnL w="9525" cap="flat" cmpd="sng" algn="ctr">
                      <a:solidFill>
                        <a:srgbClr val="EEEEEE"/>
                      </a:solidFill>
                      <a:prstDash val="solid"/>
                      <a:round/>
                      <a:headEnd type="none" w="sm" len="sm"/>
                      <a:tailEnd type="none" w="sm" len="sm"/>
                    </a:lnL>
                    <a:lnR w="9525" cap="flat" cmpd="sng">
                      <a:solidFill>
                        <a:srgbClr val="EEEEEE"/>
                      </a:solidFill>
                      <a:prstDash val="solid"/>
                      <a:round/>
                      <a:headEnd type="none" w="sm" len="sm"/>
                      <a:tailEnd type="none" w="sm" len="sm"/>
                    </a:lnR>
                    <a:lnT w="9525" cap="flat" cmpd="sng" algn="ctr">
                      <a:solidFill>
                        <a:srgbClr val="EEEEEE"/>
                      </a:solidFill>
                      <a:prstDash val="solid"/>
                      <a:round/>
                      <a:headEnd type="none" w="sm" len="sm"/>
                      <a:tailEnd type="none" w="sm" len="sm"/>
                    </a:lnT>
                    <a:lnB w="9525" cap="flat" cmpd="sng">
                      <a:solidFill>
                        <a:srgbClr val="EEEEE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7" name="Google Shape;77;p16"/>
          <p:cNvPicPr preferRelativeResize="0"/>
          <p:nvPr/>
        </p:nvPicPr>
        <p:blipFill>
          <a:blip r:embed="rId3">
            <a:alphaModFix/>
          </a:blip>
          <a:stretch>
            <a:fillRect/>
          </a:stretch>
        </p:blipFill>
        <p:spPr>
          <a:xfrm>
            <a:off x="3568703" y="1046787"/>
            <a:ext cx="1714500" cy="657225"/>
          </a:xfrm>
          <a:prstGeom prst="rect">
            <a:avLst/>
          </a:prstGeom>
          <a:noFill/>
          <a:ln>
            <a:noFill/>
          </a:ln>
        </p:spPr>
      </p:pic>
      <p:sp>
        <p:nvSpPr>
          <p:cNvPr id="79" name="Google Shape;79;p16"/>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sz="2000" dirty="0"/>
              <a:t>Project contributions to EOSC – </a:t>
            </a:r>
            <a:r>
              <a:rPr lang="en-GB" sz="2000" b="1" dirty="0"/>
              <a:t>EOSC portal</a:t>
            </a:r>
            <a:endParaRPr sz="2000" b="1" dirty="0"/>
          </a:p>
        </p:txBody>
      </p:sp>
      <p:sp>
        <p:nvSpPr>
          <p:cNvPr id="80" name="Google Shape;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GB"/>
              <a:t>9</a:t>
            </a:fld>
            <a:endParaRPr/>
          </a:p>
        </p:txBody>
      </p:sp>
      <p:pic>
        <p:nvPicPr>
          <p:cNvPr id="7" name="Google Shape;315;p38">
            <a:extLst>
              <a:ext uri="{FF2B5EF4-FFF2-40B4-BE49-F238E27FC236}">
                <a16:creationId xmlns:a16="http://schemas.microsoft.com/office/drawing/2014/main" id="{CE602B88-963B-AF43-99DB-9A9E2A41BD1A}"/>
              </a:ext>
            </a:extLst>
          </p:cNvPr>
          <p:cNvPicPr preferRelativeResize="0"/>
          <p:nvPr/>
        </p:nvPicPr>
        <p:blipFill>
          <a:blip r:embed="rId4">
            <a:alphaModFix/>
          </a:blip>
          <a:stretch>
            <a:fillRect/>
          </a:stretch>
        </p:blipFill>
        <p:spPr>
          <a:xfrm>
            <a:off x="667553" y="1130227"/>
            <a:ext cx="1912678" cy="490343"/>
          </a:xfrm>
          <a:prstGeom prst="rect">
            <a:avLst/>
          </a:prstGeom>
          <a:noFill/>
          <a:ln>
            <a:noFill/>
          </a:ln>
        </p:spPr>
      </p:pic>
      <p:pic>
        <p:nvPicPr>
          <p:cNvPr id="8" name="Google Shape;78;p16">
            <a:extLst>
              <a:ext uri="{FF2B5EF4-FFF2-40B4-BE49-F238E27FC236}">
                <a16:creationId xmlns:a16="http://schemas.microsoft.com/office/drawing/2014/main" id="{B11382ED-814E-0E47-BAE7-281897ECCCF6}"/>
              </a:ext>
            </a:extLst>
          </p:cNvPr>
          <p:cNvPicPr preferRelativeResize="0"/>
          <p:nvPr/>
        </p:nvPicPr>
        <p:blipFill rotWithShape="1">
          <a:blip r:embed="rId5">
            <a:alphaModFix/>
          </a:blip>
          <a:srcRect t="16307" b="18192"/>
          <a:stretch/>
        </p:blipFill>
        <p:spPr>
          <a:xfrm>
            <a:off x="6189438" y="1046787"/>
            <a:ext cx="1963162" cy="657224"/>
          </a:xfrm>
          <a:prstGeom prst="rect">
            <a:avLst/>
          </a:prstGeom>
          <a:noFill/>
          <a:ln>
            <a:noFill/>
          </a:ln>
        </p:spPr>
      </p:pic>
    </p:spTree>
    <p:extLst>
      <p:ext uri="{BB962C8B-B14F-4D97-AF65-F5344CB8AC3E}">
        <p14:creationId xmlns:p14="http://schemas.microsoft.com/office/powerpoint/2010/main" val="68607498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1479</TotalTime>
  <Words>697</Words>
  <Application>Microsoft Macintosh PowerPoint</Application>
  <PresentationFormat>On-screen Show (16:9)</PresentationFormat>
  <Paragraphs>60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Raleway</vt:lpstr>
      <vt:lpstr>Simple Light</vt:lpstr>
      <vt:lpstr> Building the EOSC together </vt:lpstr>
      <vt:lpstr>PowerPoint Presentation</vt:lpstr>
      <vt:lpstr>Bringing the solution to EOSC</vt:lpstr>
      <vt:lpstr>Project contributions to EOSC – Architecture</vt:lpstr>
      <vt:lpstr>Project contributions to EOSC – Data</vt:lpstr>
      <vt:lpstr>Project contributions to EOSC – Services (1/2)</vt:lpstr>
      <vt:lpstr>Project contributions to EOSC – Services (2/2)</vt:lpstr>
      <vt:lpstr>Project contributions to EOSC – Rules of Participation</vt:lpstr>
      <vt:lpstr>Project contributions to EOSC – EOSC portal</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EOSC-hub and OpenAIRE-Advance</dc:title>
  <dc:creator>Jorge-A. Sanchez-P.</dc:creator>
  <cp:lastModifiedBy>Jelena Angelis</cp:lastModifiedBy>
  <cp:revision>50</cp:revision>
  <dcterms:modified xsi:type="dcterms:W3CDTF">2018-10-10T13:42:47Z</dcterms:modified>
</cp:coreProperties>
</file>