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8"/>
  </p:notesMasterIdLst>
  <p:sldIdLst>
    <p:sldId id="351" r:id="rId2"/>
    <p:sldId id="366" r:id="rId3"/>
    <p:sldId id="365" r:id="rId4"/>
    <p:sldId id="362" r:id="rId5"/>
    <p:sldId id="360" r:id="rId6"/>
    <p:sldId id="367" r:id="rId7"/>
    <p:sldId id="368" r:id="rId8"/>
    <p:sldId id="352" r:id="rId9"/>
    <p:sldId id="363" r:id="rId10"/>
    <p:sldId id="354" r:id="rId11"/>
    <p:sldId id="356" r:id="rId12"/>
    <p:sldId id="357" r:id="rId13"/>
    <p:sldId id="358" r:id="rId14"/>
    <p:sldId id="364" r:id="rId15"/>
    <p:sldId id="370" r:id="rId16"/>
    <p:sldId id="3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F45"/>
    <a:srgbClr val="B5892D"/>
    <a:srgbClr val="1C3046"/>
    <a:srgbClr val="75A5D8"/>
    <a:srgbClr val="E2E4EA"/>
    <a:srgbClr val="75A4D9"/>
    <a:srgbClr val="1670C9"/>
    <a:srgbClr val="2D4E77"/>
    <a:srgbClr val="575989"/>
    <a:srgbClr val="12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2527" autoAdjust="0"/>
  </p:normalViewPr>
  <p:slideViewPr>
    <p:cSldViewPr>
      <p:cViewPr>
        <p:scale>
          <a:sx n="78" d="100"/>
          <a:sy n="78" d="100"/>
        </p:scale>
        <p:origin x="-123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08/10/2018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7388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b="1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54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56613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en-US" altLang="en-US" sz="1200" b="1" dirty="0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325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880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4910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0823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5285-4990-8D4B-8FFD-E7046C1C83E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9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0487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5285-4990-8D4B-8FFD-E7046C1C83E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091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55285-4990-8D4B-8FFD-E7046C1C83E7}" type="slidenum">
              <a:rPr lang="nl-NL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41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="" xmlns:a16="http://schemas.microsoft.com/office/drawing/2014/main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="" xmlns:a16="http://schemas.microsoft.com/office/drawing/2014/main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="" xmlns:a16="http://schemas.microsoft.com/office/drawing/2014/main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="" xmlns:a16="http://schemas.microsoft.com/office/drawing/2014/main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="" xmlns:a16="http://schemas.microsoft.com/office/drawing/2014/main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="" xmlns:a16="http://schemas.microsoft.com/office/drawing/2014/main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="" xmlns:a16="http://schemas.microsoft.com/office/drawing/2014/main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="" xmlns:a16="http://schemas.microsoft.com/office/drawing/2014/main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="" xmlns:a16="http://schemas.microsoft.com/office/drawing/2014/main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="" xmlns:a16="http://schemas.microsoft.com/office/drawing/2014/main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="" xmlns:a16="http://schemas.microsoft.com/office/drawing/2014/main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="" xmlns:a16="http://schemas.microsoft.com/office/drawing/2014/main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="" xmlns:a16="http://schemas.microsoft.com/office/drawing/2014/main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="" xmlns:a16="http://schemas.microsoft.com/office/drawing/2014/main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="" xmlns:a16="http://schemas.microsoft.com/office/drawing/2014/main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="" xmlns:a16="http://schemas.microsoft.com/office/drawing/2014/main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="" xmlns:a16="http://schemas.microsoft.com/office/drawing/2014/main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="" xmlns:a16="http://schemas.microsoft.com/office/drawing/2014/main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="" xmlns:a16="http://schemas.microsoft.com/office/drawing/2014/main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="" xmlns:a16="http://schemas.microsoft.com/office/drawing/2014/main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="" xmlns:a16="http://schemas.microsoft.com/office/drawing/2014/main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="" xmlns:a16="http://schemas.microsoft.com/office/drawing/2014/main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="" xmlns:a16="http://schemas.microsoft.com/office/drawing/2014/main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8B7AB2F-ADE5-B040-B72A-568EF004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6F984E02-3349-8649-85D8-2EE2A751D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33DA3EA2-369C-4046-8F2C-EC72329D0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EFAF-D70D-194F-8F3F-8301AABBF7D5}" type="datetimeFigureOut">
              <a:t>10/8/2018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F45B038-6E7D-C74E-B2BD-68068BA33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112159F1-6687-7A45-91EA-58A8F169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4D09-51F5-A847-A9BD-2A3102489F7E}" type="slidenum">
              <a:t>‹N›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3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552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10/8/2018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="" xmlns:a16="http://schemas.microsoft.com/office/drawing/2014/main" id="{1319845F-1E54-2745-8B1A-D63A20E61931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1A085F82-CD25-8A4D-8A2C-FFC5CB539BB8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4" r:id="rId8"/>
    <p:sldLayoutId id="2147483715" r:id="rId9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badges.org/about/participating-issuers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bestr.it/badge/show/705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bestr.it/organization/show/1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hyperlink" Target="https://openedx.atlassian.net/wiki/spaces/COMM/pages/162245773/Sites+powered+by+Open+edX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enti.com/7c49d1d9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iuseppe.larocca@egi.e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eosc-hub.eu/catalogu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1"/>
          </p:nvPr>
        </p:nvSpPr>
        <p:spPr>
          <a:xfrm>
            <a:off x="611560" y="2924944"/>
            <a:ext cx="7848872" cy="1152128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 smtClean="0">
                <a:latin typeface="+mj-lt"/>
              </a:rPr>
              <a:t>Open Badges: </a:t>
            </a:r>
            <a:br>
              <a:rPr lang="en-GB" sz="3600" b="1" dirty="0" smtClean="0">
                <a:latin typeface="+mj-lt"/>
              </a:rPr>
            </a:br>
            <a:r>
              <a:rPr lang="nl-NL" sz="3600" b="1" dirty="0" smtClean="0">
                <a:latin typeface="+mj-lt"/>
              </a:rPr>
              <a:t>What </a:t>
            </a:r>
            <a:r>
              <a:rPr lang="nl-NL" sz="3600" b="1" dirty="0">
                <a:latin typeface="+mj-lt"/>
              </a:rPr>
              <a:t>Are They and How Are They Used ?</a:t>
            </a:r>
            <a:endParaRPr lang="en-GB" sz="3600" b="1" dirty="0">
              <a:latin typeface="+mj-lt"/>
            </a:endParaRPr>
          </a:p>
        </p:txBody>
      </p:sp>
      <p:sp>
        <p:nvSpPr>
          <p:cNvPr id="5" name="Segnaposto testo 4"/>
          <p:cNvSpPr txBox="1">
            <a:spLocks/>
          </p:cNvSpPr>
          <p:nvPr/>
        </p:nvSpPr>
        <p:spPr>
          <a:xfrm>
            <a:off x="1835696" y="4941168"/>
            <a:ext cx="7056785" cy="64807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Giuseppe La Rocca, EGI Foundation</a:t>
            </a:r>
          </a:p>
          <a:p>
            <a:pPr marL="0" indent="0" algn="r">
              <a:buNone/>
            </a:pPr>
            <a:r>
              <a:rPr lang="en-US" dirty="0"/>
              <a:t>Technical Outreach Expert</a:t>
            </a:r>
          </a:p>
        </p:txBody>
      </p:sp>
    </p:spTree>
    <p:extLst>
      <p:ext uri="{BB962C8B-B14F-4D97-AF65-F5344CB8AC3E}">
        <p14:creationId xmlns:p14="http://schemas.microsoft.com/office/powerpoint/2010/main" val="1527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1361" y="332656"/>
            <a:ext cx="5499303" cy="677491"/>
          </a:xfrm>
        </p:spPr>
        <p:txBody>
          <a:bodyPr/>
          <a:lstStyle/>
          <a:p>
            <a:r>
              <a:rPr lang="en-GB" dirty="0" smtClean="0"/>
              <a:t>What’s inside an </a:t>
            </a:r>
            <a:r>
              <a:rPr lang="en-GB" dirty="0" err="1" smtClean="0"/>
              <a:t>OpenBadge</a:t>
            </a:r>
            <a:r>
              <a:rPr lang="en-GB" dirty="0" smtClean="0"/>
              <a:t> ?</a:t>
            </a:r>
            <a:endParaRPr lang="en-GB" dirty="0"/>
          </a:p>
        </p:txBody>
      </p:sp>
      <p:pic>
        <p:nvPicPr>
          <p:cNvPr id="3076" name="Picture 4" descr="Image result for how an open badges infrastructure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82" y="980728"/>
            <a:ext cx="5149122" cy="514911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2"/>
          <p:cNvSpPr/>
          <p:nvPr/>
        </p:nvSpPr>
        <p:spPr>
          <a:xfrm>
            <a:off x="2538061" y="2148920"/>
            <a:ext cx="543009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2243104" y="2684768"/>
            <a:ext cx="543009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2147923" y="3279608"/>
            <a:ext cx="961973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2311781" y="3928520"/>
            <a:ext cx="722744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4273317" y="1949817"/>
            <a:ext cx="722744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6220524" y="3114890"/>
            <a:ext cx="795019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6039465" y="2286562"/>
            <a:ext cx="795019" cy="398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44DDBE-7C6C-A140-BD31-9B6252CD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800" y="221110"/>
            <a:ext cx="5205684" cy="543594"/>
          </a:xfrm>
        </p:spPr>
        <p:txBody>
          <a:bodyPr/>
          <a:lstStyle/>
          <a:p>
            <a:r>
              <a:rPr lang="nl-NL" dirty="0" smtClean="0"/>
              <a:t>Who is issuing OpenBadges 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AD33F02-DE04-B746-BD5D-131E7F1D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778" y="1003606"/>
            <a:ext cx="8526403" cy="1345274"/>
          </a:xfrm>
        </p:spPr>
        <p:txBody>
          <a:bodyPr>
            <a:normAutofit/>
          </a:bodyPr>
          <a:lstStyle/>
          <a:p>
            <a:r>
              <a:rPr lang="en-GB" dirty="0"/>
              <a:t>Hundreds of educational institutions, programs and organizations have started to issue Open </a:t>
            </a:r>
            <a:r>
              <a:rPr lang="en-GB" dirty="0" smtClean="0"/>
              <a:t>Badges. </a:t>
            </a:r>
          </a:p>
          <a:p>
            <a:pPr lvl="1"/>
            <a:r>
              <a:rPr lang="en-GB" dirty="0" smtClean="0"/>
              <a:t>More info at: </a:t>
            </a:r>
            <a:r>
              <a:rPr lang="nl-NL" dirty="0" smtClean="0">
                <a:hlinkClick r:id="rId3"/>
              </a:rPr>
              <a:t>https</a:t>
            </a:r>
            <a:r>
              <a:rPr lang="nl-NL" dirty="0">
                <a:hlinkClick r:id="rId3"/>
              </a:rPr>
              <a:t>://openbadges.org/about/participating-issuers/</a:t>
            </a:r>
            <a:r>
              <a:rPr lang="nl-NL" dirty="0"/>
              <a:t> 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xmlns="" id="{5AD33F02-DE04-B746-BD5D-131E7F1DCDAD}"/>
              </a:ext>
            </a:extLst>
          </p:cNvPr>
          <p:cNvSpPr txBox="1">
            <a:spLocks/>
          </p:cNvSpPr>
          <p:nvPr/>
        </p:nvSpPr>
        <p:spPr>
          <a:xfrm>
            <a:off x="313407" y="2420888"/>
            <a:ext cx="5538017" cy="10454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CINECA</a:t>
            </a:r>
          </a:p>
          <a:p>
            <a:pPr lvl="1"/>
            <a:r>
              <a:rPr lang="en-GB" dirty="0" smtClean="0"/>
              <a:t>More info at: </a:t>
            </a:r>
            <a:r>
              <a:rPr lang="nl-NL" dirty="0">
                <a:hlinkClick r:id="rId4"/>
              </a:rPr>
              <a:t>https://bestr.it/organization/show/19</a:t>
            </a:r>
            <a:r>
              <a:rPr lang="nl-NL" dirty="0"/>
              <a:t> 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8194" name="Picture 2" descr="Cine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23" y="2348880"/>
            <a:ext cx="963979" cy="138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xmlns="" id="{5AD33F02-DE04-B746-BD5D-131E7F1DCDAD}"/>
              </a:ext>
            </a:extLst>
          </p:cNvPr>
          <p:cNvSpPr txBox="1">
            <a:spLocks/>
          </p:cNvSpPr>
          <p:nvPr/>
        </p:nvSpPr>
        <p:spPr>
          <a:xfrm>
            <a:off x="317096" y="4831849"/>
            <a:ext cx="7927311" cy="104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Open-source Learning Management Systems (LMS)</a:t>
            </a:r>
          </a:p>
          <a:p>
            <a:pPr lvl="1"/>
            <a:r>
              <a:rPr lang="en-GB" dirty="0" smtClean="0"/>
              <a:t>More info in the next slides …</a:t>
            </a:r>
            <a:endParaRPr lang="en-GB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xmlns="" id="{5AD33F02-DE04-B746-BD5D-131E7F1DCDAD}"/>
              </a:ext>
            </a:extLst>
          </p:cNvPr>
          <p:cNvSpPr txBox="1">
            <a:spLocks/>
          </p:cNvSpPr>
          <p:nvPr/>
        </p:nvSpPr>
        <p:spPr>
          <a:xfrm>
            <a:off x="320787" y="3842393"/>
            <a:ext cx="2761629" cy="52271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University of Turin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3074" name="Picture 2" descr="Badg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24" y="3573016"/>
            <a:ext cx="717888" cy="95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04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6120680" cy="589627"/>
          </a:xfrm>
        </p:spPr>
        <p:txBody>
          <a:bodyPr/>
          <a:lstStyle/>
          <a:p>
            <a:r>
              <a:rPr lang="en-GB" dirty="0" smtClean="0"/>
              <a:t>Learning Management System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9102" y="846575"/>
            <a:ext cx="8689078" cy="1286281"/>
          </a:xfrm>
        </p:spPr>
        <p:txBody>
          <a:bodyPr>
            <a:normAutofit/>
          </a:bodyPr>
          <a:lstStyle/>
          <a:p>
            <a:pPr algn="just"/>
            <a:r>
              <a:rPr lang="en-GB" dirty="0"/>
              <a:t>Open </a:t>
            </a:r>
            <a:r>
              <a:rPr lang="en-GB" dirty="0" err="1"/>
              <a:t>edX</a:t>
            </a:r>
            <a:r>
              <a:rPr lang="en-GB" dirty="0"/>
              <a:t> platform is a </a:t>
            </a:r>
            <a:r>
              <a:rPr lang="en-GB" dirty="0" smtClean="0"/>
              <a:t>free and open-source Learning Management System (LMS</a:t>
            </a:r>
            <a:r>
              <a:rPr lang="en-GB" dirty="0"/>
              <a:t>) </a:t>
            </a:r>
            <a:r>
              <a:rPr lang="en-GB" dirty="0" smtClean="0"/>
              <a:t>used </a:t>
            </a:r>
            <a:r>
              <a:rPr lang="en-GB" dirty="0"/>
              <a:t>to host Massive Open Online Courses (MOOCs) as well as smaller classes and training </a:t>
            </a:r>
            <a:r>
              <a:rPr lang="en-GB" dirty="0" smtClean="0"/>
              <a:t>modules</a:t>
            </a: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AutoShape 2" descr="Image result for open-edx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55" y="2241543"/>
            <a:ext cx="4099769" cy="394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contenuto 2"/>
          <p:cNvSpPr txBox="1">
            <a:spLocks/>
          </p:cNvSpPr>
          <p:nvPr/>
        </p:nvSpPr>
        <p:spPr>
          <a:xfrm>
            <a:off x="224915" y="2132856"/>
            <a:ext cx="3900951" cy="499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 smtClean="0">
                <a:hlinkClick r:id="rId4"/>
              </a:rPr>
              <a:t>Sites</a:t>
            </a:r>
            <a:r>
              <a:rPr lang="en-GB" dirty="0" smtClean="0"/>
              <a:t> powered by Open </a:t>
            </a:r>
            <a:r>
              <a:rPr lang="en-GB" dirty="0" err="1" smtClean="0"/>
              <a:t>edX</a:t>
            </a:r>
            <a:endParaRPr lang="en-GB" dirty="0" smtClean="0"/>
          </a:p>
          <a:p>
            <a:pPr algn="just"/>
            <a:endParaRPr lang="en-GB" dirty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330530" y="3689850"/>
            <a:ext cx="4624928" cy="20434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- </a:t>
            </a:r>
            <a:r>
              <a:rPr lang="en-GB" sz="2400" dirty="0" err="1" smtClean="0"/>
              <a:t>edX</a:t>
            </a:r>
            <a:r>
              <a:rPr lang="en-GB" sz="2400" dirty="0" smtClean="0"/>
              <a:t> Studio</a:t>
            </a:r>
          </a:p>
          <a:p>
            <a:pPr marL="0" indent="0">
              <a:buNone/>
            </a:pPr>
            <a:r>
              <a:rPr lang="en-GB" sz="2400" dirty="0" smtClean="0"/>
              <a:t>- The </a:t>
            </a:r>
            <a:r>
              <a:rPr lang="en-GB" sz="2400" dirty="0" err="1" smtClean="0"/>
              <a:t>edX</a:t>
            </a:r>
            <a:r>
              <a:rPr lang="en-GB" sz="2400" dirty="0" smtClean="0"/>
              <a:t> LMS (Learning Management System)</a:t>
            </a:r>
          </a:p>
          <a:p>
            <a:pPr>
              <a:buFontTx/>
              <a:buChar char="-"/>
            </a:pPr>
            <a:r>
              <a:rPr lang="en-GB" sz="2400" dirty="0" smtClean="0"/>
              <a:t>Discussion forum</a:t>
            </a:r>
          </a:p>
          <a:p>
            <a:pPr>
              <a:buFontTx/>
              <a:buChar char="-"/>
            </a:pPr>
            <a:r>
              <a:rPr lang="en-GB" sz="2400" dirty="0" smtClean="0"/>
              <a:t>…</a:t>
            </a:r>
          </a:p>
          <a:p>
            <a:pPr marL="0" indent="0">
              <a:buNone/>
            </a:pPr>
            <a:r>
              <a:rPr lang="en-GB" sz="2400" b="1" dirty="0" smtClean="0"/>
              <a:t>- Badges</a:t>
            </a:r>
            <a:endParaRPr lang="en-GB" sz="2400" b="1" dirty="0"/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217544" y="3145290"/>
            <a:ext cx="3900951" cy="49973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 smtClean="0">
                <a:latin typeface="+mj-lt"/>
              </a:rPr>
              <a:t>What is included in Open </a:t>
            </a:r>
            <a:r>
              <a:rPr lang="en-GB" dirty="0" err="1" smtClean="0">
                <a:latin typeface="+mj-lt"/>
              </a:rPr>
              <a:t>edX</a:t>
            </a:r>
            <a:r>
              <a:rPr lang="en-GB" dirty="0" smtClean="0">
                <a:latin typeface="+mj-lt"/>
              </a:rPr>
              <a:t> ?</a:t>
            </a:r>
            <a:endParaRPr lang="en-GB" dirty="0">
              <a:latin typeface="+mj-lt"/>
            </a:endParaRPr>
          </a:p>
        </p:txBody>
      </p:sp>
      <p:pic>
        <p:nvPicPr>
          <p:cNvPr id="11" name="Picture 9" descr="Image result for open edx and bad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17232"/>
            <a:ext cx="877641" cy="9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9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6980" y="908720"/>
            <a:ext cx="7923411" cy="1256780"/>
          </a:xfrm>
        </p:spPr>
        <p:txBody>
          <a:bodyPr/>
          <a:lstStyle/>
          <a:p>
            <a:pPr algn="just"/>
            <a:r>
              <a:rPr lang="en-GB" dirty="0"/>
              <a:t>Courses on </a:t>
            </a:r>
            <a:r>
              <a:rPr lang="en-GB" dirty="0" smtClean="0"/>
              <a:t>Open </a:t>
            </a:r>
            <a:r>
              <a:rPr lang="en-GB" dirty="0" err="1" smtClean="0"/>
              <a:t>edX</a:t>
            </a:r>
            <a:r>
              <a:rPr lang="en-GB" dirty="0" smtClean="0"/>
              <a:t> </a:t>
            </a:r>
            <a:r>
              <a:rPr lang="en-GB" dirty="0"/>
              <a:t>by default have </a:t>
            </a:r>
            <a:r>
              <a:rPr lang="en-GB" b="1" dirty="0"/>
              <a:t>digital badges </a:t>
            </a:r>
            <a:r>
              <a:rPr lang="en-GB" b="1" dirty="0" smtClean="0"/>
              <a:t>enabled</a:t>
            </a:r>
          </a:p>
          <a:p>
            <a:pPr lvl="1" algn="just"/>
            <a:r>
              <a:rPr lang="en-GB" dirty="0" smtClean="0"/>
              <a:t>When </a:t>
            </a:r>
            <a:r>
              <a:rPr lang="en-GB" dirty="0"/>
              <a:t>digital certificates are generated for a course, badges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are </a:t>
            </a:r>
            <a:r>
              <a:rPr lang="en-GB" dirty="0"/>
              <a:t>automatically generated at the same </a:t>
            </a:r>
            <a:r>
              <a:rPr lang="en-GB" dirty="0" smtClean="0"/>
              <a:t>time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627784" y="293118"/>
            <a:ext cx="4807446" cy="615602"/>
          </a:xfrm>
        </p:spPr>
        <p:txBody>
          <a:bodyPr/>
          <a:lstStyle/>
          <a:p>
            <a:r>
              <a:rPr lang="en-GB" dirty="0" smtClean="0"/>
              <a:t>Badges in Open </a:t>
            </a:r>
            <a:r>
              <a:rPr lang="en-GB" dirty="0" err="1" smtClean="0"/>
              <a:t>edX</a:t>
            </a:r>
            <a:endParaRPr lang="en-GB" dirty="0"/>
          </a:p>
        </p:txBody>
      </p:sp>
      <p:pic>
        <p:nvPicPr>
          <p:cNvPr id="5" name="Picture 9" descr="Image result for open edx and bad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836712"/>
            <a:ext cx="877641" cy="95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-143789" y="2460218"/>
            <a:ext cx="8970698" cy="12568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GB" dirty="0" smtClean="0"/>
              <a:t>Badges contain meta information about the learner and the course for which the badge was awarded</a:t>
            </a:r>
          </a:p>
          <a:p>
            <a:pPr lvl="2" algn="just"/>
            <a:r>
              <a:rPr lang="en-GB" dirty="0" smtClean="0"/>
              <a:t>Learners receive a badge at the same time as they receive a course certificate</a:t>
            </a: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54850" y="3875597"/>
            <a:ext cx="8981759" cy="1949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n-GB" dirty="0" smtClean="0"/>
              <a:t>Learners can share the badge(s) in badging site such as </a:t>
            </a:r>
            <a:r>
              <a:rPr lang="en-GB" b="1" dirty="0" smtClean="0"/>
              <a:t>Mozilla Backpack</a:t>
            </a:r>
          </a:p>
          <a:p>
            <a:pPr lvl="1" algn="just"/>
            <a:r>
              <a:rPr lang="en-GB" b="1" dirty="0" smtClean="0">
                <a:solidFill>
                  <a:srgbClr val="FF0000"/>
                </a:solidFill>
              </a:rPr>
              <a:t>The Open </a:t>
            </a:r>
            <a:r>
              <a:rPr lang="en-GB" b="1" dirty="0" err="1" smtClean="0">
                <a:solidFill>
                  <a:srgbClr val="FF0000"/>
                </a:solidFill>
              </a:rPr>
              <a:t>edX</a:t>
            </a:r>
            <a:r>
              <a:rPr lang="en-GB" b="1" dirty="0" smtClean="0">
                <a:solidFill>
                  <a:srgbClr val="FF0000"/>
                </a:solidFill>
              </a:rPr>
              <a:t> platform supports Open Badges, an open standard originally developed by the Mozilla Foundation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844824"/>
            <a:ext cx="4248472" cy="42433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Difficult to assess trainee’s competences after the event</a:t>
            </a:r>
          </a:p>
          <a:p>
            <a:r>
              <a:rPr lang="en-GB" sz="2400" dirty="0" smtClean="0"/>
              <a:t>No formal certification</a:t>
            </a:r>
          </a:p>
          <a:p>
            <a:r>
              <a:rPr lang="en-GB" sz="2400" dirty="0" smtClean="0"/>
              <a:t>Impossible to verify </a:t>
            </a:r>
            <a:r>
              <a:rPr lang="en-GB" sz="2400" dirty="0" smtClean="0"/>
              <a:t>progress</a:t>
            </a:r>
            <a:endParaRPr lang="en-GB" sz="2400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5"/>
          </p:nvPr>
        </p:nvSpPr>
        <p:spPr>
          <a:xfrm>
            <a:off x="4644008" y="1844824"/>
            <a:ext cx="4320479" cy="417138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LMS leads </a:t>
            </a:r>
            <a:r>
              <a:rPr lang="en-GB" sz="2400" dirty="0"/>
              <a:t>to greatly increasing </a:t>
            </a:r>
            <a:r>
              <a:rPr lang="en-GB" sz="2400" dirty="0" smtClean="0"/>
              <a:t>training efficiency</a:t>
            </a:r>
          </a:p>
          <a:p>
            <a:r>
              <a:rPr lang="en-GB" sz="2400" dirty="0"/>
              <a:t>Open </a:t>
            </a:r>
            <a:r>
              <a:rPr lang="en-GB" sz="2400" dirty="0" err="1"/>
              <a:t>edX</a:t>
            </a:r>
            <a:r>
              <a:rPr lang="en-GB" sz="2400" dirty="0"/>
              <a:t> course creation process is really </a:t>
            </a:r>
            <a:r>
              <a:rPr lang="en-GB" sz="2400" dirty="0" smtClean="0"/>
              <a:t>easy</a:t>
            </a:r>
          </a:p>
          <a:p>
            <a:r>
              <a:rPr lang="en-GB" sz="2400" dirty="0" smtClean="0"/>
              <a:t>Provides tools to assess participant’s skills and competences and prepare courses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DEA28-847B-4BDF-9539-5723D1766EA5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>
          <a:xfrm>
            <a:off x="2699793" y="260489"/>
            <a:ext cx="6192688" cy="864081"/>
          </a:xfrm>
        </p:spPr>
        <p:txBody>
          <a:bodyPr>
            <a:noAutofit/>
          </a:bodyPr>
          <a:lstStyle/>
          <a:p>
            <a:r>
              <a:rPr lang="en-GB" sz="2500" dirty="0" smtClean="0"/>
              <a:t>Traditional vs. Learning Management System</a:t>
            </a:r>
            <a:endParaRPr lang="en-GB" sz="25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1340768"/>
            <a:ext cx="40324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Traditional courses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572000" y="1340768"/>
            <a:ext cx="42484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Learning Management Systems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A049-1750-48FE-906F-683AC715EF73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27584" y="2535287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78500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Provide your comments on</a:t>
            </a:r>
          </a:p>
          <a:p>
            <a:pPr algn="ctr"/>
            <a:endParaRPr lang="en-GB" sz="2800" dirty="0" smtClean="0"/>
          </a:p>
          <a:p>
            <a:pPr algn="ctr"/>
            <a:r>
              <a:rPr lang="en-GB" sz="2800" dirty="0">
                <a:hlinkClick r:id="rId2"/>
              </a:rPr>
              <a:t>https://www.menti.com/7c49d1d9</a:t>
            </a:r>
            <a:endParaRPr lang="en-GB" sz="2800" dirty="0"/>
          </a:p>
        </p:txBody>
      </p:sp>
      <p:pic>
        <p:nvPicPr>
          <p:cNvPr id="1026" name="Picture 2" descr="Risultati immagini per mentimeter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64611"/>
            <a:ext cx="3128221" cy="39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9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5940152" y="1773238"/>
            <a:ext cx="3168352" cy="1585912"/>
          </a:xfrm>
        </p:spPr>
        <p:txBody>
          <a:bodyPr/>
          <a:lstStyle/>
          <a:p>
            <a:r>
              <a:rPr lang="en-GB" dirty="0" smtClean="0"/>
              <a:t>Contact:</a:t>
            </a:r>
          </a:p>
          <a:p>
            <a:r>
              <a:rPr lang="en-GB" dirty="0" smtClean="0">
                <a:hlinkClick r:id="rId2"/>
              </a:rPr>
              <a:t>giuseppe.larocca@egi.eu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3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I_Service_Catalogue (dragged) 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754"/>
            <a:ext cx="9144000" cy="5165697"/>
          </a:xfrm>
          <a:prstGeom prst="rect">
            <a:avLst/>
          </a:prstGeom>
        </p:spPr>
      </p:pic>
      <p:sp>
        <p:nvSpPr>
          <p:cNvPr id="4" name="Segnaposto testo 4">
            <a:extLst>
              <a:ext uri="{FF2B5EF4-FFF2-40B4-BE49-F238E27FC236}">
                <a16:creationId xmlns="" xmlns:a16="http://schemas.microsoft.com/office/drawing/2014/main" id="{8E835059-47AC-4E0A-80DD-CB2836520633}"/>
              </a:ext>
            </a:extLst>
          </p:cNvPr>
          <p:cNvSpPr txBox="1">
            <a:spLocks/>
          </p:cNvSpPr>
          <p:nvPr/>
        </p:nvSpPr>
        <p:spPr>
          <a:xfrm>
            <a:off x="2952328" y="260489"/>
            <a:ext cx="6588224" cy="864081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smtClean="0"/>
              <a:t>Advanced Computing for Research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042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807137" cy="443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8" name="Segnaposto testo 4">
            <a:extLst>
              <a:ext uri="{FF2B5EF4-FFF2-40B4-BE49-F238E27FC236}">
                <a16:creationId xmlns=""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1677" y="260488"/>
            <a:ext cx="5980803" cy="79700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EOSC-hub Service </a:t>
            </a:r>
            <a:r>
              <a:rPr lang="en-GB" dirty="0"/>
              <a:t>C</a:t>
            </a:r>
            <a:r>
              <a:rPr lang="en-GB" dirty="0" smtClean="0"/>
              <a:t>atalogue</a:t>
            </a:r>
            <a:br>
              <a:rPr lang="en-GB" dirty="0" smtClean="0"/>
            </a:br>
            <a:r>
              <a:rPr lang="en-GB" sz="2200" dirty="0" smtClean="0">
                <a:hlinkClick r:id="rId4"/>
              </a:rPr>
              <a:t>https://eosc-hub.eu/catalogue</a:t>
            </a:r>
            <a:r>
              <a:rPr lang="en-GB" sz="2200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8" y="1621632"/>
            <a:ext cx="3680114" cy="46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1" y="1127373"/>
            <a:ext cx="4067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321" y="4050754"/>
            <a:ext cx="40671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Training is part of any service we deliver:</a:t>
            </a:r>
          </a:p>
          <a:p>
            <a:pPr lvl="1"/>
            <a:r>
              <a:rPr lang="en-GB" dirty="0" smtClean="0"/>
              <a:t>Common and federated, </a:t>
            </a:r>
            <a:r>
              <a:rPr lang="en-GB" dirty="0" err="1" smtClean="0"/>
              <a:t>FiTSM</a:t>
            </a:r>
            <a:r>
              <a:rPr lang="en-GB" dirty="0" smtClean="0"/>
              <a:t>, domain-specific</a:t>
            </a:r>
          </a:p>
          <a:p>
            <a:pPr lvl="1"/>
            <a:r>
              <a:rPr lang="en-GB" dirty="0" smtClean="0"/>
              <a:t>Cross-cutting domain trainings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 smtClean="0"/>
              <a:t>FiTSM</a:t>
            </a:r>
            <a:r>
              <a:rPr lang="en-GB" dirty="0" smtClean="0"/>
              <a:t>/ISO 27K have some certification schemes</a:t>
            </a:r>
          </a:p>
          <a:p>
            <a:pPr lvl="1"/>
            <a:r>
              <a:rPr lang="en-GB" dirty="0" smtClean="0"/>
              <a:t>APMG and ICO-Cert Cert Certification Authorities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Exploring some lightweight scheme to assert competence of other EGI (and EOSC-hub) trainings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E3AEE-8357-433D-8E63-2944FA0B623A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16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Image result for how an open badges infrastructure 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05" y="804754"/>
            <a:ext cx="3065388" cy="228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numero diapositiva 1">
            <a:extLst>
              <a:ext uri="{FF2B5EF4-FFF2-40B4-BE49-F238E27FC236}">
                <a16:creationId xmlns="" xmlns:a16="http://schemas.microsoft.com/office/drawing/2014/main" id="{725BE552-70BA-4F9C-8732-B3C54DA3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C668E8B-804A-4226-A5F9-B64F4480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08DC4-DE83-4F63-8090-0B20624E8C99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8" name="Segnaposto testo 4">
            <a:extLst>
              <a:ext uri="{FF2B5EF4-FFF2-40B4-BE49-F238E27FC236}">
                <a16:creationId xmlns="" xmlns:a16="http://schemas.microsoft.com/office/drawing/2014/main" id="{8E835059-47AC-4E0A-80DD-CB28365206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11677" y="260489"/>
            <a:ext cx="5980803" cy="864081"/>
          </a:xfrm>
        </p:spPr>
        <p:txBody>
          <a:bodyPr/>
          <a:lstStyle/>
          <a:p>
            <a:r>
              <a:rPr lang="en-GB" dirty="0" smtClean="0"/>
              <a:t>What is a (digital) badge ?</a:t>
            </a:r>
            <a:endParaRPr lang="en-GB" dirty="0"/>
          </a:p>
        </p:txBody>
      </p:sp>
      <p:sp>
        <p:nvSpPr>
          <p:cNvPr id="11" name="Segnaposto contenuto 2"/>
          <p:cNvSpPr>
            <a:spLocks noGrp="1"/>
          </p:cNvSpPr>
          <p:nvPr>
            <p:ph idx="1"/>
          </p:nvPr>
        </p:nvSpPr>
        <p:spPr>
          <a:xfrm>
            <a:off x="251520" y="3212976"/>
            <a:ext cx="8496944" cy="3034082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Digital badges </a:t>
            </a:r>
            <a:r>
              <a:rPr lang="en-GB" sz="2400" dirty="0"/>
              <a:t>are awarded to an </a:t>
            </a:r>
            <a:r>
              <a:rPr lang="en-GB" sz="2400" dirty="0" smtClean="0"/>
              <a:t>individual when </a:t>
            </a:r>
            <a:r>
              <a:rPr lang="en-GB" sz="2400" dirty="0"/>
              <a:t>they have met the required criteria or provided the required </a:t>
            </a:r>
            <a:r>
              <a:rPr lang="en-GB" sz="2400" dirty="0" smtClean="0"/>
              <a:t>evidence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/>
              <a:t>An individual may collect digital badges from different issuers and choose where to store and display these </a:t>
            </a:r>
            <a:r>
              <a:rPr lang="en-GB" sz="2400" dirty="0" smtClean="0"/>
              <a:t>badges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4B4B4B"/>
                </a:solidFill>
              </a:rPr>
              <a:t>Digital badges are used to: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200" b="1" dirty="0">
                <a:solidFill>
                  <a:srgbClr val="4B4B4B"/>
                </a:solidFill>
              </a:rPr>
              <a:t>R</a:t>
            </a:r>
            <a:r>
              <a:rPr lang="en-GB" sz="2200" b="1" dirty="0" smtClean="0">
                <a:solidFill>
                  <a:srgbClr val="4B4B4B"/>
                </a:solidFill>
              </a:rPr>
              <a:t>ecognize</a:t>
            </a:r>
            <a:r>
              <a:rPr lang="en-GB" sz="2200" dirty="0" smtClean="0">
                <a:solidFill>
                  <a:srgbClr val="4B4B4B"/>
                </a:solidFill>
              </a:rPr>
              <a:t> </a:t>
            </a:r>
            <a:r>
              <a:rPr lang="en-GB" sz="2200" dirty="0">
                <a:solidFill>
                  <a:srgbClr val="4B4B4B"/>
                </a:solidFill>
              </a:rPr>
              <a:t>an achievement, and 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GB" sz="2200" b="1" dirty="0" smtClean="0">
                <a:solidFill>
                  <a:srgbClr val="4B4B4B"/>
                </a:solidFill>
              </a:rPr>
              <a:t>Proof</a:t>
            </a:r>
            <a:r>
              <a:rPr lang="en-GB" sz="2200" dirty="0" smtClean="0">
                <a:solidFill>
                  <a:srgbClr val="4B4B4B"/>
                </a:solidFill>
              </a:rPr>
              <a:t> </a:t>
            </a:r>
            <a:r>
              <a:rPr lang="en-GB" sz="2200" dirty="0">
                <a:solidFill>
                  <a:srgbClr val="4B4B4B"/>
                </a:solidFill>
              </a:rPr>
              <a:t>of the accomplishment of that particular </a:t>
            </a:r>
            <a:r>
              <a:rPr lang="en-GB" sz="2200" dirty="0" smtClean="0">
                <a:solidFill>
                  <a:srgbClr val="4B4B4B"/>
                </a:solidFill>
              </a:rPr>
              <a:t>skill</a:t>
            </a:r>
            <a:endParaRPr lang="en-GB" sz="2200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255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96347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Improvement of the training effectiveness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/>
              <a:t>Increase motivation of </a:t>
            </a:r>
            <a:r>
              <a:rPr lang="en-GB" sz="2200" b="1" dirty="0"/>
              <a:t>S</a:t>
            </a:r>
            <a:r>
              <a:rPr lang="en-GB" sz="2200" b="1" dirty="0" smtClean="0"/>
              <a:t>tudents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Make visible additional skills earned outside their regular study programme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/>
              <a:t>Badges </a:t>
            </a:r>
            <a:r>
              <a:rPr lang="en-GB" sz="2400" dirty="0"/>
              <a:t>can be displayed across a range of different systems, including Learning Management Systems, résumé applications, and social networks (e.g.: LinkedIn)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 smtClean="0"/>
              <a:t>Companies</a:t>
            </a:r>
            <a:r>
              <a:rPr lang="en-GB" sz="2400" dirty="0" smtClean="0"/>
              <a:t> may be interested in additional competences not included in traditional master courses</a:t>
            </a:r>
            <a:endParaRPr lang="en-GB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8021-8ED6-4167-B3C9-5D406123C5AC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 do we use badges?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34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5"/>
          </p:nvPr>
        </p:nvSpPr>
        <p:spPr>
          <a:xfrm>
            <a:off x="251520" y="1052736"/>
            <a:ext cx="8640961" cy="48194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Micro-credentials  </a:t>
            </a:r>
          </a:p>
          <a:p>
            <a:pPr lvl="1"/>
            <a:r>
              <a:rPr lang="en-GB" sz="2400" dirty="0" smtClean="0">
                <a:solidFill>
                  <a:schemeClr val="tx1"/>
                </a:solidFill>
              </a:rPr>
              <a:t>They </a:t>
            </a:r>
            <a:r>
              <a:rPr lang="en-GB" sz="2400" dirty="0">
                <a:solidFill>
                  <a:schemeClr val="tx1"/>
                </a:solidFill>
              </a:rPr>
              <a:t>allow to split learning into smaller units which can be certified </a:t>
            </a:r>
            <a:r>
              <a:rPr lang="en-GB" sz="2400" dirty="0" smtClean="0">
                <a:solidFill>
                  <a:schemeClr val="tx1"/>
                </a:solidFill>
              </a:rPr>
              <a:t>separately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Increase the visibility of the </a:t>
            </a:r>
            <a:r>
              <a:rPr lang="en-GB" sz="2400" b="1" dirty="0" smtClean="0">
                <a:solidFill>
                  <a:schemeClr val="tx1"/>
                </a:solidFill>
              </a:rPr>
              <a:t>Universities/Educational Institutes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U</a:t>
            </a:r>
            <a:r>
              <a:rPr lang="en-GB" sz="2400" dirty="0" smtClean="0">
                <a:solidFill>
                  <a:schemeClr val="tx1"/>
                </a:solidFill>
              </a:rPr>
              <a:t>se badges to </a:t>
            </a:r>
            <a:r>
              <a:rPr lang="en-GB" sz="2400" dirty="0" smtClean="0">
                <a:solidFill>
                  <a:srgbClr val="1D2F45"/>
                </a:solidFill>
              </a:rPr>
              <a:t>shortened</a:t>
            </a:r>
            <a:r>
              <a:rPr lang="en-GB" sz="2400" dirty="0" smtClean="0">
                <a:solidFill>
                  <a:schemeClr val="tx1"/>
                </a:solidFill>
              </a:rPr>
              <a:t> pathway (of students)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18021-8ED6-4167-B3C9-5D406123C5AC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Why do we use badges?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8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92117" y="291385"/>
            <a:ext cx="5512331" cy="617335"/>
          </a:xfrm>
        </p:spPr>
        <p:txBody>
          <a:bodyPr/>
          <a:lstStyle/>
          <a:p>
            <a:r>
              <a:rPr lang="en-GB" dirty="0" smtClean="0"/>
              <a:t>The Open Badge Standard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6209" y="908720"/>
            <a:ext cx="8779166" cy="42484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 smtClean="0"/>
              <a:t>The Open Badges standard is a group of specifications and standards aiming at regulating the management of digital badges</a:t>
            </a:r>
          </a:p>
          <a:p>
            <a:pPr lvl="1"/>
            <a:r>
              <a:rPr lang="en-GB" sz="2400" dirty="0"/>
              <a:t>The Open Badges standard was founded in 2011 by the Mozilla Foundation</a:t>
            </a:r>
            <a:endParaRPr lang="en-GB" sz="2400" dirty="0" smtClean="0"/>
          </a:p>
          <a:p>
            <a:pPr lvl="1"/>
            <a:r>
              <a:rPr lang="en-GB" sz="2400" dirty="0" smtClean="0"/>
              <a:t>Open Badges 1.0 developed by Mozilla in 2012</a:t>
            </a:r>
          </a:p>
          <a:p>
            <a:pPr lvl="1"/>
            <a:r>
              <a:rPr lang="en-GB" sz="2400" dirty="0" smtClean="0"/>
              <a:t>By </a:t>
            </a:r>
            <a:r>
              <a:rPr lang="en-GB" sz="2400" dirty="0"/>
              <a:t>2013 over 1,450 organizations were issuing </a:t>
            </a:r>
            <a:r>
              <a:rPr lang="en-GB" sz="2400" dirty="0" smtClean="0"/>
              <a:t>badges</a:t>
            </a:r>
          </a:p>
          <a:p>
            <a:pPr lvl="1"/>
            <a:r>
              <a:rPr lang="en-GB" sz="2400" dirty="0"/>
              <a:t>In 2015 IMS Global Learning Consortium announced their commitment to Open Badges as an interoperable standard for credentials</a:t>
            </a:r>
            <a:endParaRPr lang="en-GB" sz="2400" dirty="0" smtClean="0"/>
          </a:p>
          <a:p>
            <a:pPr lvl="1"/>
            <a:r>
              <a:rPr lang="en-GB" sz="2400" dirty="0" smtClean="0"/>
              <a:t>IMS Global Learning Consortium is responsible for this standard from 2017</a:t>
            </a:r>
          </a:p>
        </p:txBody>
      </p:sp>
      <p:pic>
        <p:nvPicPr>
          <p:cNvPr id="5" name="Picture 2" descr="http://10mbetterfutures.org/wp-content/themes/2mbetterfutures/images/openbadges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73216"/>
            <a:ext cx="1921668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IMS glob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19878"/>
            <a:ext cx="2560054" cy="68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80729"/>
            <a:ext cx="8640960" cy="13681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Open </a:t>
            </a:r>
            <a:r>
              <a:rPr lang="en-GB" sz="2400" dirty="0"/>
              <a:t>Badges </a:t>
            </a:r>
            <a:r>
              <a:rPr lang="en-GB" sz="2400" b="1" dirty="0" smtClean="0"/>
              <a:t>allows </a:t>
            </a:r>
            <a:r>
              <a:rPr lang="en-GB" sz="2400" b="1" dirty="0"/>
              <a:t>you to verify your </a:t>
            </a:r>
            <a:r>
              <a:rPr lang="en-GB" sz="2400" b="1" dirty="0" smtClean="0"/>
              <a:t>skills</a:t>
            </a:r>
            <a:r>
              <a:rPr lang="en-GB" sz="2400" dirty="0" smtClean="0"/>
              <a:t>, </a:t>
            </a:r>
            <a:r>
              <a:rPr lang="en-GB" sz="2400" dirty="0"/>
              <a:t>interests and achievements </a:t>
            </a:r>
            <a:r>
              <a:rPr lang="en-GB" sz="2400" b="1" dirty="0"/>
              <a:t>through credible organizations</a:t>
            </a:r>
            <a:r>
              <a:rPr lang="en-GB" sz="2400" dirty="0"/>
              <a:t> and attaches that information to the badge image file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5FBD-3B74-44A0-B322-4220DE3D0C1C}" type="datetime1">
              <a:rPr lang="en-US" smtClean="0"/>
              <a:t>10/8/2018</a:t>
            </a:fld>
            <a:endParaRPr lang="en-US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Open Badges’ features</a:t>
            </a:r>
            <a:endParaRPr lang="en-GB" dirty="0"/>
          </a:p>
        </p:txBody>
      </p:sp>
      <p:pic>
        <p:nvPicPr>
          <p:cNvPr id="4098" name="Picture 2" descr="properties of Open Bad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17" y="2188968"/>
            <a:ext cx="7069041" cy="39763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8592</TotalTime>
  <Words>640</Words>
  <Application>Microsoft Office PowerPoint</Application>
  <PresentationFormat>Presentazione su schermo (4:3)</PresentationFormat>
  <Paragraphs>114</Paragraphs>
  <Slides>16</Slides>
  <Notes>10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slide_base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Open Badge Standard</vt:lpstr>
      <vt:lpstr>Presentazione standard di PowerPoint</vt:lpstr>
      <vt:lpstr>What’s inside an OpenBadge ?</vt:lpstr>
      <vt:lpstr>Who is issuing OpenBadges ?</vt:lpstr>
      <vt:lpstr>Learning Management System</vt:lpstr>
      <vt:lpstr>Badges in Open edX</vt:lpstr>
      <vt:lpstr>Presentazione standard di PowerPoint</vt:lpstr>
      <vt:lpstr>Presentazione standard di PowerPoint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larocca</cp:lastModifiedBy>
  <cp:revision>246</cp:revision>
  <dcterms:created xsi:type="dcterms:W3CDTF">2018-01-30T10:37:03Z</dcterms:created>
  <dcterms:modified xsi:type="dcterms:W3CDTF">2018-10-08T18:35:24Z</dcterms:modified>
</cp:coreProperties>
</file>