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8" r:id="rId2"/>
    <p:sldMasterId id="2147483648" r:id="rId3"/>
  </p:sldMasterIdLst>
  <p:notesMasterIdLst>
    <p:notesMasterId r:id="rId10"/>
  </p:notesMasterIdLst>
  <p:sldIdLst>
    <p:sldId id="360" r:id="rId4"/>
    <p:sldId id="381" r:id="rId5"/>
    <p:sldId id="379" r:id="rId6"/>
    <p:sldId id="378" r:id="rId7"/>
    <p:sldId id="380" r:id="rId8"/>
    <p:sldId id="3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53918D-EDD4-2348-9D15-9587E409E67F}">
          <p14:sldIdLst>
            <p14:sldId id="360"/>
            <p14:sldId id="381"/>
            <p14:sldId id="379"/>
            <p14:sldId id="378"/>
            <p14:sldId id="380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F"/>
    <a:srgbClr val="ED1556"/>
    <a:srgbClr val="E24301"/>
    <a:srgbClr val="A7B3B4"/>
    <a:srgbClr val="CC007B"/>
    <a:srgbClr val="712177"/>
    <a:srgbClr val="065081"/>
    <a:srgbClr val="99BDCB"/>
    <a:srgbClr val="4C7F94"/>
    <a:srgbClr val="C7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88" autoAdjust="0"/>
    <p:restoredTop sz="63368" autoAdjust="0"/>
  </p:normalViewPr>
  <p:slideViewPr>
    <p:cSldViewPr snapToGrid="0">
      <p:cViewPr varScale="1">
        <p:scale>
          <a:sx n="47" d="100"/>
          <a:sy n="47" d="100"/>
        </p:scale>
        <p:origin x="7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C3DC7-83EC-6448-B5F6-65EE3C42BC8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494A05A-33D1-614B-910E-F1079FDC08B3}">
      <dgm:prSet phldrT="[Text]"/>
      <dgm:spPr/>
      <dgm:t>
        <a:bodyPr/>
        <a:lstStyle/>
        <a:p>
          <a:r>
            <a:rPr lang="en-US" dirty="0"/>
            <a:t>Change in specific behavior </a:t>
          </a:r>
        </a:p>
      </dgm:t>
    </dgm:pt>
    <dgm:pt modelId="{A06178EB-4868-9345-ABFA-3B0AD0C2E65A}" type="parTrans" cxnId="{DAE9D031-AFA2-214D-B4F7-32F42AA0B47D}">
      <dgm:prSet/>
      <dgm:spPr/>
      <dgm:t>
        <a:bodyPr/>
        <a:lstStyle/>
        <a:p>
          <a:endParaRPr lang="en-US"/>
        </a:p>
      </dgm:t>
    </dgm:pt>
    <dgm:pt modelId="{B9682589-9573-B846-9B2E-3E0C3AF8E740}" type="sibTrans" cxnId="{DAE9D031-AFA2-214D-B4F7-32F42AA0B47D}">
      <dgm:prSet/>
      <dgm:spPr/>
      <dgm:t>
        <a:bodyPr/>
        <a:lstStyle/>
        <a:p>
          <a:endParaRPr lang="en-US"/>
        </a:p>
      </dgm:t>
    </dgm:pt>
    <dgm:pt modelId="{60FD2C8D-0D58-D347-B7DB-02C6FF31A6D7}">
      <dgm:prSet phldrT="[Text]"/>
      <dgm:spPr/>
      <dgm:t>
        <a:bodyPr/>
        <a:lstStyle/>
        <a:p>
          <a:r>
            <a:rPr lang="en-US" dirty="0"/>
            <a:t>Change in perception and confidence </a:t>
          </a:r>
        </a:p>
      </dgm:t>
    </dgm:pt>
    <dgm:pt modelId="{FCDA579A-DDDB-F548-991A-5131FF3495D6}" type="parTrans" cxnId="{2D524AFC-1F87-8B46-99E8-ACAE087DFC41}">
      <dgm:prSet/>
      <dgm:spPr/>
      <dgm:t>
        <a:bodyPr/>
        <a:lstStyle/>
        <a:p>
          <a:endParaRPr lang="en-US"/>
        </a:p>
      </dgm:t>
    </dgm:pt>
    <dgm:pt modelId="{61CCD701-CD27-0048-82E8-239746CE0FE2}" type="sibTrans" cxnId="{2D524AFC-1F87-8B46-99E8-ACAE087DFC41}">
      <dgm:prSet/>
      <dgm:spPr/>
      <dgm:t>
        <a:bodyPr/>
        <a:lstStyle/>
        <a:p>
          <a:endParaRPr lang="en-US"/>
        </a:p>
      </dgm:t>
    </dgm:pt>
    <dgm:pt modelId="{F8D3BB93-0E8F-6449-90D8-DC0FD5CC8D2E}">
      <dgm:prSet phldrT="[Text]"/>
      <dgm:spPr/>
      <dgm:t>
        <a:bodyPr/>
        <a:lstStyle/>
        <a:p>
          <a:r>
            <a:rPr lang="en-US" dirty="0"/>
            <a:t>Change in knowledge and skill</a:t>
          </a:r>
        </a:p>
      </dgm:t>
    </dgm:pt>
    <dgm:pt modelId="{D61F4419-47E3-4A43-94A6-EA71CF0B05BD}" type="parTrans" cxnId="{047E29B3-1ABC-1249-8891-AFF4953D0E65}">
      <dgm:prSet/>
      <dgm:spPr/>
      <dgm:t>
        <a:bodyPr/>
        <a:lstStyle/>
        <a:p>
          <a:endParaRPr lang="en-US"/>
        </a:p>
      </dgm:t>
    </dgm:pt>
    <dgm:pt modelId="{074557EA-961D-0C49-9BCE-2127E21081F7}" type="sibTrans" cxnId="{047E29B3-1ABC-1249-8891-AFF4953D0E65}">
      <dgm:prSet/>
      <dgm:spPr/>
      <dgm:t>
        <a:bodyPr/>
        <a:lstStyle/>
        <a:p>
          <a:endParaRPr lang="en-US"/>
        </a:p>
      </dgm:t>
    </dgm:pt>
    <dgm:pt modelId="{A782A302-B90B-7446-84B6-016C23891218}">
      <dgm:prSet/>
      <dgm:spPr/>
      <dgm:t>
        <a:bodyPr/>
        <a:lstStyle/>
        <a:p>
          <a:r>
            <a:rPr lang="en-US" dirty="0"/>
            <a:t>Change in quality of life</a:t>
          </a:r>
        </a:p>
      </dgm:t>
    </dgm:pt>
    <dgm:pt modelId="{C600A208-707E-DC4A-AC85-FAF3524F4889}" type="parTrans" cxnId="{91F755AB-F912-8B4C-BB5E-0A1FCC3AC41B}">
      <dgm:prSet/>
      <dgm:spPr/>
      <dgm:t>
        <a:bodyPr/>
        <a:lstStyle/>
        <a:p>
          <a:endParaRPr lang="en-US"/>
        </a:p>
      </dgm:t>
    </dgm:pt>
    <dgm:pt modelId="{E6F71959-67AD-CC4A-B554-DEDDE982AA2D}" type="sibTrans" cxnId="{91F755AB-F912-8B4C-BB5E-0A1FCC3AC41B}">
      <dgm:prSet/>
      <dgm:spPr/>
      <dgm:t>
        <a:bodyPr/>
        <a:lstStyle/>
        <a:p>
          <a:endParaRPr lang="en-US"/>
        </a:p>
      </dgm:t>
    </dgm:pt>
    <dgm:pt modelId="{2A4FA54F-FD54-6040-A569-4706C74CF77A}">
      <dgm:prSet/>
      <dgm:spPr/>
      <dgm:t>
        <a:bodyPr/>
        <a:lstStyle/>
        <a:p>
          <a:r>
            <a:rPr lang="en-US" dirty="0"/>
            <a:t>Change in society and economy </a:t>
          </a:r>
        </a:p>
      </dgm:t>
    </dgm:pt>
    <dgm:pt modelId="{FD9ABD2F-BE64-C541-B09B-B094B6972E2F}" type="parTrans" cxnId="{128DD4A5-14BA-394D-A37A-6ED02C6684DB}">
      <dgm:prSet/>
      <dgm:spPr/>
      <dgm:t>
        <a:bodyPr/>
        <a:lstStyle/>
        <a:p>
          <a:endParaRPr lang="en-US"/>
        </a:p>
      </dgm:t>
    </dgm:pt>
    <dgm:pt modelId="{196B26A1-6326-0941-B190-EF2245CB8E6A}" type="sibTrans" cxnId="{128DD4A5-14BA-394D-A37A-6ED02C6684DB}">
      <dgm:prSet/>
      <dgm:spPr/>
      <dgm:t>
        <a:bodyPr/>
        <a:lstStyle/>
        <a:p>
          <a:endParaRPr lang="en-US"/>
        </a:p>
      </dgm:t>
    </dgm:pt>
    <dgm:pt modelId="{A50131A6-F5F7-6347-9A22-A09ECCA91F95}" type="pres">
      <dgm:prSet presAssocID="{AC5C3DC7-83EC-6448-B5F6-65EE3C42BC84}" presName="compositeShape" presStyleCnt="0">
        <dgm:presLayoutVars>
          <dgm:dir/>
          <dgm:resizeHandles/>
        </dgm:presLayoutVars>
      </dgm:prSet>
      <dgm:spPr/>
    </dgm:pt>
    <dgm:pt modelId="{2E30B668-4C81-C443-8D24-1BC5F31CC93F}" type="pres">
      <dgm:prSet presAssocID="{AC5C3DC7-83EC-6448-B5F6-65EE3C42BC84}" presName="pyramid" presStyleLbl="node1" presStyleIdx="0" presStyleCnt="1" custLinFactNeighborX="-532"/>
      <dgm:spPr/>
    </dgm:pt>
    <dgm:pt modelId="{53B8B7CC-3AD7-1347-84EF-455CF2A2075C}" type="pres">
      <dgm:prSet presAssocID="{AC5C3DC7-83EC-6448-B5F6-65EE3C42BC84}" presName="theList" presStyleCnt="0"/>
      <dgm:spPr/>
    </dgm:pt>
    <dgm:pt modelId="{6D4ADF39-37E1-9A43-AAFB-0AEF8E79528D}" type="pres">
      <dgm:prSet presAssocID="{2A4FA54F-FD54-6040-A569-4706C74CF77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6B5DF-0E89-6D46-A8B6-F217D90AE4E1}" type="pres">
      <dgm:prSet presAssocID="{2A4FA54F-FD54-6040-A569-4706C74CF77A}" presName="aSpace" presStyleCnt="0"/>
      <dgm:spPr/>
    </dgm:pt>
    <dgm:pt modelId="{F32A85AF-F131-2D41-8550-025F4ED26BC8}" type="pres">
      <dgm:prSet presAssocID="{A782A302-B90B-7446-84B6-016C2389121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22A72-235F-4A4B-82C9-854A0B94B57A}" type="pres">
      <dgm:prSet presAssocID="{A782A302-B90B-7446-84B6-016C23891218}" presName="aSpace" presStyleCnt="0"/>
      <dgm:spPr/>
    </dgm:pt>
    <dgm:pt modelId="{1D38106F-F39F-9F4C-B571-20FD6D2226BF}" type="pres">
      <dgm:prSet presAssocID="{B494A05A-33D1-614B-910E-F1079FDC08B3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4E312-D29B-E440-86F6-1FC7103FB40B}" type="pres">
      <dgm:prSet presAssocID="{B494A05A-33D1-614B-910E-F1079FDC08B3}" presName="aSpace" presStyleCnt="0"/>
      <dgm:spPr/>
    </dgm:pt>
    <dgm:pt modelId="{D804AB77-EB5D-4743-9A2D-D4992E79F991}" type="pres">
      <dgm:prSet presAssocID="{60FD2C8D-0D58-D347-B7DB-02C6FF31A6D7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7D190-9C8D-2248-B9B3-68962150E4FC}" type="pres">
      <dgm:prSet presAssocID="{60FD2C8D-0D58-D347-B7DB-02C6FF31A6D7}" presName="aSpace" presStyleCnt="0"/>
      <dgm:spPr/>
    </dgm:pt>
    <dgm:pt modelId="{08F800C7-D29E-E349-B8F1-70E9B9A4E632}" type="pres">
      <dgm:prSet presAssocID="{F8D3BB93-0E8F-6449-90D8-DC0FD5CC8D2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CAA99-F271-4843-86DC-E76D4AFABC45}" type="pres">
      <dgm:prSet presAssocID="{F8D3BB93-0E8F-6449-90D8-DC0FD5CC8D2E}" presName="aSpace" presStyleCnt="0"/>
      <dgm:spPr/>
    </dgm:pt>
  </dgm:ptLst>
  <dgm:cxnLst>
    <dgm:cxn modelId="{91F755AB-F912-8B4C-BB5E-0A1FCC3AC41B}" srcId="{AC5C3DC7-83EC-6448-B5F6-65EE3C42BC84}" destId="{A782A302-B90B-7446-84B6-016C23891218}" srcOrd="1" destOrd="0" parTransId="{C600A208-707E-DC4A-AC85-FAF3524F4889}" sibTransId="{E6F71959-67AD-CC4A-B554-DEDDE982AA2D}"/>
    <dgm:cxn modelId="{92ECCF52-0370-BF4D-8C49-9D3BCFB05B9F}" type="presOf" srcId="{AC5C3DC7-83EC-6448-B5F6-65EE3C42BC84}" destId="{A50131A6-F5F7-6347-9A22-A09ECCA91F95}" srcOrd="0" destOrd="0" presId="urn:microsoft.com/office/officeart/2005/8/layout/pyramid2"/>
    <dgm:cxn modelId="{047E29B3-1ABC-1249-8891-AFF4953D0E65}" srcId="{AC5C3DC7-83EC-6448-B5F6-65EE3C42BC84}" destId="{F8D3BB93-0E8F-6449-90D8-DC0FD5CC8D2E}" srcOrd="4" destOrd="0" parTransId="{D61F4419-47E3-4A43-94A6-EA71CF0B05BD}" sibTransId="{074557EA-961D-0C49-9BCE-2127E21081F7}"/>
    <dgm:cxn modelId="{429F22BE-DF7C-C449-96AB-52DA39233DE7}" type="presOf" srcId="{2A4FA54F-FD54-6040-A569-4706C74CF77A}" destId="{6D4ADF39-37E1-9A43-AAFB-0AEF8E79528D}" srcOrd="0" destOrd="0" presId="urn:microsoft.com/office/officeart/2005/8/layout/pyramid2"/>
    <dgm:cxn modelId="{776AFB91-B10B-A343-A051-BFBCE9459559}" type="presOf" srcId="{F8D3BB93-0E8F-6449-90D8-DC0FD5CC8D2E}" destId="{08F800C7-D29E-E349-B8F1-70E9B9A4E632}" srcOrd="0" destOrd="0" presId="urn:microsoft.com/office/officeart/2005/8/layout/pyramid2"/>
    <dgm:cxn modelId="{DAE9D031-AFA2-214D-B4F7-32F42AA0B47D}" srcId="{AC5C3DC7-83EC-6448-B5F6-65EE3C42BC84}" destId="{B494A05A-33D1-614B-910E-F1079FDC08B3}" srcOrd="2" destOrd="0" parTransId="{A06178EB-4868-9345-ABFA-3B0AD0C2E65A}" sibTransId="{B9682589-9573-B846-9B2E-3E0C3AF8E740}"/>
    <dgm:cxn modelId="{9169E412-CFA6-904B-9C27-F26CFFAB5AAD}" type="presOf" srcId="{B494A05A-33D1-614B-910E-F1079FDC08B3}" destId="{1D38106F-F39F-9F4C-B571-20FD6D2226BF}" srcOrd="0" destOrd="0" presId="urn:microsoft.com/office/officeart/2005/8/layout/pyramid2"/>
    <dgm:cxn modelId="{30EF8DFF-3F2F-7A42-969C-E912CA14C348}" type="presOf" srcId="{A782A302-B90B-7446-84B6-016C23891218}" destId="{F32A85AF-F131-2D41-8550-025F4ED26BC8}" srcOrd="0" destOrd="0" presId="urn:microsoft.com/office/officeart/2005/8/layout/pyramid2"/>
    <dgm:cxn modelId="{2D524AFC-1F87-8B46-99E8-ACAE087DFC41}" srcId="{AC5C3DC7-83EC-6448-B5F6-65EE3C42BC84}" destId="{60FD2C8D-0D58-D347-B7DB-02C6FF31A6D7}" srcOrd="3" destOrd="0" parTransId="{FCDA579A-DDDB-F548-991A-5131FF3495D6}" sibTransId="{61CCD701-CD27-0048-82E8-239746CE0FE2}"/>
    <dgm:cxn modelId="{128DD4A5-14BA-394D-A37A-6ED02C6684DB}" srcId="{AC5C3DC7-83EC-6448-B5F6-65EE3C42BC84}" destId="{2A4FA54F-FD54-6040-A569-4706C74CF77A}" srcOrd="0" destOrd="0" parTransId="{FD9ABD2F-BE64-C541-B09B-B094B6972E2F}" sibTransId="{196B26A1-6326-0941-B190-EF2245CB8E6A}"/>
    <dgm:cxn modelId="{0AEB0C10-2E60-C44B-B7D3-09A661210485}" type="presOf" srcId="{60FD2C8D-0D58-D347-B7DB-02C6FF31A6D7}" destId="{D804AB77-EB5D-4743-9A2D-D4992E79F991}" srcOrd="0" destOrd="0" presId="urn:microsoft.com/office/officeart/2005/8/layout/pyramid2"/>
    <dgm:cxn modelId="{D1860EC1-F07F-7846-AB5C-D8E56F94BE47}" type="presParOf" srcId="{A50131A6-F5F7-6347-9A22-A09ECCA91F95}" destId="{2E30B668-4C81-C443-8D24-1BC5F31CC93F}" srcOrd="0" destOrd="0" presId="urn:microsoft.com/office/officeart/2005/8/layout/pyramid2"/>
    <dgm:cxn modelId="{BA151BBD-3C5B-AE43-A03A-184B4D46976C}" type="presParOf" srcId="{A50131A6-F5F7-6347-9A22-A09ECCA91F95}" destId="{53B8B7CC-3AD7-1347-84EF-455CF2A2075C}" srcOrd="1" destOrd="0" presId="urn:microsoft.com/office/officeart/2005/8/layout/pyramid2"/>
    <dgm:cxn modelId="{9EE1C6D2-6E7C-E44E-86D5-A28099589733}" type="presParOf" srcId="{53B8B7CC-3AD7-1347-84EF-455CF2A2075C}" destId="{6D4ADF39-37E1-9A43-AAFB-0AEF8E79528D}" srcOrd="0" destOrd="0" presId="urn:microsoft.com/office/officeart/2005/8/layout/pyramid2"/>
    <dgm:cxn modelId="{17D07F15-63B5-4248-8B06-97A026E49955}" type="presParOf" srcId="{53B8B7CC-3AD7-1347-84EF-455CF2A2075C}" destId="{F786B5DF-0E89-6D46-A8B6-F217D90AE4E1}" srcOrd="1" destOrd="0" presId="urn:microsoft.com/office/officeart/2005/8/layout/pyramid2"/>
    <dgm:cxn modelId="{54CF8B21-26B2-B841-ADBE-F91E73AAB558}" type="presParOf" srcId="{53B8B7CC-3AD7-1347-84EF-455CF2A2075C}" destId="{F32A85AF-F131-2D41-8550-025F4ED26BC8}" srcOrd="2" destOrd="0" presId="urn:microsoft.com/office/officeart/2005/8/layout/pyramid2"/>
    <dgm:cxn modelId="{26A7B7C7-6960-304C-AFCB-54C17ACD2639}" type="presParOf" srcId="{53B8B7CC-3AD7-1347-84EF-455CF2A2075C}" destId="{3F722A72-235F-4A4B-82C9-854A0B94B57A}" srcOrd="3" destOrd="0" presId="urn:microsoft.com/office/officeart/2005/8/layout/pyramid2"/>
    <dgm:cxn modelId="{80EF395C-C230-224D-A076-DDA578C586A8}" type="presParOf" srcId="{53B8B7CC-3AD7-1347-84EF-455CF2A2075C}" destId="{1D38106F-F39F-9F4C-B571-20FD6D2226BF}" srcOrd="4" destOrd="0" presId="urn:microsoft.com/office/officeart/2005/8/layout/pyramid2"/>
    <dgm:cxn modelId="{D7E2FF2B-C9B5-C546-8424-3122D6DF709E}" type="presParOf" srcId="{53B8B7CC-3AD7-1347-84EF-455CF2A2075C}" destId="{CB54E312-D29B-E440-86F6-1FC7103FB40B}" srcOrd="5" destOrd="0" presId="urn:microsoft.com/office/officeart/2005/8/layout/pyramid2"/>
    <dgm:cxn modelId="{455D975E-7B76-3C49-998B-6A71155D4621}" type="presParOf" srcId="{53B8B7CC-3AD7-1347-84EF-455CF2A2075C}" destId="{D804AB77-EB5D-4743-9A2D-D4992E79F991}" srcOrd="6" destOrd="0" presId="urn:microsoft.com/office/officeart/2005/8/layout/pyramid2"/>
    <dgm:cxn modelId="{AA2E5C9C-02F0-354F-BB80-D7C3C45196CF}" type="presParOf" srcId="{53B8B7CC-3AD7-1347-84EF-455CF2A2075C}" destId="{FEB7D190-9C8D-2248-B9B3-68962150E4FC}" srcOrd="7" destOrd="0" presId="urn:microsoft.com/office/officeart/2005/8/layout/pyramid2"/>
    <dgm:cxn modelId="{1785D58C-7BC8-5A47-B981-BEFC2FA0DE75}" type="presParOf" srcId="{53B8B7CC-3AD7-1347-84EF-455CF2A2075C}" destId="{08F800C7-D29E-E349-B8F1-70E9B9A4E632}" srcOrd="8" destOrd="0" presId="urn:microsoft.com/office/officeart/2005/8/layout/pyramid2"/>
    <dgm:cxn modelId="{613122AE-1858-CC44-B821-D5B4742EA42B}" type="presParOf" srcId="{53B8B7CC-3AD7-1347-84EF-455CF2A2075C}" destId="{658CAA99-F271-4843-86DC-E76D4AFABC4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0B668-4C81-C443-8D24-1BC5F31CC93F}">
      <dsp:nvSpPr>
        <dsp:cNvPr id="0" name=""/>
        <dsp:cNvSpPr/>
      </dsp:nvSpPr>
      <dsp:spPr>
        <a:xfrm>
          <a:off x="0" y="0"/>
          <a:ext cx="3994946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ADF39-37E1-9A43-AAFB-0AEF8E79528D}">
      <dsp:nvSpPr>
        <dsp:cNvPr id="0" name=""/>
        <dsp:cNvSpPr/>
      </dsp:nvSpPr>
      <dsp:spPr>
        <a:xfrm>
          <a:off x="1997473" y="435558"/>
          <a:ext cx="2596714" cy="618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Change in society and economy </a:t>
          </a:r>
        </a:p>
      </dsp:txBody>
      <dsp:txXfrm>
        <a:off x="2027676" y="465761"/>
        <a:ext cx="2536308" cy="558299"/>
      </dsp:txXfrm>
    </dsp:sp>
    <dsp:sp modelId="{F32A85AF-F131-2D41-8550-025F4ED26BC8}">
      <dsp:nvSpPr>
        <dsp:cNvPr id="0" name=""/>
        <dsp:cNvSpPr/>
      </dsp:nvSpPr>
      <dsp:spPr>
        <a:xfrm>
          <a:off x="1997473" y="1131602"/>
          <a:ext cx="2596714" cy="618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Change in quality of life</a:t>
          </a:r>
        </a:p>
      </dsp:txBody>
      <dsp:txXfrm>
        <a:off x="2027676" y="1161805"/>
        <a:ext cx="2536308" cy="558299"/>
      </dsp:txXfrm>
    </dsp:sp>
    <dsp:sp modelId="{1D38106F-F39F-9F4C-B571-20FD6D2226BF}">
      <dsp:nvSpPr>
        <dsp:cNvPr id="0" name=""/>
        <dsp:cNvSpPr/>
      </dsp:nvSpPr>
      <dsp:spPr>
        <a:xfrm>
          <a:off x="1997473" y="1827646"/>
          <a:ext cx="2596714" cy="618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Change in specific behavior </a:t>
          </a:r>
        </a:p>
      </dsp:txBody>
      <dsp:txXfrm>
        <a:off x="2027676" y="1857849"/>
        <a:ext cx="2536308" cy="558299"/>
      </dsp:txXfrm>
    </dsp:sp>
    <dsp:sp modelId="{D804AB77-EB5D-4743-9A2D-D4992E79F991}">
      <dsp:nvSpPr>
        <dsp:cNvPr id="0" name=""/>
        <dsp:cNvSpPr/>
      </dsp:nvSpPr>
      <dsp:spPr>
        <a:xfrm>
          <a:off x="1997473" y="2523691"/>
          <a:ext cx="2596714" cy="618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Change in perception and confidence </a:t>
          </a:r>
        </a:p>
      </dsp:txBody>
      <dsp:txXfrm>
        <a:off x="2027676" y="2553894"/>
        <a:ext cx="2536308" cy="558299"/>
      </dsp:txXfrm>
    </dsp:sp>
    <dsp:sp modelId="{08F800C7-D29E-E349-B8F1-70E9B9A4E632}">
      <dsp:nvSpPr>
        <dsp:cNvPr id="0" name=""/>
        <dsp:cNvSpPr/>
      </dsp:nvSpPr>
      <dsp:spPr>
        <a:xfrm>
          <a:off x="1997473" y="3219735"/>
          <a:ext cx="2596714" cy="618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Change in knowledge and skill</a:t>
          </a:r>
        </a:p>
      </dsp:txBody>
      <dsp:txXfrm>
        <a:off x="2027676" y="3249938"/>
        <a:ext cx="2536308" cy="558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7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4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8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6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0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2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>
          <a:xfrm>
            <a:off x="10319656" y="0"/>
            <a:ext cx="1872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50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EAA8-B7E5-4FC7-AB41-745FA14F2C83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E993-549D-46EE-BEB7-0918085569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882914" y="1834440"/>
            <a:ext cx="631137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en-GB" sz="2800" b="1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Ipsum </a:t>
            </a:r>
            <a:r>
              <a:rPr lang="en-GB" sz="2800" b="1" i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800" b="1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800" b="1" i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800" b="1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800" b="1" i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Sectetur</a:t>
            </a:r>
            <a:r>
              <a:rPr lang="en-GB" sz="2800" b="1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800" b="1" i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800" b="1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800" b="1" i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GB" sz="2800" b="1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800" b="1" i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Vivamus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92439" y="2682447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Subtitle </a:t>
            </a:r>
            <a:r>
              <a:rPr lang="en-US" sz="2400" baseline="0" dirty="0">
                <a:solidFill>
                  <a:schemeClr val="bg1"/>
                </a:solidFill>
                <a:latin typeface="+mn-lt"/>
              </a:rPr>
              <a:t>(if applicable)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92439" y="3606739"/>
            <a:ext cx="6163776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dirty="0">
                <a:solidFill>
                  <a:schemeClr val="bg1"/>
                </a:solidFill>
                <a:latin typeface="+mn-lt"/>
              </a:rPr>
              <a:t>Name</a:t>
            </a:r>
            <a:r>
              <a:rPr lang="en-US" sz="2200" b="1" i="0" baseline="0" dirty="0">
                <a:solidFill>
                  <a:schemeClr val="bg1"/>
                </a:solidFill>
                <a:latin typeface="+mn-lt"/>
              </a:rPr>
              <a:t> Surname</a:t>
            </a:r>
            <a:endParaRPr lang="en-US" sz="2200" b="1" i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/>
                </a:solidFill>
                <a:latin typeface="+mn-lt"/>
              </a:rPr>
              <a:t>Role in </a:t>
            </a:r>
            <a:r>
              <a:rPr lang="en-US" sz="2000" i="1" cap="all" baseline="0" dirty="0" err="1">
                <a:solidFill>
                  <a:schemeClr val="bg1"/>
                </a:solidFill>
                <a:latin typeface="+mn-lt"/>
              </a:rPr>
              <a:t>Géant</a:t>
            </a:r>
            <a:endParaRPr lang="en-GB" sz="2000" i="1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92439" y="474087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Event, Location, Date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Placeholder 6"/>
          <p:cNvSpPr txBox="1">
            <a:spLocks/>
          </p:cNvSpPr>
          <p:nvPr userDrawn="1"/>
        </p:nvSpPr>
        <p:spPr>
          <a:xfrm>
            <a:off x="882914" y="5223782"/>
            <a:ext cx="2394857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chemeClr val="bg1"/>
                </a:solidFill>
                <a:latin typeface="+mn-lt"/>
              </a:rPr>
              <a:t>Public / Confidential</a:t>
            </a: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 / Restricted</a:t>
            </a:r>
            <a:endParaRPr lang="en-GB" sz="1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EAA8-B7E5-4FC7-AB41-745FA14F2C83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E993-549D-46EE-BEB7-0918085569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998895" y="2538238"/>
            <a:ext cx="60871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  <a:latin typeface="+mn-lt"/>
              </a:rPr>
              <a:t> you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998895" y="5110823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998896" y="335706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Any questions?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2016" y="6108114"/>
            <a:ext cx="234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Association on behalf of the GN4 Phase 2 project (GN4-2).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European Union’s Horizon 2020 research and innovation programme under Grant Agreement No. </a:t>
            </a:r>
            <a:r>
              <a:rPr lang="is-IS" sz="600" dirty="0">
                <a:solidFill>
                  <a:schemeClr val="bg1"/>
                </a:solidFill>
                <a:effectLst/>
                <a:latin typeface="+mn-lt"/>
              </a:rPr>
              <a:t>731122 </a:t>
            </a:r>
            <a:r>
              <a:rPr lang="en-GB" sz="6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</a:rPr>
              <a:t>GN4-2).</a:t>
            </a:r>
            <a:endParaRPr lang="en-GB" sz="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7" y="6157486"/>
            <a:ext cx="568670" cy="362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98895" y="6229350"/>
            <a:ext cx="132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91A8E1-EA52-46DB-B869-DB8F37812DDF}" type="slidenum">
              <a:rPr lang="en-GB" sz="1200" smtClean="0">
                <a:solidFill>
                  <a:srgbClr val="065081"/>
                </a:solidFill>
                <a:latin typeface="+mn-lt"/>
              </a:rPr>
              <a:t>‹#›</a:t>
            </a:fld>
            <a:endParaRPr lang="en-GB" sz="1200" dirty="0">
              <a:solidFill>
                <a:srgbClr val="06508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mailto:glad@gean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>
                <a:solidFill>
                  <a:srgbClr val="06508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D7EAA8-B7E5-4FC7-AB41-745FA14F2C83}" type="datetimeFigureOut">
              <a:rPr lang="en-GB" smtClean="0"/>
              <a:pPr/>
              <a:t>09/10/2018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8E993-549D-46EE-BEB7-09180855695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-16809" y="0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882914" y="1834440"/>
            <a:ext cx="6844410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solidFill>
                  <a:schemeClr val="bg1"/>
                </a:solidFill>
                <a:cs typeface="Al Bayan Plain" pitchFamily="2" charset="-78"/>
              </a:rPr>
              <a:t>Making an impact that matters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892439" y="3606739"/>
            <a:ext cx="6163776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cs typeface="Al Bayan Plain" pitchFamily="2" charset="-78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936659" y="3560377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cs typeface="Al Bayan Plain" pitchFamily="2" charset="-78"/>
              </a:rPr>
              <a:t>DI4R</a:t>
            </a:r>
          </a:p>
          <a:p>
            <a:r>
              <a:rPr lang="en-US" sz="2000" b="1" dirty="0">
                <a:solidFill>
                  <a:schemeClr val="bg1"/>
                </a:solidFill>
                <a:cs typeface="Al Bayan Plain" pitchFamily="2" charset="-78"/>
              </a:rPr>
              <a:t>9 October  2018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2BDBC422-AD3B-7448-A82D-E80A403B8E24}"/>
              </a:ext>
            </a:extLst>
          </p:cNvPr>
          <p:cNvSpPr txBox="1">
            <a:spLocks/>
          </p:cNvSpPr>
          <p:nvPr/>
        </p:nvSpPr>
        <p:spPr>
          <a:xfrm>
            <a:off x="936659" y="434175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cs typeface="Al Bayan Plain" pitchFamily="2" charset="-78"/>
              </a:rPr>
              <a:t>Irina Mikhailava, Head of L&amp;D</a:t>
            </a:r>
          </a:p>
        </p:txBody>
      </p:sp>
    </p:spTree>
    <p:extLst>
      <p:ext uri="{BB962C8B-B14F-4D97-AF65-F5344CB8AC3E}">
        <p14:creationId xmlns:p14="http://schemas.microsoft.com/office/powerpoint/2010/main" val="34976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148F25C-5A00-6949-9462-CD723B760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679" y="2789523"/>
            <a:ext cx="4287577" cy="20163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“The essential element of impact is </a:t>
            </a:r>
            <a:r>
              <a:rPr lang="en-GB" b="1" dirty="0">
                <a:solidFill>
                  <a:schemeClr val="tx1"/>
                </a:solidFill>
              </a:rPr>
              <a:t>change</a:t>
            </a:r>
            <a:r>
              <a:rPr lang="en-GB" dirty="0">
                <a:solidFill>
                  <a:schemeClr val="tx1"/>
                </a:solidFill>
              </a:rPr>
              <a:t>: the ways in which individuals, groups, communities or organizations are changed …”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EE0B8A-F86A-7B43-A773-D16CD51F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impact?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5E6F54-6F6C-3E49-9C2E-DC0712277E2C}"/>
              </a:ext>
            </a:extLst>
          </p:cNvPr>
          <p:cNvSpPr txBox="1"/>
          <p:nvPr/>
        </p:nvSpPr>
        <p:spPr>
          <a:xfrm>
            <a:off x="1658679" y="5779388"/>
            <a:ext cx="897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Streatfield,D</a:t>
            </a:r>
            <a:r>
              <a:rPr lang="en-GB" dirty="0"/>
              <a:t>.; </a:t>
            </a:r>
            <a:r>
              <a:rPr lang="en-GB" dirty="0" err="1"/>
              <a:t>Markless</a:t>
            </a:r>
            <a:r>
              <a:rPr lang="en-GB" dirty="0"/>
              <a:t>, S. (2009) "What is impact assessment and why is it</a:t>
            </a:r>
          </a:p>
          <a:p>
            <a:r>
              <a:rPr lang="en-GB" dirty="0"/>
              <a:t>important?", </a:t>
            </a:r>
            <a:r>
              <a:rPr lang="en-GB" i="1" dirty="0"/>
              <a:t>Performance Measurement and Metrics</a:t>
            </a:r>
            <a:r>
              <a:rPr lang="en-GB" dirty="0"/>
              <a:t>, Vol. 10 Issue: 2, pp.134-141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B2E1AC-FA7F-4941-9343-EA254D354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21" y="641369"/>
            <a:ext cx="3419992" cy="40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B002D96-5054-2342-8D0A-3DE91F73C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665555"/>
              </p:ext>
            </p:extLst>
          </p:nvPr>
        </p:nvGraphicFramePr>
        <p:xfrm>
          <a:off x="637032" y="1359702"/>
          <a:ext cx="45941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15A0AD2A-3171-6A43-B95A-D82B998B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</a:t>
            </a:r>
            <a:r>
              <a:rPr lang="en-US" dirty="0">
                <a:solidFill>
                  <a:srgbClr val="FF0000"/>
                </a:solidFill>
              </a:rPr>
              <a:t>want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can make </a:t>
            </a:r>
            <a:r>
              <a:rPr lang="en-US" dirty="0"/>
              <a:t>an impact?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4F3A6D-0B35-CF42-8B22-2269AE38A25C}"/>
              </a:ext>
            </a:extLst>
          </p:cNvPr>
          <p:cNvSpPr txBox="1"/>
          <p:nvPr/>
        </p:nvSpPr>
        <p:spPr>
          <a:xfrm>
            <a:off x="1297172" y="5934670"/>
            <a:ext cx="897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Streatfield,D</a:t>
            </a:r>
            <a:r>
              <a:rPr lang="en-GB" dirty="0"/>
              <a:t>.; </a:t>
            </a:r>
            <a:r>
              <a:rPr lang="en-GB" dirty="0" err="1"/>
              <a:t>Markless</a:t>
            </a:r>
            <a:r>
              <a:rPr lang="en-GB" dirty="0"/>
              <a:t>, S. (2009) "What is impact assessment and why is it</a:t>
            </a:r>
          </a:p>
          <a:p>
            <a:r>
              <a:rPr lang="en-GB" dirty="0"/>
              <a:t>important?", </a:t>
            </a:r>
            <a:r>
              <a:rPr lang="en-GB" i="1" dirty="0"/>
              <a:t>Performance Measurement and Metrics</a:t>
            </a:r>
            <a:r>
              <a:rPr lang="en-GB" dirty="0"/>
              <a:t>, Vol. 10 Issue: 2, pp.134-141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9A9AF1-9ED8-8B47-9E2B-F92858C51E48}"/>
              </a:ext>
            </a:extLst>
          </p:cNvPr>
          <p:cNvSpPr txBox="1"/>
          <p:nvPr/>
        </p:nvSpPr>
        <p:spPr>
          <a:xfrm>
            <a:off x="5869172" y="1827532"/>
            <a:ext cx="5024446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FINANCIAL – doing things cheaper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OPERATIONAL – doing things faster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EXPERIENCIAL – doing things better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STRATEGIC – doing better things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TRANSFORMATIONAL – doing new things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8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176C49E-F7EA-084A-A31F-5492F379F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50" y="1221952"/>
            <a:ext cx="6097790" cy="453269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0C2BC60-F558-1A4A-9794-ADDC0CFD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41" y="765544"/>
            <a:ext cx="9937677" cy="370529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</a:t>
            </a:r>
            <a:r>
              <a:rPr lang="en-US" dirty="0">
                <a:solidFill>
                  <a:srgbClr val="FF0000"/>
                </a:solidFill>
              </a:rPr>
              <a:t>know</a:t>
            </a:r>
            <a:r>
              <a:rPr lang="en-US" dirty="0"/>
              <a:t> that we are making an impact?</a:t>
            </a:r>
          </a:p>
        </p:txBody>
      </p:sp>
    </p:spTree>
    <p:extLst>
      <p:ext uri="{BB962C8B-B14F-4D97-AF65-F5344CB8AC3E}">
        <p14:creationId xmlns:p14="http://schemas.microsoft.com/office/powerpoint/2010/main" val="170777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E6E61AF-2F09-4F4D-847C-4149F4EA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>
                <a:solidFill>
                  <a:srgbClr val="FF0000"/>
                </a:solidFill>
              </a:rPr>
              <a:t>should we</a:t>
            </a:r>
            <a:r>
              <a:rPr lang="en-US" dirty="0"/>
              <a:t> want to measure impact?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F3D716C-4B62-E54D-8FEA-4054612E6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2" y="1136073"/>
            <a:ext cx="4671580" cy="5103701"/>
          </a:xfrm>
        </p:spPr>
      </p:pic>
    </p:spTree>
    <p:extLst>
      <p:ext uri="{BB962C8B-B14F-4D97-AF65-F5344CB8AC3E}">
        <p14:creationId xmlns:p14="http://schemas.microsoft.com/office/powerpoint/2010/main" val="270730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>
                <a:solidFill>
                  <a:srgbClr val="06508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D7EAA8-B7E5-4FC7-AB41-745FA14F2C83}" type="datetimeFigureOut">
              <a:rPr lang="en-GB" smtClean="0"/>
              <a:pPr/>
              <a:t>09/10/2018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8E993-549D-46EE-BEB7-09180855695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0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998895" y="2758361"/>
            <a:ext cx="60871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+mn-lt"/>
                <a:hlinkClick r:id="rId4"/>
              </a:rPr>
              <a:t>glad@geant.org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8895" y="5110823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2016" y="6108114"/>
            <a:ext cx="234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Association on behalf of the GN4 Phase 2 project (GN4-2).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European Union’s Horizon 2020 research and innovation programme under Grant Agreement No. </a:t>
            </a:r>
            <a:r>
              <a:rPr lang="is-IS" sz="600" dirty="0">
                <a:solidFill>
                  <a:schemeClr val="bg1"/>
                </a:solidFill>
                <a:effectLst/>
                <a:latin typeface="+mn-lt"/>
              </a:rPr>
              <a:t>731122 </a:t>
            </a:r>
            <a:r>
              <a:rPr lang="en-GB" sz="6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</a:rPr>
              <a:t>GN4-2).</a:t>
            </a:r>
            <a:endParaRPr lang="en-GB" sz="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7" y="6157486"/>
            <a:ext cx="568670" cy="362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83828C50-5B4C-454C-BD2E-06DF0F78ECFB}"/>
              </a:ext>
            </a:extLst>
          </p:cNvPr>
          <p:cNvSpPr txBox="1">
            <a:spLocks/>
          </p:cNvSpPr>
          <p:nvPr/>
        </p:nvSpPr>
        <p:spPr>
          <a:xfrm>
            <a:off x="998895" y="2235746"/>
            <a:ext cx="60871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Talk to Us: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2813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GEANT Presentation Template - August 2017</Template>
  <TotalTime>1882</TotalTime>
  <Words>283</Words>
  <Application>Microsoft Office PowerPoint</Application>
  <PresentationFormat>Widescreen</PresentationFormat>
  <Paragraphs>55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 Bayan Plain</vt:lpstr>
      <vt:lpstr>Arial</vt:lpstr>
      <vt:lpstr>Calibri</vt:lpstr>
      <vt:lpstr>Calibri Light</vt:lpstr>
      <vt:lpstr>Custom Design</vt:lpstr>
      <vt:lpstr>1_Custom Design</vt:lpstr>
      <vt:lpstr>Office Theme</vt:lpstr>
      <vt:lpstr>PowerPoint Presentation</vt:lpstr>
      <vt:lpstr>What is an impact? </vt:lpstr>
      <vt:lpstr>Where do we want and can make an impact?</vt:lpstr>
      <vt:lpstr>How can we know that we are making an impact?</vt:lpstr>
      <vt:lpstr>Why should we want to measure impact? </vt:lpstr>
      <vt:lpstr>PowerPoint Presentation</vt:lpstr>
    </vt:vector>
  </TitlesOfParts>
  <Company>DANTE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Meloni</dc:creator>
  <cp:lastModifiedBy>Iryna Kuchma</cp:lastModifiedBy>
  <cp:revision>91</cp:revision>
  <dcterms:created xsi:type="dcterms:W3CDTF">2018-03-16T12:13:33Z</dcterms:created>
  <dcterms:modified xsi:type="dcterms:W3CDTF">2018-10-09T10:45:01Z</dcterms:modified>
</cp:coreProperties>
</file>