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7"/>
  </p:notesMasterIdLst>
  <p:handoutMasterIdLst>
    <p:handoutMasterId r:id="rId18"/>
  </p:handoutMasterIdLst>
  <p:sldIdLst>
    <p:sldId id="256" r:id="rId2"/>
    <p:sldId id="291" r:id="rId3"/>
    <p:sldId id="263" r:id="rId4"/>
    <p:sldId id="264" r:id="rId5"/>
    <p:sldId id="289" r:id="rId6"/>
    <p:sldId id="305" r:id="rId7"/>
    <p:sldId id="302" r:id="rId8"/>
    <p:sldId id="303" r:id="rId9"/>
    <p:sldId id="304" r:id="rId10"/>
    <p:sldId id="298" r:id="rId11"/>
    <p:sldId id="299" r:id="rId12"/>
    <p:sldId id="300" r:id="rId13"/>
    <p:sldId id="292" r:id="rId14"/>
    <p:sldId id="296" r:id="rId15"/>
    <p:sldId id="29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EF73"/>
    <a:srgbClr val="0C6002"/>
    <a:srgbClr val="16AA05"/>
    <a:srgbClr val="1EE508"/>
    <a:srgbClr val="1C3046"/>
    <a:srgbClr val="B5892D"/>
    <a:srgbClr val="75A5D8"/>
    <a:srgbClr val="E2E4EA"/>
    <a:srgbClr val="1D2F45"/>
    <a:srgbClr val="75A4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14"/>
    <p:restoredTop sz="84786" autoAdjust="0"/>
  </p:normalViewPr>
  <p:slideViewPr>
    <p:cSldViewPr>
      <p:cViewPr varScale="1">
        <p:scale>
          <a:sx n="81" d="100"/>
          <a:sy n="81" d="100"/>
        </p:scale>
        <p:origin x="-204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57" d="100"/>
          <a:sy n="157" d="100"/>
        </p:scale>
        <p:origin x="42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B62790-EF59-B741-B5F8-7E6EECCA5F23}" type="datetimeFigureOut">
              <a:rPr lang="en-US" smtClean="0"/>
              <a:t>10/10/18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D02B0-398F-6941-BC98-129BE83C15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233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16906-B6A1-4E52-BE69-9D249F819B11}" type="datetimeFigureOut">
              <a:rPr lang="it-IT" smtClean="0"/>
              <a:t>10/10/18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 dirty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48A20-7C99-4A4D-BF06-6E8ADEA4D03E}" type="slidenum">
              <a:rPr lang="it-IT" smtClean="0"/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49668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Explain that users and service providers can participate in EOSC either as a service provider in offering a (thematic) service to researchers, to the end user. But services providers can also participate in EOSC as user or customer of services and resources provided via EOSC. The constrains under which a service is offered or can be used must be clear and can differ. The constrains under which a service is offered can differ because of community, national constrains or can depend on different requirements, for example the amount of resources requested. </a:t>
            </a:r>
          </a:p>
          <a:p>
            <a:endParaRPr lang="en-US" dirty="0" smtClean="0"/>
          </a:p>
          <a:p>
            <a:r>
              <a:rPr lang="en-US" dirty="0" smtClean="0"/>
              <a:t>A customer assembles</a:t>
            </a:r>
            <a:r>
              <a:rPr lang="en-US" baseline="0" dirty="0" smtClean="0"/>
              <a:t> </a:t>
            </a:r>
            <a:r>
              <a:rPr lang="en-US" dirty="0" smtClean="0"/>
              <a:t>a service (instance)</a:t>
            </a:r>
            <a:r>
              <a:rPr lang="en-US" baseline="0" dirty="0" smtClean="0"/>
              <a:t> </a:t>
            </a:r>
            <a:r>
              <a:rPr lang="en-US" dirty="0" smtClean="0"/>
              <a:t>for a group of users he/she represents. </a:t>
            </a:r>
          </a:p>
          <a:p>
            <a:r>
              <a:rPr lang="en-US" dirty="0" smtClean="0"/>
              <a:t>Users</a:t>
            </a:r>
            <a:r>
              <a:rPr lang="en-US" baseline="0" dirty="0" smtClean="0"/>
              <a:t> use already configured service instances.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Thematic services can choose whether or not to be present in the Marketplace. If they opt out from the Marketplace then users will be redirected to them from the EOSC-hub website.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7644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7578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Simple diagram of the submission and validation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4625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EC definition of the Technology Readiness Levels. The TRL levels are linked to the different phases within Service Development process.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08648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65079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WEAK integration level is simple: Register the services in the catalogue description form. The</a:t>
            </a:r>
            <a:r>
              <a:rPr lang="en-US" baseline="0" dirty="0" smtClean="0"/>
              <a:t> interesting bit is the MEDIUM and STRONG integrations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48A20-7C99-4A4D-BF06-6E8ADEA4D03E}" type="slidenum">
              <a:rPr lang="it-IT" smtClean="0"/>
              <a:t>13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175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3341012342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3341012342_0_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g3341012342_0_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_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C28C7CE7-02F6-9C4E-B49C-A3F54D237E10}"/>
              </a:ext>
            </a:extLst>
          </p:cNvPr>
          <p:cNvSpPr txBox="1"/>
          <p:nvPr userDrawn="1"/>
        </p:nvSpPr>
        <p:spPr>
          <a:xfrm>
            <a:off x="1858186" y="5161114"/>
            <a:ext cx="1552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04E82C1C-60FB-2F41-A35A-E9EB596745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29" y="5021749"/>
            <a:ext cx="589524" cy="57895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8C95AC5E-022A-794A-B33A-6292101788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23" y="5413598"/>
            <a:ext cx="644783" cy="63322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="" xmlns:a16="http://schemas.microsoft.com/office/drawing/2014/main" id="{188D622C-A836-684D-8BDB-40E405A1B5A9}"/>
              </a:ext>
            </a:extLst>
          </p:cNvPr>
          <p:cNvSpPr txBox="1"/>
          <p:nvPr userDrawn="1"/>
        </p:nvSpPr>
        <p:spPr>
          <a:xfrm>
            <a:off x="1794880" y="5557093"/>
            <a:ext cx="1624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C3046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2000" dirty="0" err="1">
                <a:solidFill>
                  <a:srgbClr val="1C3046"/>
                </a:solidFill>
                <a:ea typeface="Source Sans Pro" charset="0"/>
                <a:cs typeface="Source Sans Pro" charset="0"/>
              </a:rPr>
              <a:t>EOSC_eu</a:t>
            </a:r>
            <a:endParaRPr lang="en-GB" sz="2000" dirty="0">
              <a:solidFill>
                <a:srgbClr val="1C3046"/>
              </a:solidFill>
              <a:ea typeface="Source Sans Pro" charset="0"/>
              <a:cs typeface="Source Sans Pro" charset="0"/>
            </a:endParaRPr>
          </a:p>
        </p:txBody>
      </p:sp>
      <p:sp>
        <p:nvSpPr>
          <p:cNvPr id="12" name="Rettangolo 11"/>
          <p:cNvSpPr/>
          <p:nvPr userDrawn="1"/>
        </p:nvSpPr>
        <p:spPr>
          <a:xfrm>
            <a:off x="755578" y="6381329"/>
            <a:ext cx="8280920" cy="21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25" noProof="0" dirty="0"/>
              <a:t>EOSC-hub receives funding from the European Union’s Horizon 2020 research and innovation programme under grant agreement No. 777536.</a:t>
            </a: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4" y="6381328"/>
            <a:ext cx="422176" cy="282000"/>
          </a:xfrm>
          <a:prstGeom prst="rect">
            <a:avLst/>
          </a:prstGeom>
        </p:spPr>
      </p:pic>
      <p:cxnSp>
        <p:nvCxnSpPr>
          <p:cNvPr id="14" name="Connettore 1 13"/>
          <p:cNvCxnSpPr>
            <a:cxnSpLocks/>
          </p:cNvCxnSpPr>
          <p:nvPr userDrawn="1"/>
        </p:nvCxnSpPr>
        <p:spPr>
          <a:xfrm>
            <a:off x="1403648" y="4941168"/>
            <a:ext cx="1872208" cy="0"/>
          </a:xfrm>
          <a:prstGeom prst="line">
            <a:avLst/>
          </a:prstGeom>
          <a:ln>
            <a:solidFill>
              <a:srgbClr val="1C304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80" y="1247533"/>
            <a:ext cx="4916162" cy="1224125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2751C4A5-F0D1-DC40-9A0A-0C46196796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402928" y="3572463"/>
            <a:ext cx="6121400" cy="720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i="1">
                <a:solidFill>
                  <a:srgbClr val="B5892D"/>
                </a:solidFill>
              </a:defRPr>
            </a:lvl1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sub-</a:t>
            </a:r>
            <a:r>
              <a:rPr lang="it-IT" dirty="0" err="1"/>
              <a:t>title</a:t>
            </a:r>
            <a:endParaRPr lang="en-GB" dirty="0"/>
          </a:p>
        </p:txBody>
      </p:sp>
      <p:sp>
        <p:nvSpPr>
          <p:cNvPr id="19" name="Segnaposto contenuto 18">
            <a:extLst>
              <a:ext uri="{FF2B5EF4-FFF2-40B4-BE49-F238E27FC236}">
                <a16:creationId xmlns="" xmlns:a16="http://schemas.microsoft.com/office/drawing/2014/main" id="{0E77F5B3-574B-5F42-A9A9-B514FF8E499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403350" y="2852738"/>
            <a:ext cx="6192838" cy="5762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1C3046"/>
                </a:solidFill>
              </a:defRPr>
            </a:lvl1pPr>
          </a:lstStyle>
          <a:p>
            <a:pPr lvl="0"/>
            <a:r>
              <a:rPr lang="it-IT" b="1" dirty="0">
                <a:solidFill>
                  <a:srgbClr val="1C3046"/>
                </a:solidFill>
              </a:rPr>
              <a:t>Click </a:t>
            </a:r>
            <a:r>
              <a:rPr lang="it-IT" b="1" dirty="0" err="1">
                <a:solidFill>
                  <a:srgbClr val="1C3046"/>
                </a:solidFill>
              </a:rPr>
              <a:t>here</a:t>
            </a:r>
            <a:r>
              <a:rPr lang="it-IT" b="1" dirty="0">
                <a:solidFill>
                  <a:srgbClr val="1C3046"/>
                </a:solidFill>
              </a:rPr>
              <a:t> to </a:t>
            </a:r>
            <a:r>
              <a:rPr lang="it-IT" b="1" dirty="0" err="1">
                <a:solidFill>
                  <a:srgbClr val="1C3046"/>
                </a:solidFill>
              </a:rPr>
              <a:t>add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5011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>
            <a:extLst>
              <a:ext uri="{FF2B5EF4-FFF2-40B4-BE49-F238E27FC236}">
                <a16:creationId xmlns="" xmlns:a16="http://schemas.microsoft.com/office/drawing/2014/main" id="{B77B2A9D-5C2F-4A5C-83AC-2A23BED55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2" name="Date Placeholder 3">
            <a:extLst>
              <a:ext uri="{FF2B5EF4-FFF2-40B4-BE49-F238E27FC236}">
                <a16:creationId xmlns="" xmlns:a16="http://schemas.microsoft.com/office/drawing/2014/main" id="{2D6204B7-1D0D-1E43-967C-261D932E2D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C845C680-D108-E640-80EA-81BC37A566B7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="" xmlns:a16="http://schemas.microsoft.com/office/drawing/2014/main" id="{E1E01ECC-58A4-0745-A3E0-F9FCCE41D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  <p:cxnSp>
        <p:nvCxnSpPr>
          <p:cNvPr id="16" name="Connettore 1 15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ttangolo 21">
            <a:extLst>
              <a:ext uri="{FF2B5EF4-FFF2-40B4-BE49-F238E27FC236}">
                <a16:creationId xmlns="" xmlns:a16="http://schemas.microsoft.com/office/drawing/2014/main" id="{833973A6-C1BB-1043-8DAC-B993CBB6D983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2" name="Immagine 1">
            <a:extLst>
              <a:ext uri="{FF2B5EF4-FFF2-40B4-BE49-F238E27FC236}">
                <a16:creationId xmlns="" xmlns:a16="http://schemas.microsoft.com/office/drawing/2014/main" id="{A01731E7-CB9A-4E4D-834D-37ACDE4D97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sp>
        <p:nvSpPr>
          <p:cNvPr id="15" name="Segnaposto testo 3">
            <a:extLst>
              <a:ext uri="{FF2B5EF4-FFF2-40B4-BE49-F238E27FC236}">
                <a16:creationId xmlns="" xmlns:a16="http://schemas.microsoft.com/office/drawing/2014/main" id="{CB6AB942-1F6F-D740-9623-04930E39D5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363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2" name="Rettangolo 21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4" name="Rettangolo 23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5" name="Rettangolo 24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cxnSp>
        <p:nvCxnSpPr>
          <p:cNvPr id="38" name="Connettore 1 37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Immagine 33">
            <a:extLst>
              <a:ext uri="{FF2B5EF4-FFF2-40B4-BE49-F238E27FC236}">
                <a16:creationId xmlns="" xmlns:a16="http://schemas.microsoft.com/office/drawing/2014/main" id="{E748C170-E3A2-4036-BB02-1958ADA9C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="" xmlns:a16="http://schemas.microsoft.com/office/drawing/2014/main" id="{2230377E-78D8-44FD-B341-8F4ED91887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2" name="Rettangolo 41">
            <a:extLst>
              <a:ext uri="{FF2B5EF4-FFF2-40B4-BE49-F238E27FC236}">
                <a16:creationId xmlns="" xmlns:a16="http://schemas.microsoft.com/office/drawing/2014/main" id="{72ADA07B-AD55-4EFA-9DCD-327EED436DB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Slide Number Placeholder 5">
            <a:extLst>
              <a:ext uri="{FF2B5EF4-FFF2-40B4-BE49-F238E27FC236}">
                <a16:creationId xmlns="" xmlns:a16="http://schemas.microsoft.com/office/drawing/2014/main" id="{8908929C-8E44-1A4A-A572-D417C01C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Date Placeholder 3">
            <a:extLst>
              <a:ext uri="{FF2B5EF4-FFF2-40B4-BE49-F238E27FC236}">
                <a16:creationId xmlns="" xmlns:a16="http://schemas.microsoft.com/office/drawing/2014/main" id="{A1CF1935-6208-F949-8DA8-22C8D0B596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AAF2C68D-DDE5-8648-B3B1-5D57E598A2AC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43" name="Footer Placeholder 4">
            <a:extLst>
              <a:ext uri="{FF2B5EF4-FFF2-40B4-BE49-F238E27FC236}">
                <a16:creationId xmlns="" xmlns:a16="http://schemas.microsoft.com/office/drawing/2014/main" id="{01410308-86A1-CE4F-8695-F61533B91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832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="" xmlns:a16="http://schemas.microsoft.com/office/drawing/2014/main" id="{B3F6A26B-5B89-2345-84B7-67F14B7446D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51520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lang="en-GB" sz="26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lang="en-GB" sz="24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lang="en-GB" sz="2800" b="0" i="0" kern="1200" noProof="0" dirty="0" smtClean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EA9C6E97-D6ED-C742-B3BF-F3C7F85504AE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44009" y="1340772"/>
            <a:ext cx="4248472" cy="4747443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text</a:t>
            </a:r>
          </a:p>
          <a:p>
            <a:pPr lvl="1"/>
            <a:r>
              <a:rPr lang="it-IT" dirty="0"/>
              <a:t>Second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/>
              <a:t> Third </a:t>
            </a:r>
            <a:r>
              <a:rPr lang="it-IT" dirty="0" err="1"/>
              <a:t>level</a:t>
            </a:r>
            <a:endParaRPr lang="it-IT" dirty="0"/>
          </a:p>
          <a:p>
            <a:pPr lvl="3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26" name="Rettangolo 25"/>
          <p:cNvSpPr>
            <a:spLocks/>
          </p:cNvSpPr>
          <p:nvPr userDrawn="1"/>
        </p:nvSpPr>
        <p:spPr>
          <a:xfrm>
            <a:off x="3114459" y="0"/>
            <a:ext cx="1133521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7" name="Rettangolo 26"/>
          <p:cNvSpPr>
            <a:spLocks/>
          </p:cNvSpPr>
          <p:nvPr userDrawn="1"/>
        </p:nvSpPr>
        <p:spPr>
          <a:xfrm>
            <a:off x="5940154" y="0"/>
            <a:ext cx="3167471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8" name="Rettangolo 27"/>
          <p:cNvSpPr>
            <a:spLocks/>
          </p:cNvSpPr>
          <p:nvPr userDrawn="1"/>
        </p:nvSpPr>
        <p:spPr>
          <a:xfrm>
            <a:off x="8401706" y="0"/>
            <a:ext cx="74763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9" name="Rettangolo 28"/>
          <p:cNvSpPr>
            <a:spLocks/>
          </p:cNvSpPr>
          <p:nvPr userDrawn="1"/>
        </p:nvSpPr>
        <p:spPr>
          <a:xfrm>
            <a:off x="1907705" y="0"/>
            <a:ext cx="101605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0" name="Rettangolo 29"/>
          <p:cNvSpPr>
            <a:spLocks/>
          </p:cNvSpPr>
          <p:nvPr userDrawn="1"/>
        </p:nvSpPr>
        <p:spPr>
          <a:xfrm>
            <a:off x="7164289" y="0"/>
            <a:ext cx="1303646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1" name="Rettangolo 30"/>
          <p:cNvSpPr>
            <a:spLocks/>
          </p:cNvSpPr>
          <p:nvPr userDrawn="1"/>
        </p:nvSpPr>
        <p:spPr>
          <a:xfrm>
            <a:off x="5220074" y="0"/>
            <a:ext cx="1142863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2" name="Rettangolo 31"/>
          <p:cNvSpPr>
            <a:spLocks/>
          </p:cNvSpPr>
          <p:nvPr userDrawn="1"/>
        </p:nvSpPr>
        <p:spPr>
          <a:xfrm>
            <a:off x="1276470" y="-2"/>
            <a:ext cx="631235" cy="36000"/>
          </a:xfrm>
          <a:prstGeom prst="rect">
            <a:avLst/>
          </a:prstGeom>
          <a:solidFill>
            <a:srgbClr val="1C30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3" name="Rettangolo 32"/>
          <p:cNvSpPr>
            <a:spLocks/>
          </p:cNvSpPr>
          <p:nvPr userDrawn="1"/>
        </p:nvSpPr>
        <p:spPr>
          <a:xfrm>
            <a:off x="643478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4" name="Rettangolo 33"/>
          <p:cNvSpPr>
            <a:spLocks/>
          </p:cNvSpPr>
          <p:nvPr userDrawn="1"/>
        </p:nvSpPr>
        <p:spPr>
          <a:xfrm>
            <a:off x="2590802" y="0"/>
            <a:ext cx="640569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5" name="Rettangolo 34"/>
          <p:cNvSpPr>
            <a:spLocks/>
          </p:cNvSpPr>
          <p:nvPr userDrawn="1"/>
        </p:nvSpPr>
        <p:spPr>
          <a:xfrm>
            <a:off x="4247980" y="0"/>
            <a:ext cx="1052485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6" name="Rettangolo 35"/>
          <p:cNvSpPr>
            <a:spLocks/>
          </p:cNvSpPr>
          <p:nvPr userDrawn="1"/>
        </p:nvSpPr>
        <p:spPr>
          <a:xfrm>
            <a:off x="7357994" y="0"/>
            <a:ext cx="166335" cy="36000"/>
          </a:xfrm>
          <a:prstGeom prst="rect">
            <a:avLst/>
          </a:prstGeom>
          <a:solidFill>
            <a:srgbClr val="75A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7" name="Rettangolo 36"/>
          <p:cNvSpPr>
            <a:spLocks/>
          </p:cNvSpPr>
          <p:nvPr userDrawn="1"/>
        </p:nvSpPr>
        <p:spPr>
          <a:xfrm>
            <a:off x="-135" y="-2"/>
            <a:ext cx="643613" cy="36000"/>
          </a:xfrm>
          <a:prstGeom prst="rect">
            <a:avLst/>
          </a:prstGeom>
          <a:solidFill>
            <a:srgbClr val="B589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cxnSp>
        <p:nvCxnSpPr>
          <p:cNvPr id="41" name="Connettore 1 40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Immagine 37">
            <a:extLst>
              <a:ext uri="{FF2B5EF4-FFF2-40B4-BE49-F238E27FC236}">
                <a16:creationId xmlns="" xmlns:a16="http://schemas.microsoft.com/office/drawing/2014/main" id="{6E92571F-B9E2-4515-A851-FD195B1690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44" name="Immagine 43">
            <a:extLst>
              <a:ext uri="{FF2B5EF4-FFF2-40B4-BE49-F238E27FC236}">
                <a16:creationId xmlns="" xmlns:a16="http://schemas.microsoft.com/office/drawing/2014/main" id="{928418AB-C8AD-472B-89A7-2D6A16B3D9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6" name="Rettangolo 45">
            <a:extLst>
              <a:ext uri="{FF2B5EF4-FFF2-40B4-BE49-F238E27FC236}">
                <a16:creationId xmlns="" xmlns:a16="http://schemas.microsoft.com/office/drawing/2014/main" id="{123C6A7A-0C9A-4D82-B852-DF92CC423C4B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Slide Number Placeholder 5">
            <a:extLst>
              <a:ext uri="{FF2B5EF4-FFF2-40B4-BE49-F238E27FC236}">
                <a16:creationId xmlns="" xmlns:a16="http://schemas.microsoft.com/office/drawing/2014/main" id="{00EFEDC4-EF62-9343-9EE9-EB34B88BB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2" name="Date Placeholder 3">
            <a:extLst>
              <a:ext uri="{FF2B5EF4-FFF2-40B4-BE49-F238E27FC236}">
                <a16:creationId xmlns="" xmlns:a16="http://schemas.microsoft.com/office/drawing/2014/main" id="{8BDDDF39-2847-5C45-8C28-79E66DD097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EC4AE871-6BA7-C74F-AD17-ADC4456EC730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43" name="Footer Placeholder 4">
            <a:extLst>
              <a:ext uri="{FF2B5EF4-FFF2-40B4-BE49-F238E27FC236}">
                <a16:creationId xmlns="" xmlns:a16="http://schemas.microsoft.com/office/drawing/2014/main" id="{E515CF22-948A-774C-8025-06D4D9860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  <p:sp>
        <p:nvSpPr>
          <p:cNvPr id="40" name="Segnaposto testo 3">
            <a:extLst>
              <a:ext uri="{FF2B5EF4-FFF2-40B4-BE49-F238E27FC236}">
                <a16:creationId xmlns="" xmlns:a16="http://schemas.microsoft.com/office/drawing/2014/main" id="{26E22B5B-74B7-984A-B35C-01F845E6DC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702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Text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01252496-1750-864D-B854-CEE0315DE69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 rot="5400000">
            <a:off x="2123727" y="-603447"/>
            <a:ext cx="4896546" cy="8640960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>
              <a:buSzPct val="100000"/>
              <a:buFontTx/>
              <a:buBlip>
                <a:blip r:embed="rId2"/>
              </a:buBlip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657350" marR="0" indent="-45720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Calibri" panose="020F0502020204030204" pitchFamily="34" charset="0"/>
              <a:buChar char="-"/>
              <a:tabLst/>
              <a:defRPr sz="2800" b="0" i="0">
                <a:solidFill>
                  <a:schemeClr val="tx1">
                    <a:lumMod val="50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 Third level</a:t>
            </a:r>
          </a:p>
          <a:p>
            <a:pPr lvl="3"/>
            <a:r>
              <a:rPr lang="en-GB" noProof="0" dirty="0"/>
              <a:t> </a:t>
            </a:r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  <a:p>
            <a:pPr lvl="4"/>
            <a:endParaRPr lang="en-GB" noProof="0" dirty="0"/>
          </a:p>
        </p:txBody>
      </p:sp>
      <p:cxnSp>
        <p:nvCxnSpPr>
          <p:cNvPr id="40" name="Connettore 1 39">
            <a:extLst>
              <a:ext uri="{FF2B5EF4-FFF2-40B4-BE49-F238E27FC236}">
                <a16:creationId xmlns="" xmlns:a16="http://schemas.microsoft.com/office/drawing/2014/main" id="{05EEB7C1-79E8-894A-A6D8-E6E8AF7BA267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Immagine 31">
            <a:extLst>
              <a:ext uri="{FF2B5EF4-FFF2-40B4-BE49-F238E27FC236}">
                <a16:creationId xmlns="" xmlns:a16="http://schemas.microsoft.com/office/drawing/2014/main" id="{FA6B2CD8-FEE8-4B8F-B1F0-EA8D83797B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6813550"/>
            <a:ext cx="9144000" cy="44450"/>
          </a:xfrm>
          <a:prstGeom prst="rect">
            <a:avLst/>
          </a:prstGeom>
        </p:spPr>
      </p:pic>
      <p:pic>
        <p:nvPicPr>
          <p:cNvPr id="37" name="Immagine 36">
            <a:extLst>
              <a:ext uri="{FF2B5EF4-FFF2-40B4-BE49-F238E27FC236}">
                <a16:creationId xmlns="" xmlns:a16="http://schemas.microsoft.com/office/drawing/2014/main" id="{0EBFEB97-F397-4880-BA39-E13E87E319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  <p:sp>
        <p:nvSpPr>
          <p:cNvPr id="45" name="Rettangolo 44">
            <a:extLst>
              <a:ext uri="{FF2B5EF4-FFF2-40B4-BE49-F238E27FC236}">
                <a16:creationId xmlns="" xmlns:a16="http://schemas.microsoft.com/office/drawing/2014/main" id="{D9796DA9-E1E4-4FB4-8943-01C592107B8A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08331AB2-FA10-F049-BA93-704EC2A5F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="" xmlns:a16="http://schemas.microsoft.com/office/drawing/2014/main" id="{89817EDF-DE74-3540-B1AD-C331BAC21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9B288BB4-3B82-A74E-9B39-4911FD29B915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="" xmlns:a16="http://schemas.microsoft.com/office/drawing/2014/main" id="{0BE6B5B4-AF6A-764F-AC9F-BFC02551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  <p:sp>
        <p:nvSpPr>
          <p:cNvPr id="15" name="Segnaposto testo 3">
            <a:extLst>
              <a:ext uri="{FF2B5EF4-FFF2-40B4-BE49-F238E27FC236}">
                <a16:creationId xmlns="" xmlns:a16="http://schemas.microsoft.com/office/drawing/2014/main" id="{2D92F18E-5415-984E-8376-0329B157E5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11677" y="260489"/>
            <a:ext cx="5980803" cy="8640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92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ermediate Slide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341E515-DD63-3D42-B42C-9035172A73D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3568" y="2849622"/>
            <a:ext cx="7759774" cy="23173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pPr lvl="0"/>
            <a:r>
              <a:rPr lang="en-GB" noProof="0" dirty="0"/>
              <a:t>Click here to add text</a:t>
            </a:r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F6408EAB-6398-5543-8CB0-5155F921C6FF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83568" y="2162303"/>
            <a:ext cx="5883079" cy="556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SzPct val="100000"/>
              <a:buFontTx/>
              <a:buNone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>
              <a:buSzPct val="90000"/>
              <a:buFont typeface="Calibri" panose="020F0502020204030204" pitchFamily="34" charset="0"/>
              <a:buChar char="-"/>
              <a:defRPr sz="26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>
              <a:buSzPct val="80000"/>
              <a:buFont typeface="Wingdings" panose="05000000000000000000" pitchFamily="2" charset="2"/>
              <a:buChar char="§"/>
              <a:defRPr sz="24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0287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</a:lstStyle>
          <a:p>
            <a:r>
              <a:rPr lang="en-GB" b="0" dirty="0">
                <a:solidFill>
                  <a:schemeClr val="accent5">
                    <a:lumMod val="75000"/>
                  </a:schemeClr>
                </a:solidFill>
              </a:rPr>
              <a:t>Click here to add subtitle</a:t>
            </a:r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  <a:p>
            <a:pPr lvl="4"/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="" xmlns:a16="http://schemas.microsoft.com/office/drawing/2014/main" id="{B48407DB-BA49-C94D-ADD2-877CBDD6C6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833419"/>
            <a:ext cx="9144000" cy="56665"/>
          </a:xfrm>
          <a:prstGeom prst="rect">
            <a:avLst/>
          </a:prstGeom>
        </p:spPr>
      </p:pic>
      <p:sp>
        <p:nvSpPr>
          <p:cNvPr id="16" name="Segnaposto testo 3">
            <a:extLst>
              <a:ext uri="{FF2B5EF4-FFF2-40B4-BE49-F238E27FC236}">
                <a16:creationId xmlns="" xmlns:a16="http://schemas.microsoft.com/office/drawing/2014/main" id="{6CFA5BBC-FB79-3941-902F-8F674A72F7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3568" y="1484784"/>
            <a:ext cx="5980803" cy="5858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1C3046"/>
                </a:solidFill>
              </a:defRPr>
            </a:lvl1pPr>
          </a:lstStyle>
          <a:p>
            <a:pPr lvl="0"/>
            <a:r>
              <a:rPr lang="en-GB" noProof="0" dirty="0"/>
              <a:t>Click here to add title</a:t>
            </a:r>
            <a:endParaRPr lang="en-GB" dirty="0"/>
          </a:p>
        </p:txBody>
      </p:sp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2F32A041-669E-4668-AFFC-D799D71AE9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5" y="-1585"/>
            <a:ext cx="9144000" cy="5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45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ised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89775736-39B8-4946-BA4E-2E26123BEAA4}"/>
              </a:ext>
            </a:extLst>
          </p:cNvPr>
          <p:cNvSpPr txBox="1"/>
          <p:nvPr userDrawn="1"/>
        </p:nvSpPr>
        <p:spPr>
          <a:xfrm>
            <a:off x="3131840" y="5919963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eosc-hub.eu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4E9FBBCD-1A09-854C-AD37-ABFC23BF721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5838387"/>
            <a:ext cx="589524" cy="578959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AB059FA9-527F-3047-9752-9021170989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5803404"/>
            <a:ext cx="644783" cy="63322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="" xmlns:a16="http://schemas.microsoft.com/office/drawing/2014/main" id="{04016F19-9C1F-4B4E-A65D-FC565E20B416}"/>
              </a:ext>
            </a:extLst>
          </p:cNvPr>
          <p:cNvSpPr txBox="1"/>
          <p:nvPr userDrawn="1"/>
        </p:nvSpPr>
        <p:spPr>
          <a:xfrm>
            <a:off x="5004049" y="589282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000" dirty="0">
                <a:solidFill>
                  <a:srgbClr val="1D2F45"/>
                </a:solidFill>
                <a:ea typeface="Source Sans Pro" charset="0"/>
                <a:cs typeface="Source Sans Pro" charset="0"/>
              </a:rPr>
              <a:t>@</a:t>
            </a:r>
            <a:r>
              <a:rPr lang="en-GB" sz="2000" dirty="0" err="1">
                <a:solidFill>
                  <a:srgbClr val="1D2F45"/>
                </a:solidFill>
                <a:ea typeface="Source Sans Pro" charset="0"/>
                <a:cs typeface="Source Sans Pro" charset="0"/>
              </a:rPr>
              <a:t>EOSC_eu</a:t>
            </a:r>
            <a:endParaRPr lang="en-GB" sz="2000" dirty="0">
              <a:solidFill>
                <a:srgbClr val="1D2F45"/>
              </a:solidFill>
              <a:ea typeface="Source Sans Pro" charset="0"/>
              <a:cs typeface="Source Sans Pro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907" y="3358840"/>
            <a:ext cx="1784961" cy="2231201"/>
          </a:xfrm>
          <a:prstGeom prst="rect">
            <a:avLst/>
          </a:prstGeom>
        </p:spPr>
      </p:pic>
      <p:cxnSp>
        <p:nvCxnSpPr>
          <p:cNvPr id="18" name="Connettore 1 17">
            <a:extLst>
              <a:ext uri="{FF2B5EF4-FFF2-40B4-BE49-F238E27FC236}">
                <a16:creationId xmlns="" xmlns:a16="http://schemas.microsoft.com/office/drawing/2014/main" id="{97C3FAB3-381B-274E-9A7E-CD86B4B697B3}"/>
              </a:ext>
            </a:extLst>
          </p:cNvPr>
          <p:cNvCxnSpPr/>
          <p:nvPr userDrawn="1"/>
        </p:nvCxnSpPr>
        <p:spPr>
          <a:xfrm>
            <a:off x="671555" y="2929632"/>
            <a:ext cx="2112235" cy="0"/>
          </a:xfrm>
          <a:prstGeom prst="line">
            <a:avLst/>
          </a:prstGeom>
          <a:ln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itolo 22">
            <a:extLst>
              <a:ext uri="{FF2B5EF4-FFF2-40B4-BE49-F238E27FC236}">
                <a16:creationId xmlns="" xmlns:a16="http://schemas.microsoft.com/office/drawing/2014/main" id="{91A4CF75-7F87-534F-870F-ED5701E571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702" y="1772817"/>
            <a:ext cx="2894178" cy="10081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it-IT" b="1" dirty="0" err="1">
                <a:solidFill>
                  <a:srgbClr val="1C3046"/>
                </a:solidFill>
              </a:rPr>
              <a:t>Thank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you</a:t>
            </a:r>
            <a:r>
              <a:rPr lang="it-IT" b="1" dirty="0">
                <a:solidFill>
                  <a:srgbClr val="1C3046"/>
                </a:solidFill>
              </a:rPr>
              <a:t> for </a:t>
            </a:r>
            <a:r>
              <a:rPr lang="it-IT" b="1" dirty="0" err="1">
                <a:solidFill>
                  <a:srgbClr val="1C3046"/>
                </a:solidFill>
              </a:rPr>
              <a:t>your</a:t>
            </a:r>
            <a:r>
              <a:rPr lang="it-IT" b="1" dirty="0">
                <a:solidFill>
                  <a:srgbClr val="1C3046"/>
                </a:solidFill>
              </a:rPr>
              <a:t> </a:t>
            </a:r>
            <a:r>
              <a:rPr lang="it-IT" b="1" dirty="0" err="1">
                <a:solidFill>
                  <a:srgbClr val="1C3046"/>
                </a:solidFill>
              </a:rPr>
              <a:t>attention</a:t>
            </a:r>
            <a:r>
              <a:rPr lang="it-IT" b="1" dirty="0">
                <a:solidFill>
                  <a:srgbClr val="1C3046"/>
                </a:solidFill>
              </a:rPr>
              <a:t>!</a:t>
            </a:r>
            <a:endParaRPr lang="en-GB" dirty="0"/>
          </a:p>
        </p:txBody>
      </p:sp>
      <p:sp>
        <p:nvSpPr>
          <p:cNvPr id="33" name="Segnaposto contenuto 32">
            <a:extLst>
              <a:ext uri="{FF2B5EF4-FFF2-40B4-BE49-F238E27FC236}">
                <a16:creationId xmlns="" xmlns:a16="http://schemas.microsoft.com/office/drawing/2014/main" id="{EFF3BDC9-F42A-914E-9BE9-F145917FEA3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508104" y="1773238"/>
            <a:ext cx="3385071" cy="1585912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>
              <a:buFontTx/>
              <a:buNone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marL="0" indent="0">
              <a:buNone/>
            </a:pPr>
            <a:r>
              <a:rPr lang="en-GB" sz="1800" b="1" dirty="0">
                <a:solidFill>
                  <a:srgbClr val="1C3046"/>
                </a:solidFill>
              </a:rPr>
              <a:t>Contact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1C3046"/>
                </a:solidFill>
              </a:rPr>
              <a:t>Lorem ipsum </a:t>
            </a:r>
            <a:r>
              <a:rPr lang="en-GB" sz="1800" dirty="0" err="1">
                <a:solidFill>
                  <a:srgbClr val="1C3046"/>
                </a:solidFill>
              </a:rPr>
              <a:t>dolor</a:t>
            </a:r>
            <a:r>
              <a:rPr lang="en-GB" sz="1800" dirty="0">
                <a:solidFill>
                  <a:srgbClr val="1C3046"/>
                </a:solidFill>
              </a:rPr>
              <a:t> sit </a:t>
            </a:r>
            <a:r>
              <a:rPr lang="en-GB" sz="1800" dirty="0" err="1">
                <a:solidFill>
                  <a:srgbClr val="1C3046"/>
                </a:solidFill>
              </a:rPr>
              <a:t>amet</a:t>
            </a:r>
            <a:r>
              <a:rPr lang="en-GB" sz="1800" dirty="0">
                <a:solidFill>
                  <a:srgbClr val="1C3046"/>
                </a:solidFill>
              </a:rPr>
              <a:t>, </a:t>
            </a:r>
            <a:r>
              <a:rPr lang="en-GB" sz="1800" dirty="0" err="1">
                <a:solidFill>
                  <a:srgbClr val="1C3046"/>
                </a:solidFill>
              </a:rPr>
              <a:t>consectetur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adipisicing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elit</a:t>
            </a:r>
            <a:r>
              <a:rPr lang="en-GB" sz="1800" dirty="0">
                <a:solidFill>
                  <a:srgbClr val="1C3046"/>
                </a:solidFill>
              </a:rPr>
              <a:t>, </a:t>
            </a:r>
            <a:r>
              <a:rPr lang="en-GB" sz="1800" dirty="0" err="1">
                <a:solidFill>
                  <a:srgbClr val="1C3046"/>
                </a:solidFill>
              </a:rPr>
              <a:t>sed</a:t>
            </a:r>
            <a:r>
              <a:rPr lang="en-GB" sz="1800" dirty="0">
                <a:solidFill>
                  <a:srgbClr val="1C3046"/>
                </a:solidFill>
              </a:rPr>
              <a:t> do </a:t>
            </a:r>
            <a:r>
              <a:rPr lang="en-GB" sz="1800" dirty="0" err="1">
                <a:solidFill>
                  <a:srgbClr val="1C3046"/>
                </a:solidFill>
              </a:rPr>
              <a:t>eiusmod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tempor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incididunt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ut</a:t>
            </a:r>
            <a:r>
              <a:rPr lang="en-GB" sz="1800" dirty="0">
                <a:solidFill>
                  <a:srgbClr val="1C3046"/>
                </a:solidFill>
              </a:rPr>
              <a:t> </a:t>
            </a:r>
            <a:r>
              <a:rPr lang="en-GB" sz="1800" dirty="0" err="1">
                <a:solidFill>
                  <a:srgbClr val="1C3046"/>
                </a:solidFill>
              </a:rPr>
              <a:t>labore</a:t>
            </a:r>
            <a:r>
              <a:rPr lang="en-GB" sz="1800" dirty="0">
                <a:solidFill>
                  <a:srgbClr val="1C3046"/>
                </a:solidFill>
              </a:rPr>
              <a:t> et </a:t>
            </a:r>
            <a:r>
              <a:rPr lang="en-GB" sz="1800" dirty="0" err="1">
                <a:solidFill>
                  <a:srgbClr val="1C3046"/>
                </a:solidFill>
              </a:rPr>
              <a:t>dolore</a:t>
            </a:r>
            <a:r>
              <a:rPr lang="en-GB" sz="1800" dirty="0">
                <a:solidFill>
                  <a:srgbClr val="1C3046"/>
                </a:solidFill>
              </a:rPr>
              <a:t> magna</a:t>
            </a:r>
          </a:p>
        </p:txBody>
      </p:sp>
      <p:sp>
        <p:nvSpPr>
          <p:cNvPr id="34" name="Segnaposto contenuto 32">
            <a:extLst>
              <a:ext uri="{FF2B5EF4-FFF2-40B4-BE49-F238E27FC236}">
                <a16:creationId xmlns="" xmlns:a16="http://schemas.microsoft.com/office/drawing/2014/main" id="{7E962D83-1102-414B-ACBE-1C6C8F8FE54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105" y="3163634"/>
            <a:ext cx="2484735" cy="409382"/>
          </a:xfrm>
          <a:prstGeom prst="rect">
            <a:avLst/>
          </a:prstGeom>
        </p:spPr>
        <p:txBody>
          <a:bodyPr>
            <a:normAutofit/>
          </a:bodyPr>
          <a:lstStyle>
            <a:lvl1pPr marL="285750" marR="0" indent="-2857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it-IT" sz="1800" i="1" dirty="0" err="1"/>
              <a:t>Questions</a:t>
            </a:r>
            <a:r>
              <a:rPr lang="it-IT" sz="1800" i="1" dirty="0"/>
              <a:t>?</a:t>
            </a:r>
          </a:p>
          <a:p>
            <a:pPr marL="0" indent="0">
              <a:buNone/>
            </a:pPr>
            <a:endParaRPr lang="it-IT" sz="1800" i="1" dirty="0"/>
          </a:p>
        </p:txBody>
      </p:sp>
    </p:spTree>
    <p:extLst>
      <p:ext uri="{BB962C8B-B14F-4D97-AF65-F5344CB8AC3E}">
        <p14:creationId xmlns:p14="http://schemas.microsoft.com/office/powerpoint/2010/main" val="107994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Content">
  <p:cSld name="1_Title &amp;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75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body" idx="1"/>
          </p:nvPr>
        </p:nvSpPr>
        <p:spPr>
          <a:xfrm>
            <a:off x="251520" y="1268764"/>
            <a:ext cx="8640960" cy="4855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3C3C3C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77190" algn="l" rtl="0">
              <a:spcBef>
                <a:spcPts val="520"/>
              </a:spcBef>
              <a:spcAft>
                <a:spcPts val="0"/>
              </a:spcAft>
              <a:buClr>
                <a:srgbClr val="3C3C3C"/>
              </a:buClr>
              <a:buSzPts val="2340"/>
              <a:buFont typeface="Calibri"/>
              <a:buChar char="-"/>
              <a:defRPr sz="2600" b="0" i="0" u="none" strike="noStrike" cap="none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0519" algn="l" rtl="0">
              <a:spcBef>
                <a:spcPts val="480"/>
              </a:spcBef>
              <a:spcAft>
                <a:spcPts val="0"/>
              </a:spcAft>
              <a:buClr>
                <a:srgbClr val="3C3C3C"/>
              </a:buClr>
              <a:buSzPts val="1920"/>
              <a:buFont typeface="Noto Sans Symbols"/>
              <a:buChar char="▪"/>
              <a:defRPr sz="2400" b="0" i="0" u="none" strike="noStrike" cap="none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306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3C3C3C"/>
              </a:buClr>
              <a:buSzPts val="1960"/>
              <a:buFont typeface="Calibri"/>
              <a:buChar char="-"/>
              <a:defRPr sz="2800" b="0" i="0" u="none" strike="noStrike" cap="none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3C3C3C"/>
              </a:buClr>
              <a:buSzPts val="2240"/>
              <a:buFont typeface="Arial"/>
              <a:buNone/>
              <a:defRPr sz="2800" b="0" i="0" u="none" strike="noStrike" cap="none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dt" idx="10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80" b="0" i="0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6E523F1-2C07-2D43-A923-489D0E829709}" type="datetime1">
              <a:rPr lang="en-US" smtClean="0"/>
              <a:t>10/10/18</a:t>
            </a:fld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ftr" idx="11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80" b="0" i="0">
                <a:solidFill>
                  <a:srgbClr val="3C3C3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is-IS" smtClean="0"/>
              <a:t>DI4R 2018</a:t>
            </a:r>
            <a:endParaRPr/>
          </a:p>
        </p:txBody>
      </p:sp>
      <p:cxnSp>
        <p:nvCxnSpPr>
          <p:cNvPr id="31" name="Google Shape;31;p3"/>
          <p:cNvCxnSpPr/>
          <p:nvPr/>
        </p:nvCxnSpPr>
        <p:spPr>
          <a:xfrm rot="10800000">
            <a:off x="251519" y="6376247"/>
            <a:ext cx="8640960" cy="5085"/>
          </a:xfrm>
          <a:prstGeom prst="straightConnector1">
            <a:avLst/>
          </a:prstGeom>
          <a:noFill/>
          <a:ln w="12700" cap="flat" cmpd="sng">
            <a:solidFill>
              <a:srgbClr val="1D2F4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3"/>
          <p:cNvSpPr/>
          <p:nvPr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5882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5035836" y="-3"/>
            <a:ext cx="1303646" cy="56608"/>
          </a:xfrm>
          <a:prstGeom prst="rect">
            <a:avLst/>
          </a:prstGeom>
          <a:solidFill>
            <a:srgbClr val="1C304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7878656" y="-2404"/>
            <a:ext cx="1142863" cy="45719"/>
          </a:xfrm>
          <a:prstGeom prst="rect">
            <a:avLst/>
          </a:prstGeom>
          <a:solidFill>
            <a:srgbClr val="75A5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6381465" y="0"/>
            <a:ext cx="1601457" cy="51318"/>
          </a:xfrm>
          <a:prstGeom prst="rect">
            <a:avLst/>
          </a:prstGeom>
          <a:solidFill>
            <a:srgbClr val="B5892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-135" y="-3"/>
            <a:ext cx="643613" cy="51321"/>
          </a:xfrm>
          <a:prstGeom prst="rect">
            <a:avLst/>
          </a:prstGeom>
          <a:solidFill>
            <a:srgbClr val="B5892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35" y="6813550"/>
            <a:ext cx="9144000" cy="4445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3"/>
          <p:cNvSpPr txBox="1">
            <a:spLocks noGrp="1"/>
          </p:cNvSpPr>
          <p:nvPr>
            <p:ph type="title"/>
          </p:nvPr>
        </p:nvSpPr>
        <p:spPr>
          <a:xfrm>
            <a:off x="2911675" y="131650"/>
            <a:ext cx="5165400" cy="6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None/>
              <a:defRPr sz="3200" b="1">
                <a:solidFill>
                  <a:srgbClr val="1C304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3200" b="1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641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4236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300" b="0" i="0">
                <a:solidFill>
                  <a:schemeClr val="tx1">
                    <a:lumMod val="75000"/>
                  </a:schemeClr>
                </a:solidFill>
                <a:latin typeface="Alte DIN 1451 Mittelschrift" panose="020B0603020202020204" pitchFamily="34" charset="0"/>
                <a:ea typeface="Open Sans" charset="0"/>
                <a:cs typeface="Open Sans" charset="0"/>
              </a:defRPr>
            </a:lvl1pPr>
          </a:lstStyle>
          <a:p>
            <a:fld id="{65205B27-5061-C242-A783-70C19DAD93E0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04236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300" b="0" i="0">
                <a:solidFill>
                  <a:schemeClr val="tx1">
                    <a:lumMod val="75000"/>
                  </a:schemeClr>
                </a:solidFill>
                <a:latin typeface="Alte DIN 1451 Mittelschrift" panose="020B0603020202020204" pitchFamily="34" charset="0"/>
                <a:ea typeface="Open Sans" charset="0"/>
                <a:cs typeface="Open Sans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04236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300" b="0" i="0">
                <a:solidFill>
                  <a:schemeClr val="tx1">
                    <a:lumMod val="75000"/>
                  </a:schemeClr>
                </a:solidFill>
                <a:latin typeface="Alte DIN 1451 Mittelschrift" panose="020B0603020202020204" pitchFamily="34" charset="0"/>
                <a:ea typeface="Open Sans" charset="0"/>
                <a:cs typeface="Open Sans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olo 1"/>
          <p:cNvSpPr>
            <a:spLocks noGrp="1"/>
          </p:cNvSpPr>
          <p:nvPr>
            <p:ph type="title" hasCustomPrompt="1"/>
          </p:nvPr>
        </p:nvSpPr>
        <p:spPr>
          <a:xfrm>
            <a:off x="467544" y="620688"/>
            <a:ext cx="5472608" cy="576064"/>
          </a:xfrm>
          <a:prstGeom prst="rect">
            <a:avLst/>
          </a:prstGeom>
        </p:spPr>
        <p:txBody>
          <a:bodyPr vert="horz"/>
          <a:lstStyle>
            <a:lvl1pPr algn="l">
              <a:defRPr sz="2800" b="1" i="0">
                <a:solidFill>
                  <a:srgbClr val="246889"/>
                </a:solidFill>
                <a:latin typeface="Alte DIN 1451 Mittelschrift gepraegt" charset="0"/>
                <a:ea typeface="Alte DIN 1451 Mittelschrift gepraegt" charset="0"/>
                <a:cs typeface="Alte DIN 1451 Mittelschrift gepraegt" charset="0"/>
              </a:defRPr>
            </a:lvl1pPr>
          </a:lstStyle>
          <a:p>
            <a:r>
              <a:rPr lang="it-IT" dirty="0"/>
              <a:t>Click </a:t>
            </a:r>
            <a:r>
              <a:rPr lang="it-IT" dirty="0" err="1"/>
              <a:t>here</a:t>
            </a:r>
            <a:r>
              <a:rPr lang="it-IT" dirty="0"/>
              <a:t> to </a:t>
            </a:r>
            <a:r>
              <a:rPr lang="it-IT" dirty="0" err="1"/>
              <a:t>add</a:t>
            </a:r>
            <a:r>
              <a:rPr lang="it-IT" dirty="0"/>
              <a:t> Title</a:t>
            </a:r>
          </a:p>
        </p:txBody>
      </p:sp>
      <p:sp>
        <p:nvSpPr>
          <p:cNvPr id="12" name="Rettangolo 11"/>
          <p:cNvSpPr/>
          <p:nvPr userDrawn="1"/>
        </p:nvSpPr>
        <p:spPr>
          <a:xfrm>
            <a:off x="495063" y="476672"/>
            <a:ext cx="2016224" cy="45719"/>
          </a:xfrm>
          <a:prstGeom prst="rect">
            <a:avLst/>
          </a:prstGeom>
          <a:solidFill>
            <a:srgbClr val="0E71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246889"/>
              </a:solidFill>
            </a:endParaRPr>
          </a:p>
        </p:txBody>
      </p:sp>
      <p:sp>
        <p:nvSpPr>
          <p:cNvPr id="15" name="Segnaposto contenuto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lte DIN 1451 Mittelschrift" panose="020B0603020202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it-IT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9129220-8E9B-8044-9700-05AAA130EB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194" y="182476"/>
            <a:ext cx="1225302" cy="1225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68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1E31386F-E162-934A-8D1F-9D95C069A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81328"/>
            <a:ext cx="2339280" cy="288032"/>
          </a:xfrm>
          <a:prstGeom prst="rect">
            <a:avLst/>
          </a:prstGeom>
        </p:spPr>
        <p:txBody>
          <a:bodyPr/>
          <a:lstStyle>
            <a:lvl1pPr algn="r">
              <a:defRPr sz="975" b="0" i="0">
                <a:solidFill>
                  <a:schemeClr val="tx1"/>
                </a:solidFill>
                <a:latin typeface="Calibri" panose="020F0502020204030204" pitchFamily="34" charset="0"/>
                <a:ea typeface="Source Sans Pro" charset="0"/>
                <a:cs typeface="Calibri" panose="020F05020202040302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FD864FEF-6066-9447-AB93-1A0F90C44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520" y="6381328"/>
            <a:ext cx="2133600" cy="288032"/>
          </a:xfrm>
          <a:prstGeom prst="rect">
            <a:avLst/>
          </a:prstGeom>
        </p:spPr>
        <p:txBody>
          <a:bodyPr/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fld id="{D2BCC9AA-293B-9F45-B769-6F23076BD23A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62C92904-4608-474D-BBAB-CD0DAE59CC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81328"/>
            <a:ext cx="2895600" cy="2880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80" b="0" i="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</a:lstStyle>
          <a:p>
            <a:r>
              <a:rPr lang="is-IS" smtClean="0"/>
              <a:t>DI4R 2018</a:t>
            </a:r>
            <a:endParaRPr lang="en-US" dirty="0"/>
          </a:p>
        </p:txBody>
      </p:sp>
      <p:cxnSp>
        <p:nvCxnSpPr>
          <p:cNvPr id="7" name="Connettore 1 6">
            <a:extLst>
              <a:ext uri="{FF2B5EF4-FFF2-40B4-BE49-F238E27FC236}">
                <a16:creationId xmlns="" xmlns:a16="http://schemas.microsoft.com/office/drawing/2014/main" id="{1319845F-1E54-2745-8B1A-D63A20E61931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51520" y="6376247"/>
            <a:ext cx="8640960" cy="5085"/>
          </a:xfrm>
          <a:prstGeom prst="line">
            <a:avLst/>
          </a:prstGeom>
          <a:ln w="12700">
            <a:solidFill>
              <a:srgbClr val="1D2F4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="" xmlns:a16="http://schemas.microsoft.com/office/drawing/2014/main" id="{1A085F82-CD25-8A4D-8A2C-FFC5CB539BB8}"/>
              </a:ext>
            </a:extLst>
          </p:cNvPr>
          <p:cNvSpPr/>
          <p:nvPr userDrawn="1"/>
        </p:nvSpPr>
        <p:spPr>
          <a:xfrm>
            <a:off x="8450088" y="6381332"/>
            <a:ext cx="442392" cy="293117"/>
          </a:xfrm>
          <a:prstGeom prst="rect">
            <a:avLst/>
          </a:prstGeom>
          <a:solidFill>
            <a:srgbClr val="1D2F45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8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4" r:id="rId3"/>
    <p:sldLayoutId id="2147483709" r:id="rId4"/>
    <p:sldLayoutId id="2147483710" r:id="rId5"/>
    <p:sldLayoutId id="2147483712" r:id="rId6"/>
    <p:sldLayoutId id="2147483711" r:id="rId7"/>
    <p:sldLayoutId id="2147483713" r:id="rId8"/>
    <p:sldLayoutId id="2147483714" r:id="rId9"/>
  </p:sldLayoutIdLst>
  <p:hf hdr="0"/>
  <p:txStyles>
    <p:titleStyle>
      <a:lvl1pPr algn="l" defTabSz="342900" rtl="0" eaLnBrk="1" latinLnBrk="0" hangingPunct="1">
        <a:spcBef>
          <a:spcPct val="0"/>
        </a:spcBef>
        <a:buNone/>
        <a:defRPr sz="3200" b="1" kern="1200">
          <a:solidFill>
            <a:srgbClr val="1C3046"/>
          </a:solidFill>
          <a:latin typeface="+mn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hyperlink" Target="mailto:join@eosc-hub.e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osc-hub.eu/join-as-service-provider" TargetMode="External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s://wiki.eosc-hub.eu/display/EOSC/EOSC-hub+service+catalogue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8C573EE-843B-E046-8572-EB8AD67C71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27584" y="3788395"/>
            <a:ext cx="7489552" cy="720725"/>
          </a:xfrm>
        </p:spPr>
        <p:txBody>
          <a:bodyPr>
            <a:noAutofit/>
          </a:bodyPr>
          <a:lstStyle/>
          <a:p>
            <a:pPr lvl="0"/>
            <a:r>
              <a:rPr lang="en-US" sz="3200" b="1" dirty="0" err="1" smtClean="0">
                <a:ea typeface="Calibri"/>
                <a:cs typeface="Calibri"/>
                <a:sym typeface="Calibri"/>
              </a:rPr>
              <a:t>Tiziana</a:t>
            </a:r>
            <a:r>
              <a:rPr lang="en-US" sz="3200" b="1" dirty="0" smtClean="0">
                <a:ea typeface="Calibri"/>
                <a:cs typeface="Calibri"/>
                <a:sym typeface="Calibri"/>
              </a:rPr>
              <a:t> Ferrari</a:t>
            </a:r>
          </a:p>
          <a:p>
            <a:pPr lvl="0"/>
            <a:r>
              <a:rPr lang="en-US" sz="2400" b="1" dirty="0" smtClean="0">
                <a:ea typeface="Calibri"/>
                <a:cs typeface="Calibri"/>
                <a:sym typeface="Calibri"/>
              </a:rPr>
              <a:t>Project coordinator, EGI Foundation</a:t>
            </a:r>
            <a:endParaRPr lang="en-US" sz="2400" b="1" dirty="0">
              <a:ea typeface="Calibri"/>
              <a:cs typeface="Calibri"/>
              <a:sym typeface="Calibri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827584" y="2852738"/>
            <a:ext cx="8280920" cy="576262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Engagement </a:t>
            </a:r>
            <a:r>
              <a:rPr lang="en-US" sz="3600" b="1" dirty="0" smtClean="0"/>
              <a:t>options </a:t>
            </a:r>
            <a:r>
              <a:rPr lang="en-US" sz="3600" b="1" dirty="0" smtClean="0"/>
              <a:t>for service providers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982740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latin typeface="Calibri" charset="0"/>
                <a:ea typeface="Calibri" charset="0"/>
                <a:cs typeface="Calibri" charset="0"/>
              </a:rPr>
              <a:pPr/>
              <a:t>10</a:t>
            </a:fld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7128792" cy="576064"/>
          </a:xfrm>
        </p:spPr>
        <p:txBody>
          <a:bodyPr/>
          <a:lstStyle/>
          <a:p>
            <a:r>
              <a:rPr lang="en-US" dirty="0"/>
              <a:t>IT Service Management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86150" y="1484784"/>
            <a:ext cx="5854002" cy="4837834"/>
          </a:xfrm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latin typeface="Calibri" charset="0"/>
                <a:ea typeface="Calibri" charset="0"/>
                <a:cs typeface="Calibri" charset="0"/>
              </a:rPr>
              <a:t>Why IT service management (ITSM)?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About 80% of all IT service outages originate from "people and process issues"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Duration of outages and degradations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significantly dependent on non-technical factors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latin typeface="Calibri" charset="0"/>
                <a:ea typeface="Calibri" charset="0"/>
                <a:cs typeface="Calibri" charset="0"/>
              </a:rPr>
              <a:t>IT service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Focuses on the provision of high quality IT services that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meet customers' and users’ expectations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Defines,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documents and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maintains service management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processes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through assigned </a:t>
            </a: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roles </a:t>
            </a: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and </a:t>
            </a: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responsibilities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300" b="1" dirty="0" smtClean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EOSC-hub operates a Service Management System based on the </a:t>
            </a:r>
            <a:r>
              <a:rPr lang="en-US" sz="2300" b="1" dirty="0" err="1" smtClean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FitSM</a:t>
            </a:r>
            <a:r>
              <a:rPr lang="en-US" sz="2300" b="1" dirty="0" smtClean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 standard</a:t>
            </a:r>
            <a:endParaRPr lang="en-US" sz="2300" b="1" dirty="0">
              <a:solidFill>
                <a:srgbClr val="008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9" name="Grafik 10" descr="process-issues-gartner-201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303" y="1666875"/>
            <a:ext cx="36322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3"/>
          <p:cNvSpPr>
            <a:spLocks/>
          </p:cNvSpPr>
          <p:nvPr/>
        </p:nvSpPr>
        <p:spPr bwMode="auto">
          <a:xfrm>
            <a:off x="5527228" y="5254625"/>
            <a:ext cx="3797300" cy="620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57799" bIns="0"/>
          <a:lstStyle/>
          <a:p>
            <a:pPr marL="57150" algn="ctr"/>
            <a:r>
              <a:rPr lang="en-US" sz="1600" dirty="0">
                <a:cs typeface="Arial" charset="0"/>
                <a:sym typeface="LMU CompatilFact" pitchFamily="2" charset="0"/>
              </a:rPr>
              <a:t>Reasons for service outages</a:t>
            </a:r>
          </a:p>
          <a:p>
            <a:pPr marL="57150" algn="ctr"/>
            <a:r>
              <a:rPr lang="en-US" sz="1600" dirty="0">
                <a:cs typeface="Arial" charset="0"/>
                <a:sym typeface="LMU CompatilFact" pitchFamily="2" charset="0"/>
              </a:rPr>
              <a:t>[Gartner]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4FA37-1DD7-C34F-9D7E-197C95460AA8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476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latin typeface="Calibri" charset="0"/>
                <a:ea typeface="Calibri" charset="0"/>
                <a:cs typeface="Calibri" charset="0"/>
              </a:rPr>
              <a:pPr/>
              <a:t>11</a:t>
            </a:fld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7200800" cy="576064"/>
          </a:xfrm>
        </p:spPr>
        <p:txBody>
          <a:bodyPr/>
          <a:lstStyle/>
          <a:p>
            <a:r>
              <a:rPr lang="en-US" dirty="0" err="1" smtClean="0"/>
              <a:t>FitSM</a:t>
            </a:r>
            <a:r>
              <a:rPr lang="en-US" dirty="0" smtClean="0"/>
              <a:t> standard: </a:t>
            </a:r>
            <a:r>
              <a:rPr lang="en-US" dirty="0"/>
              <a:t>Requirements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446856" y="1556792"/>
            <a:ext cx="8229600" cy="4626019"/>
          </a:xfrm>
        </p:spPr>
        <p:txBody>
          <a:bodyPr>
            <a:normAutofit/>
          </a:bodyPr>
          <a:lstStyle/>
          <a:p>
            <a:r>
              <a:rPr lang="en-GB" dirty="0" err="1" smtClean="0">
                <a:latin typeface="Calibri" charset="0"/>
                <a:ea typeface="Calibri" charset="0"/>
                <a:cs typeface="Calibri" charset="0"/>
              </a:rPr>
              <a:t>FitSM</a:t>
            </a:r>
            <a:r>
              <a:rPr lang="en-GB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dirty="0">
                <a:latin typeface="Calibri" charset="0"/>
                <a:ea typeface="Calibri" charset="0"/>
                <a:cs typeface="Calibri" charset="0"/>
              </a:rPr>
              <a:t>defines 85 requirements that should be fulfilled by an organisation (or federation) offering IT services to customers</a:t>
            </a:r>
          </a:p>
          <a:p>
            <a:r>
              <a:rPr lang="en-GB" dirty="0">
                <a:latin typeface="Calibri" charset="0"/>
                <a:ea typeface="Calibri" charset="0"/>
                <a:cs typeface="Calibri" charset="0"/>
              </a:rPr>
              <a:t>Compliance with the 85 requirements can be regarded as a "proof of effectiveness"</a:t>
            </a:r>
          </a:p>
          <a:p>
            <a:r>
              <a:rPr lang="en-GB" dirty="0">
                <a:latin typeface="Calibri" charset="0"/>
                <a:ea typeface="Calibri" charset="0"/>
                <a:cs typeface="Calibri" charset="0"/>
              </a:rPr>
              <a:t>The 85 requirements are structured as follows:</a:t>
            </a:r>
          </a:p>
          <a:p>
            <a:pPr lvl="1"/>
            <a:r>
              <a:rPr lang="en-GB" sz="2400" dirty="0">
                <a:latin typeface="Calibri" charset="0"/>
                <a:ea typeface="Calibri" charset="0"/>
                <a:cs typeface="Calibri" charset="0"/>
              </a:rPr>
              <a:t>16 general requirements (GR)</a:t>
            </a:r>
          </a:p>
          <a:p>
            <a:pPr lvl="1"/>
            <a:r>
              <a:rPr lang="en-GB" sz="2400" dirty="0">
                <a:latin typeface="Calibri" charset="0"/>
                <a:ea typeface="Calibri" charset="0"/>
                <a:cs typeface="Calibri" charset="0"/>
              </a:rPr>
              <a:t>69 process-specific requirements (PR)</a:t>
            </a:r>
          </a:p>
          <a:p>
            <a:pPr lvl="2"/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Consideration of the 14 IT service management processes from the FitSM process model</a:t>
            </a:r>
          </a:p>
          <a:p>
            <a:pPr lvl="2"/>
            <a:r>
              <a:rPr lang="en-GB" sz="2000" dirty="0">
                <a:latin typeface="Calibri" charset="0"/>
                <a:ea typeface="Calibri" charset="0"/>
                <a:cs typeface="Calibri" charset="0"/>
              </a:rPr>
              <a:t>Between 2 and 8 requirements per process</a:t>
            </a:r>
          </a:p>
        </p:txBody>
      </p:sp>
      <p:sp>
        <p:nvSpPr>
          <p:cNvPr id="2" name="Rectangular Callout 1"/>
          <p:cNvSpPr/>
          <p:nvPr/>
        </p:nvSpPr>
        <p:spPr>
          <a:xfrm>
            <a:off x="6300192" y="4941168"/>
            <a:ext cx="2736304" cy="1800200"/>
          </a:xfrm>
          <a:prstGeom prst="wedgeRectCallout">
            <a:avLst>
              <a:gd name="adj1" fmla="val -73931"/>
              <a:gd name="adj2" fmla="val -55018"/>
            </a:avLst>
          </a:prstGeom>
          <a:solidFill>
            <a:srgbClr val="FFFFFF"/>
          </a:solidFill>
          <a:ln>
            <a:solidFill>
              <a:schemeClr val="accent6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 err="1" smtClean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FitSM</a:t>
            </a:r>
            <a:r>
              <a:rPr lang="en-GB" sz="1200" b="1" dirty="0" smtClean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service </a:t>
            </a:r>
            <a:r>
              <a:rPr lang="en-GB" sz="1200" b="1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 processes: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portfolio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level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Incident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Capacity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security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Customer Relationship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chemeClr val="accent6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GB" sz="1200" dirty="0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ular Callout 4"/>
          <p:cNvSpPr/>
          <p:nvPr/>
        </p:nvSpPr>
        <p:spPr>
          <a:xfrm>
            <a:off x="4452579" y="1484784"/>
            <a:ext cx="4680520" cy="2088232"/>
          </a:xfrm>
          <a:prstGeom prst="wedgeRectCallout">
            <a:avLst>
              <a:gd name="adj1" fmla="val -37906"/>
              <a:gd name="adj2" fmla="val 78455"/>
            </a:avLst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rgbClr val="301900"/>
                </a:solidFill>
              </a:rPr>
              <a:t>Example </a:t>
            </a:r>
            <a:r>
              <a:rPr lang="mr-IN" sz="1200" b="1" dirty="0" smtClean="0">
                <a:solidFill>
                  <a:srgbClr val="301900"/>
                </a:solidFill>
              </a:rPr>
              <a:t>–</a:t>
            </a:r>
            <a:r>
              <a:rPr lang="en-US" sz="1200" b="1" dirty="0" smtClean="0">
                <a:solidFill>
                  <a:srgbClr val="301900"/>
                </a:solidFill>
              </a:rPr>
              <a:t> Service Portfolio Management requirements:</a:t>
            </a:r>
          </a:p>
          <a:p>
            <a:r>
              <a:rPr lang="en-US" sz="1200" dirty="0" smtClean="0">
                <a:solidFill>
                  <a:srgbClr val="301900"/>
                </a:solidFill>
              </a:rPr>
              <a:t>PR1.1 </a:t>
            </a:r>
            <a:r>
              <a:rPr lang="en-US" sz="1200" dirty="0">
                <a:solidFill>
                  <a:srgbClr val="301900"/>
                </a:solidFill>
              </a:rPr>
              <a:t>A service portfolio shall be maintained. All services shall be specified as part of </a:t>
            </a:r>
            <a:r>
              <a:rPr lang="en-US" sz="1200" dirty="0" smtClean="0">
                <a:solidFill>
                  <a:srgbClr val="301900"/>
                </a:solidFill>
              </a:rPr>
              <a:t>the service </a:t>
            </a:r>
            <a:r>
              <a:rPr lang="en-US" sz="1200" dirty="0">
                <a:solidFill>
                  <a:srgbClr val="301900"/>
                </a:solidFill>
              </a:rPr>
              <a:t>portfolio.</a:t>
            </a:r>
          </a:p>
          <a:p>
            <a:r>
              <a:rPr lang="en-US" sz="1200" dirty="0">
                <a:solidFill>
                  <a:srgbClr val="301900"/>
                </a:solidFill>
              </a:rPr>
              <a:t> PR1.2 Design and transition of new or changed services shall be planned.</a:t>
            </a:r>
          </a:p>
          <a:p>
            <a:r>
              <a:rPr lang="en-US" sz="1200" dirty="0">
                <a:solidFill>
                  <a:srgbClr val="301900"/>
                </a:solidFill>
              </a:rPr>
              <a:t> PR1.3 Plans for the design and transition of new or changed services shall </a:t>
            </a:r>
            <a:r>
              <a:rPr lang="en-US" sz="1200" dirty="0" smtClean="0">
                <a:solidFill>
                  <a:srgbClr val="301900"/>
                </a:solidFill>
              </a:rPr>
              <a:t>consider timescales</a:t>
            </a:r>
            <a:r>
              <a:rPr lang="en-US" sz="1200" dirty="0">
                <a:solidFill>
                  <a:srgbClr val="301900"/>
                </a:solidFill>
              </a:rPr>
              <a:t>, responsibilities, new or changed technology, </a:t>
            </a:r>
            <a:r>
              <a:rPr lang="en-US" sz="1200" dirty="0" smtClean="0">
                <a:solidFill>
                  <a:srgbClr val="301900"/>
                </a:solidFill>
              </a:rPr>
              <a:t>communication </a:t>
            </a:r>
            <a:r>
              <a:rPr lang="en-US" sz="1200" dirty="0">
                <a:solidFill>
                  <a:srgbClr val="301900"/>
                </a:solidFill>
              </a:rPr>
              <a:t>and </a:t>
            </a:r>
            <a:r>
              <a:rPr lang="en-US" sz="1200" dirty="0" smtClean="0">
                <a:solidFill>
                  <a:srgbClr val="301900"/>
                </a:solidFill>
              </a:rPr>
              <a:t>service acceptance </a:t>
            </a:r>
            <a:r>
              <a:rPr lang="en-US" sz="1200" dirty="0">
                <a:solidFill>
                  <a:srgbClr val="301900"/>
                </a:solidFill>
              </a:rPr>
              <a:t>criteria.</a:t>
            </a:r>
          </a:p>
          <a:p>
            <a:r>
              <a:rPr lang="en-US" sz="1200" dirty="0">
                <a:solidFill>
                  <a:srgbClr val="301900"/>
                </a:solidFill>
              </a:rPr>
              <a:t> PR1.4 The </a:t>
            </a:r>
            <a:r>
              <a:rPr lang="en-US" sz="1200" dirty="0" err="1">
                <a:solidFill>
                  <a:srgbClr val="301900"/>
                </a:solidFill>
              </a:rPr>
              <a:t>organisational</a:t>
            </a:r>
            <a:r>
              <a:rPr lang="en-US" sz="1200" dirty="0">
                <a:solidFill>
                  <a:srgbClr val="301900"/>
                </a:solidFill>
              </a:rPr>
              <a:t> structure supporting the delivery of services shall be identified</a:t>
            </a:r>
            <a:r>
              <a:rPr lang="en-US" sz="1200" dirty="0" smtClean="0">
                <a:solidFill>
                  <a:srgbClr val="301900"/>
                </a:solidFill>
              </a:rPr>
              <a:t>, including </a:t>
            </a:r>
            <a:r>
              <a:rPr lang="en-US" sz="1200" dirty="0">
                <a:solidFill>
                  <a:srgbClr val="301900"/>
                </a:solidFill>
              </a:rPr>
              <a:t>a potential federation structure as well as contact points for all parties involved.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74E8-15D0-B64B-BAA3-92D4F0C002BC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28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latin typeface="Calibri" charset="0"/>
                <a:ea typeface="Calibri" charset="0"/>
                <a:cs typeface="Calibri" charset="0"/>
              </a:rPr>
              <a:pPr/>
              <a:t>12</a:t>
            </a:fld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528" y="476672"/>
            <a:ext cx="7308304" cy="576064"/>
          </a:xfrm>
        </p:spPr>
        <p:txBody>
          <a:bodyPr/>
          <a:lstStyle/>
          <a:p>
            <a:r>
              <a:rPr lang="en-US" dirty="0" smtClean="0"/>
              <a:t>Implementing a </a:t>
            </a:r>
            <a:r>
              <a:rPr lang="en-US" dirty="0" err="1" smtClean="0"/>
              <a:t>FitSM</a:t>
            </a:r>
            <a:r>
              <a:rPr lang="en-US" dirty="0" smtClean="0"/>
              <a:t> service management system: Technical tools</a:t>
            </a:r>
            <a:endParaRPr lang="en-US" dirty="0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86150" y="1772816"/>
            <a:ext cx="3477738" cy="4477794"/>
          </a:xfrm>
        </p:spPr>
        <p:txBody>
          <a:bodyPr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 smtClean="0">
                <a:latin typeface="Calibri" charset="0"/>
                <a:ea typeface="Calibri" charset="0"/>
                <a:cs typeface="Calibri" charset="0"/>
              </a:rPr>
              <a:t>Process documentation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 smtClean="0">
                <a:latin typeface="Calibri" charset="0"/>
                <a:ea typeface="Calibri" charset="0"/>
                <a:cs typeface="Calibri" charset="0"/>
              </a:rPr>
              <a:t>e.g. Confluence, Wikimedia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b="1" dirty="0" smtClean="0"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 smtClean="0">
                <a:latin typeface="Calibri" charset="0"/>
                <a:ea typeface="Calibri" charset="0"/>
                <a:cs typeface="Calibri" charset="0"/>
              </a:rPr>
              <a:t>Ticket </a:t>
            </a:r>
            <a:r>
              <a:rPr lang="en-US" b="1" dirty="0">
                <a:latin typeface="Calibri" charset="0"/>
                <a:ea typeface="Calibri" charset="0"/>
                <a:cs typeface="Calibri" charset="0"/>
              </a:rPr>
              <a:t>tool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e.g. GGUS, JIRA, 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2000" dirty="0"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latin typeface="Calibri" charset="0"/>
                <a:ea typeface="Calibri" charset="0"/>
                <a:cs typeface="Calibri" charset="0"/>
              </a:rPr>
              <a:t>Templates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latin typeface="Calibri" charset="0"/>
                <a:ea typeface="Calibri" charset="0"/>
                <a:cs typeface="Calibri" charset="0"/>
              </a:rPr>
              <a:t>e.g. Word docs, Excel, Google Apps, Forms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811260"/>
            <a:ext cx="2175148" cy="2046740"/>
          </a:xfrm>
          <a:prstGeom prst="rect">
            <a:avLst/>
          </a:prstGeom>
          <a:ln>
            <a:solidFill>
              <a:srgbClr val="3019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869160"/>
            <a:ext cx="2590800" cy="1628904"/>
          </a:xfrm>
          <a:prstGeom prst="rect">
            <a:avLst/>
          </a:prstGeom>
          <a:ln>
            <a:solidFill>
              <a:srgbClr val="301900"/>
            </a:solidFill>
          </a:ln>
        </p:spPr>
      </p:pic>
      <p:pic>
        <p:nvPicPr>
          <p:cNvPr id="7" name="Picture 6" descr="Screen Shot 2018-03-19 at 7.37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440" y="1484784"/>
            <a:ext cx="4716016" cy="3184277"/>
          </a:xfrm>
          <a:prstGeom prst="rect">
            <a:avLst/>
          </a:prstGeom>
          <a:ln>
            <a:solidFill>
              <a:srgbClr val="301900"/>
            </a:solidFill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7FC0B-BCD4-444A-906C-165AF70F2D08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279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899592" y="2852936"/>
            <a:ext cx="7272808" cy="585861"/>
          </a:xfrm>
        </p:spPr>
        <p:txBody>
          <a:bodyPr>
            <a:noAutofit/>
          </a:bodyPr>
          <a:lstStyle/>
          <a:p>
            <a:r>
              <a:rPr lang="en-US" sz="4000" dirty="0" smtClean="0"/>
              <a:t>Coordinating service provisioning across EOSC implementation projects</a:t>
            </a:r>
            <a:endParaRPr lang="en-US" sz="4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804025" y="6381750"/>
            <a:ext cx="2339975" cy="28733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381750"/>
            <a:ext cx="2133600" cy="287338"/>
          </a:xfrm>
        </p:spPr>
        <p:txBody>
          <a:bodyPr/>
          <a:lstStyle/>
          <a:p>
            <a:fld id="{F1D578BF-5900-3C4E-A3B5-03A10A0FACDB}" type="datetime1">
              <a:rPr lang="en-US" smtClean="0"/>
              <a:t>10/10/18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634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t>14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520" y="1526321"/>
            <a:ext cx="8640960" cy="4855007"/>
          </a:xfrm>
        </p:spPr>
        <p:txBody>
          <a:bodyPr/>
          <a:lstStyle/>
          <a:p>
            <a:pPr marL="266700" indent="0">
              <a:buNone/>
            </a:pPr>
            <a:r>
              <a:rPr lang="en-US" b="1" dirty="0" smtClean="0"/>
              <a:t>Areas</a:t>
            </a:r>
            <a:r>
              <a:rPr lang="en-US" dirty="0" smtClean="0"/>
              <a:t>:</a:t>
            </a:r>
          </a:p>
          <a:p>
            <a:pPr indent="-190500"/>
            <a:r>
              <a:rPr lang="en-US" dirty="0" smtClean="0"/>
              <a:t>Service validation and provisioning</a:t>
            </a:r>
            <a:endParaRPr lang="en-US" dirty="0" smtClean="0"/>
          </a:p>
          <a:p>
            <a:pPr indent="-190500"/>
            <a:r>
              <a:rPr lang="en-US" dirty="0" smtClean="0"/>
              <a:t>User support (online guides and technical helpdesk)</a:t>
            </a:r>
          </a:p>
          <a:p>
            <a:pPr indent="-190500"/>
            <a:r>
              <a:rPr lang="en-US" dirty="0" smtClean="0"/>
              <a:t>Training for users (service-specific training &amp; DMP)</a:t>
            </a:r>
          </a:p>
          <a:p>
            <a:pPr indent="-190500"/>
            <a:r>
              <a:rPr lang="en-US" dirty="0" smtClean="0"/>
              <a:t>Outreach and </a:t>
            </a:r>
            <a:r>
              <a:rPr lang="en-US" dirty="0" smtClean="0"/>
              <a:t>onboarding of users</a:t>
            </a:r>
          </a:p>
          <a:p>
            <a:pPr marL="266700" indent="0">
              <a:buNone/>
            </a:pPr>
            <a:endParaRPr lang="en-US" dirty="0" smtClean="0">
              <a:sym typeface="Wingdings"/>
            </a:endParaRPr>
          </a:p>
          <a:p>
            <a:pPr marL="723900" indent="-457200">
              <a:buFont typeface="Wingdings" charset="0"/>
              <a:buChar char="è"/>
            </a:pPr>
            <a:r>
              <a:rPr lang="en-US" b="1" dirty="0" smtClean="0">
                <a:solidFill>
                  <a:srgbClr val="B5892D"/>
                </a:solidFill>
                <a:sym typeface="Wingdings"/>
              </a:rPr>
              <a:t>EOSC-hub: collaboration framework for </a:t>
            </a:r>
            <a:r>
              <a:rPr lang="en-US" b="1" dirty="0" smtClean="0">
                <a:solidFill>
                  <a:srgbClr val="B5892D"/>
                </a:solidFill>
                <a:sym typeface="Wingdings"/>
              </a:rPr>
              <a:t>EOSC projects targeting specific stakeholder groups </a:t>
            </a:r>
            <a:r>
              <a:rPr lang="en-US" dirty="0" smtClean="0">
                <a:sym typeface="Wingdings"/>
              </a:rPr>
              <a:t>(national providers/ </a:t>
            </a:r>
            <a:r>
              <a:rPr lang="en-US" dirty="0" smtClean="0">
                <a:sym typeface="Wingdings"/>
              </a:rPr>
              <a:t>thematic providers/commercial providers): targeting specific service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085B0B-1B37-7041-B332-39D5B3B733A7}" type="datetime1">
              <a:rPr lang="en-US" smtClean="0"/>
              <a:t>10/10/18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Cross-coordination across EOSC projects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s-IS" smtClean="0"/>
              <a:t>DI4R 2018</a:t>
            </a:r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277915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"/>
          <p:cNvSpPr txBox="1">
            <a:spLocks noGrp="1"/>
          </p:cNvSpPr>
          <p:nvPr>
            <p:ph type="sldNum" idx="12"/>
          </p:nvPr>
        </p:nvSpPr>
        <p:spPr>
          <a:xfrm>
            <a:off x="6553200" y="6381328"/>
            <a:ext cx="2339400" cy="288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sp>
        <p:nvSpPr>
          <p:cNvPr id="156" name="Google Shape;156;p12"/>
          <p:cNvSpPr txBox="1">
            <a:spLocks noGrp="1"/>
          </p:cNvSpPr>
          <p:nvPr>
            <p:ph type="body" idx="1"/>
          </p:nvPr>
        </p:nvSpPr>
        <p:spPr>
          <a:xfrm>
            <a:off x="251520" y="1238396"/>
            <a:ext cx="8640900" cy="485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A5D8"/>
              </a:buClr>
              <a:buSzPts val="1100"/>
              <a:buChar char="●"/>
            </a:pPr>
            <a:r>
              <a:rPr lang="en-US" sz="2100" dirty="0" smtClean="0">
                <a:solidFill>
                  <a:srgbClr val="75A5D8"/>
                </a:solidFill>
              </a:rPr>
              <a:t>Common services </a:t>
            </a:r>
            <a:r>
              <a:rPr lang="en-US" sz="2100" dirty="0">
                <a:solidFill>
                  <a:srgbClr val="75A5D8"/>
                </a:solidFill>
              </a:rPr>
              <a:t>offered in multi-tenant mode</a:t>
            </a:r>
            <a:endParaRPr sz="2100" dirty="0">
              <a:solidFill>
                <a:srgbClr val="75A5D8"/>
              </a:solidFill>
            </a:endParaRPr>
          </a:p>
          <a:p>
            <a:pPr marL="91440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○"/>
            </a:pPr>
            <a:r>
              <a:rPr lang="en-US" sz="1900" b="1" dirty="0"/>
              <a:t>EOSC-hub funded</a:t>
            </a:r>
            <a:r>
              <a:rPr lang="en-US" sz="1900" dirty="0"/>
              <a:t>: Management, access provisioning and technical support </a:t>
            </a:r>
            <a:endParaRPr sz="1900" dirty="0"/>
          </a:p>
          <a:p>
            <a:pPr marL="914400" lvl="1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○"/>
            </a:pPr>
            <a:r>
              <a:rPr lang="en-US" sz="1900" b="1" dirty="0"/>
              <a:t>INFRAEOSC-</a:t>
            </a:r>
            <a:r>
              <a:rPr lang="en-US" sz="1900" b="1" dirty="0" smtClean="0"/>
              <a:t>05(b) </a:t>
            </a:r>
            <a:r>
              <a:rPr lang="en-US" sz="1900" b="1" dirty="0"/>
              <a:t>funded</a:t>
            </a:r>
            <a:r>
              <a:rPr lang="en-US" sz="1900" dirty="0"/>
              <a:t>: Service enabling and integration, customization</a:t>
            </a:r>
            <a:endParaRPr sz="1900" dirty="0"/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5A5D8"/>
              </a:buClr>
              <a:buSzPts val="1100"/>
              <a:buChar char="●"/>
            </a:pPr>
            <a:r>
              <a:rPr lang="en-US" sz="2100" dirty="0" smtClean="0">
                <a:solidFill>
                  <a:srgbClr val="75A5D8"/>
                </a:solidFill>
              </a:rPr>
              <a:t>Common services </a:t>
            </a:r>
            <a:r>
              <a:rPr lang="en-US" sz="2100" dirty="0">
                <a:solidFill>
                  <a:srgbClr val="75A5D8"/>
                </a:solidFill>
              </a:rPr>
              <a:t>requiring </a:t>
            </a:r>
            <a:r>
              <a:rPr lang="en-US" sz="2100" dirty="0" smtClean="0">
                <a:solidFill>
                  <a:srgbClr val="75A5D8"/>
                </a:solidFill>
              </a:rPr>
              <a:t>dedicated </a:t>
            </a:r>
            <a:r>
              <a:rPr lang="en-US" sz="2100" dirty="0">
                <a:solidFill>
                  <a:srgbClr val="75A5D8"/>
                </a:solidFill>
              </a:rPr>
              <a:t>instances and/or allocated capacity</a:t>
            </a:r>
            <a:endParaRPr sz="2100" dirty="0">
              <a:solidFill>
                <a:srgbClr val="75A5D8"/>
              </a:solidFill>
            </a:endParaRPr>
          </a:p>
          <a:p>
            <a:pPr marL="914400" lvl="1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○"/>
            </a:pPr>
            <a:r>
              <a:rPr lang="en-US" sz="1900" b="1" dirty="0"/>
              <a:t>EOSC-hub funded</a:t>
            </a:r>
            <a:r>
              <a:rPr lang="en-US" sz="1900" dirty="0"/>
              <a:t>: </a:t>
            </a:r>
            <a:endParaRPr sz="19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Service capacity for piloting activities (depending on complexity)</a:t>
            </a:r>
            <a:endParaRPr sz="17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Brokering (liaison with service suppliers </a:t>
            </a:r>
            <a:r>
              <a:rPr lang="en-US" sz="1700" dirty="0" smtClean="0"/>
              <a:t>with matching priorities) </a:t>
            </a:r>
            <a:endParaRPr sz="17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Technical support during testing phase</a:t>
            </a:r>
            <a:endParaRPr sz="1700" dirty="0"/>
          </a:p>
          <a:p>
            <a:pPr marL="914400" lvl="1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○"/>
            </a:pPr>
            <a:r>
              <a:rPr lang="en-US" sz="1900" b="1" dirty="0"/>
              <a:t>INFRAEOSC-</a:t>
            </a:r>
            <a:r>
              <a:rPr lang="en-US" sz="1900" b="1" dirty="0" smtClean="0"/>
              <a:t>05(b) </a:t>
            </a:r>
            <a:r>
              <a:rPr lang="en-US" sz="1900" b="1" dirty="0"/>
              <a:t>funded</a:t>
            </a:r>
            <a:r>
              <a:rPr lang="en-US" sz="1900" dirty="0"/>
              <a:t>:</a:t>
            </a:r>
            <a:endParaRPr sz="19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Service customization to the </a:t>
            </a:r>
            <a:r>
              <a:rPr lang="en-US" sz="1700" dirty="0" smtClean="0"/>
              <a:t>users’ needs </a:t>
            </a:r>
            <a:r>
              <a:rPr lang="en-US" sz="1700" dirty="0"/>
              <a:t>and </a:t>
            </a:r>
            <a:r>
              <a:rPr lang="en-US" sz="1700" dirty="0" smtClean="0"/>
              <a:t>enabling those users</a:t>
            </a:r>
            <a:endParaRPr sz="17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Service capacity for large-scale piloting (testing phase) and/or full service scale provisioning (production phase)</a:t>
            </a:r>
            <a:endParaRPr sz="1700" dirty="0"/>
          </a:p>
          <a:p>
            <a:pPr marL="1371600" lvl="2" indent="-2730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00"/>
              <a:buFont typeface="Arial"/>
              <a:buChar char="■"/>
            </a:pPr>
            <a:r>
              <a:rPr lang="en-US" sz="1700" dirty="0"/>
              <a:t>Operational costs (e.g. different funding options possible: subcontracting, in-kind contributions provided by third parties against payment, person months)</a:t>
            </a:r>
            <a:endParaRPr sz="1700" dirty="0"/>
          </a:p>
        </p:txBody>
      </p:sp>
      <p:sp>
        <p:nvSpPr>
          <p:cNvPr id="157" name="Google Shape;157;p12"/>
          <p:cNvSpPr txBox="1">
            <a:spLocks noGrp="1"/>
          </p:cNvSpPr>
          <p:nvPr>
            <p:ph type="title"/>
          </p:nvPr>
        </p:nvSpPr>
        <p:spPr>
          <a:xfrm>
            <a:off x="2911675" y="131650"/>
            <a:ext cx="5165400" cy="62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dirty="0" smtClean="0"/>
              <a:t>EOSC</a:t>
            </a:r>
            <a:r>
              <a:rPr lang="en-US" dirty="0"/>
              <a:t>-hub </a:t>
            </a:r>
            <a:r>
              <a:rPr lang="en-US" dirty="0" smtClean="0"/>
              <a:t>Common Services: </a:t>
            </a:r>
            <a:r>
              <a:rPr lang="en-US" dirty="0"/>
              <a:t>Provisioning Model</a:t>
            </a:r>
            <a:endParaRPr dirty="0"/>
          </a:p>
        </p:txBody>
      </p:sp>
      <p:sp>
        <p:nvSpPr>
          <p:cNvPr id="3" name="TextBox 2"/>
          <p:cNvSpPr txBox="1"/>
          <p:nvPr/>
        </p:nvSpPr>
        <p:spPr>
          <a:xfrm>
            <a:off x="3775344" y="5877272"/>
            <a:ext cx="4818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Interested? Email </a:t>
            </a:r>
            <a:r>
              <a:rPr lang="en-US" sz="2400" b="1" dirty="0" smtClean="0">
                <a:solidFill>
                  <a:srgbClr val="008000"/>
                </a:solidFill>
                <a:hlinkClick r:id="rId3"/>
              </a:rPr>
              <a:t>join@eosc-hub.eu</a:t>
            </a:r>
            <a:r>
              <a:rPr lang="en-US" sz="2400" b="1" dirty="0" smtClean="0">
                <a:solidFill>
                  <a:srgbClr val="008000"/>
                </a:solidFill>
              </a:rPr>
              <a:t> 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41EB441-5A00-AF4C-8941-33B618656C97}" type="datetime1">
              <a:rPr lang="en-US" smtClean="0"/>
              <a:t>10/10/18</a:t>
            </a:fld>
            <a:endParaRPr lang="mr-IN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s-IS" smtClean="0"/>
              <a:t>DI4R 2018</a:t>
            </a:r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088865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87814-877A-214C-981D-CE0D871AA24F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r"/>
            <a:r>
              <a:rPr lang="en-US" dirty="0" smtClean="0"/>
              <a:t>Participate in EOSC-hub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474189" y="4049777"/>
            <a:ext cx="5904656" cy="218753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b"/>
          <a:lstStyle/>
          <a:p>
            <a:pPr algn="ctr"/>
            <a:r>
              <a:rPr lang="en-US" sz="1600" b="1" dirty="0" smtClean="0">
                <a:solidFill>
                  <a:srgbClr val="141953"/>
                </a:solidFill>
              </a:rPr>
              <a:t>EOSC-hub common services</a:t>
            </a:r>
            <a:endParaRPr lang="en-US" sz="1600" b="1" dirty="0">
              <a:solidFill>
                <a:srgbClr val="14195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74189" y="2564904"/>
            <a:ext cx="5904656" cy="864096"/>
          </a:xfrm>
          <a:prstGeom prst="rect">
            <a:avLst/>
          </a:prstGeom>
          <a:solidFill>
            <a:srgbClr val="4B55D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Thematic services</a:t>
            </a:r>
          </a:p>
        </p:txBody>
      </p:sp>
      <p:sp>
        <p:nvSpPr>
          <p:cNvPr id="8" name="Rectangle 7"/>
          <p:cNvSpPr/>
          <p:nvPr/>
        </p:nvSpPr>
        <p:spPr>
          <a:xfrm>
            <a:off x="7010693" y="4221087"/>
            <a:ext cx="1152128" cy="1656185"/>
          </a:xfrm>
          <a:prstGeom prst="rect">
            <a:avLst/>
          </a:prstGeom>
          <a:solidFill>
            <a:srgbClr val="C0900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rgbClr val="282828"/>
                </a:solidFill>
              </a:rPr>
              <a:t>Open Collaboration Services</a:t>
            </a:r>
            <a:endParaRPr lang="en-US" sz="1200" dirty="0">
              <a:solidFill>
                <a:srgbClr val="282828"/>
              </a:solidFill>
            </a:endParaRPr>
          </a:p>
          <a:p>
            <a:pPr algn="ctr"/>
            <a:r>
              <a:rPr lang="en-US" sz="1200" dirty="0">
                <a:solidFill>
                  <a:srgbClr val="282828"/>
                </a:solidFill>
              </a:rPr>
              <a:t>Application/software repository, Configuration management, Marketplace</a:t>
            </a:r>
          </a:p>
        </p:txBody>
      </p:sp>
      <p:sp>
        <p:nvSpPr>
          <p:cNvPr id="9" name="Rectangle 8"/>
          <p:cNvSpPr/>
          <p:nvPr/>
        </p:nvSpPr>
        <p:spPr>
          <a:xfrm>
            <a:off x="2762221" y="4221087"/>
            <a:ext cx="1152128" cy="1656185"/>
          </a:xfrm>
          <a:prstGeom prst="rect">
            <a:avLst/>
          </a:prstGeom>
          <a:solidFill>
            <a:srgbClr val="C0900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rgbClr val="282828"/>
                </a:solidFill>
              </a:rPr>
              <a:t>Federation Services</a:t>
            </a:r>
            <a:r>
              <a:rPr lang="en-US" sz="1200" dirty="0">
                <a:solidFill>
                  <a:srgbClr val="282828"/>
                </a:solidFill>
              </a:rPr>
              <a:t> </a:t>
            </a:r>
          </a:p>
          <a:p>
            <a:pPr algn="ctr"/>
            <a:r>
              <a:rPr lang="en-US" sz="1200" dirty="0">
                <a:solidFill>
                  <a:srgbClr val="282828"/>
                </a:solidFill>
              </a:rPr>
              <a:t>AAI, Accounting, Monitoring, Operations, Security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4058365" y="4221087"/>
            <a:ext cx="2808312" cy="864096"/>
          </a:xfrm>
          <a:prstGeom prst="rect">
            <a:avLst/>
          </a:prstGeom>
          <a:solidFill>
            <a:srgbClr val="C0900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rgbClr val="282828"/>
                </a:solidFill>
              </a:rPr>
              <a:t>Added value services</a:t>
            </a:r>
            <a:endParaRPr lang="en-US" sz="1200" dirty="0">
              <a:solidFill>
                <a:srgbClr val="282828"/>
              </a:solidFill>
            </a:endParaRPr>
          </a:p>
          <a:p>
            <a:pPr algn="ctr"/>
            <a:r>
              <a:rPr lang="en-US" sz="1200" dirty="0">
                <a:solidFill>
                  <a:srgbClr val="282828"/>
                </a:solidFill>
              </a:rPr>
              <a:t>Compute, data, software management, </a:t>
            </a:r>
            <a:r>
              <a:rPr lang="en-US" sz="1200" dirty="0" err="1">
                <a:solidFill>
                  <a:srgbClr val="282828"/>
                </a:solidFill>
              </a:rPr>
              <a:t>curation</a:t>
            </a:r>
            <a:r>
              <a:rPr lang="en-US" sz="1200" dirty="0">
                <a:solidFill>
                  <a:srgbClr val="282828"/>
                </a:solidFill>
              </a:rPr>
              <a:t> &amp; preservation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58365" y="5229200"/>
            <a:ext cx="2808312" cy="648072"/>
          </a:xfrm>
          <a:prstGeom prst="rect">
            <a:avLst/>
          </a:prstGeom>
          <a:solidFill>
            <a:srgbClr val="C0900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b="1" dirty="0">
                <a:solidFill>
                  <a:srgbClr val="282828"/>
                </a:solidFill>
              </a:rPr>
              <a:t>Basic infrastructure</a:t>
            </a:r>
            <a:endParaRPr lang="en-US" sz="1200" dirty="0">
              <a:solidFill>
                <a:srgbClr val="282828"/>
              </a:solidFill>
            </a:endParaRPr>
          </a:p>
          <a:p>
            <a:pPr algn="ctr"/>
            <a:r>
              <a:rPr lang="en-US" sz="1200" dirty="0">
                <a:solidFill>
                  <a:srgbClr val="282828"/>
                </a:solidFill>
              </a:rPr>
              <a:t>Compute and storage</a:t>
            </a:r>
          </a:p>
        </p:txBody>
      </p:sp>
      <p:sp>
        <p:nvSpPr>
          <p:cNvPr id="12" name="Left-Right Arrow 11"/>
          <p:cNvSpPr/>
          <p:nvPr/>
        </p:nvSpPr>
        <p:spPr>
          <a:xfrm rot="5400000">
            <a:off x="5066477" y="2708920"/>
            <a:ext cx="720080" cy="2016224"/>
          </a:xfrm>
          <a:prstGeom prst="leftRightArrow">
            <a:avLst>
              <a:gd name="adj1" fmla="val 60745"/>
              <a:gd name="adj2" fmla="val 35303"/>
            </a:avLst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wrap="none" lIns="0" tIns="45720" rIns="0" bIns="45720" rtlCol="0" anchor="ctr"/>
          <a:lstStyle/>
          <a:p>
            <a:pPr algn="ctr"/>
            <a:r>
              <a:rPr lang="en-US" sz="1200" b="1" dirty="0" smtClean="0">
                <a:solidFill>
                  <a:srgbClr val="141953"/>
                </a:solidFill>
              </a:rPr>
              <a:t>Integration</a:t>
            </a:r>
            <a:br>
              <a:rPr lang="en-US" sz="1200" b="1" dirty="0" smtClean="0">
                <a:solidFill>
                  <a:srgbClr val="141953"/>
                </a:solidFill>
              </a:rPr>
            </a:br>
            <a:r>
              <a:rPr lang="en-US" sz="1200" b="1" dirty="0" smtClean="0">
                <a:solidFill>
                  <a:srgbClr val="141953"/>
                </a:solidFill>
              </a:rPr>
              <a:t>(optional)</a:t>
            </a:r>
            <a:endParaRPr lang="en-US" sz="1200" b="1" dirty="0">
              <a:solidFill>
                <a:srgbClr val="141953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36096" y="1916832"/>
            <a:ext cx="2942748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 smtClean="0">
                <a:solidFill>
                  <a:srgbClr val="282828"/>
                </a:solidFill>
              </a:rPr>
              <a:t>EOSC-hub marketplace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CDF063D6-06EA-584E-A86B-F90CD4061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138" y="1196752"/>
            <a:ext cx="890018" cy="7200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12C8696-570E-614D-96CA-C3ABA9C05C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380" y="1196752"/>
            <a:ext cx="820892" cy="72008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474188" y="1916832"/>
            <a:ext cx="2817892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EOSC-hub website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94" y="4725144"/>
            <a:ext cx="1423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EOSC-hub</a:t>
            </a:r>
            <a:br>
              <a:rPr lang="en-US" sz="2400" dirty="0" smtClean="0"/>
            </a:br>
            <a:r>
              <a:rPr lang="en-US" sz="2400" dirty="0" smtClean="0"/>
              <a:t>providers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755576" y="2598003"/>
            <a:ext cx="1646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Community</a:t>
            </a:r>
            <a:br>
              <a:rPr lang="en-US" sz="2400" dirty="0" smtClean="0"/>
            </a:br>
            <a:r>
              <a:rPr lang="en-US" sz="2400" dirty="0" smtClean="0"/>
              <a:t>providers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107504" y="1311151"/>
            <a:ext cx="253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Users &amp; customers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23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571D01A1-AECB-A64E-97B3-9B8D9AC42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8D890C-3F87-294F-AE08-90360CB09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C1E8C-CAF6-8F45-B87F-2A400D7692FC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036CC505-B6A8-2842-93E5-FC694FEAE2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11677" y="116632"/>
            <a:ext cx="5980803" cy="864081"/>
          </a:xfrm>
        </p:spPr>
        <p:txBody>
          <a:bodyPr>
            <a:noAutofit/>
          </a:bodyPr>
          <a:lstStyle/>
          <a:p>
            <a:pPr algn="r"/>
            <a:r>
              <a:rPr lang="en-US" sz="2800" dirty="0" smtClean="0"/>
              <a:t>Become </a:t>
            </a:r>
            <a:r>
              <a:rPr lang="en-US" sz="2800" dirty="0"/>
              <a:t>a </a:t>
            </a:r>
            <a:r>
              <a:rPr lang="en-US" sz="2800" dirty="0" smtClean="0"/>
              <a:t>provider</a:t>
            </a:r>
          </a:p>
          <a:p>
            <a:pPr algn="r"/>
            <a:r>
              <a:rPr lang="en-US" sz="2000" dirty="0">
                <a:hlinkClick r:id="rId3"/>
              </a:rPr>
              <a:t>https://www.eosc-hub.eu/join-as-service-</a:t>
            </a:r>
            <a:r>
              <a:rPr lang="en-US" sz="2000" dirty="0" smtClean="0">
                <a:hlinkClick r:id="rId3"/>
              </a:rPr>
              <a:t>provider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6" name="Picture 5" descr="Screen Shot 2018-10-08 at 15.20.0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05" y="1052736"/>
            <a:ext cx="3914259" cy="5589240"/>
          </a:xfrm>
          <a:prstGeom prst="rect">
            <a:avLst/>
          </a:prstGeom>
          <a:ln>
            <a:solidFill>
              <a:srgbClr val="1B216E"/>
            </a:solidFill>
          </a:ln>
        </p:spPr>
      </p:pic>
      <p:pic>
        <p:nvPicPr>
          <p:cNvPr id="8" name="Picture 7" descr="Screen Shot 2018-10-08 at 15.20.4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2" y="1052736"/>
            <a:ext cx="4280255" cy="5616624"/>
          </a:xfrm>
          <a:prstGeom prst="rect">
            <a:avLst/>
          </a:prstGeom>
          <a:ln>
            <a:solidFill>
              <a:srgbClr val="1B216E"/>
            </a:solidFill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17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1016AD50-52B6-B147-9855-D31AAC0C5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BDF7455-C22F-EF45-803B-494F02C37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1C121-8C6D-D142-9FEC-6716D95D19EB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996A6A6-E5E1-8242-921F-A3AE7A7AC45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03848" y="44624"/>
            <a:ext cx="5980803" cy="864081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en-US" dirty="0" smtClean="0"/>
              <a:t>Becoming </a:t>
            </a:r>
            <a:r>
              <a:rPr lang="en-US" dirty="0"/>
              <a:t>a </a:t>
            </a:r>
            <a:r>
              <a:rPr lang="en-US" dirty="0" smtClean="0"/>
              <a:t>provider</a:t>
            </a:r>
          </a:p>
          <a:p>
            <a:pPr algn="r"/>
            <a:r>
              <a:rPr lang="en-US" dirty="0" smtClean="0"/>
              <a:t>Current process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670FEC64-D64B-6642-8A25-A364FAE7D464}"/>
              </a:ext>
            </a:extLst>
          </p:cNvPr>
          <p:cNvSpPr/>
          <p:nvPr/>
        </p:nvSpPr>
        <p:spPr>
          <a:xfrm>
            <a:off x="2915816" y="2345432"/>
            <a:ext cx="2520280" cy="6298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 validation</a:t>
            </a:r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="" xmlns:a16="http://schemas.microsoft.com/office/drawing/2014/main" id="{4F619CF9-61F8-2946-B558-67321507C33C}"/>
              </a:ext>
            </a:extLst>
          </p:cNvPr>
          <p:cNvCxnSpPr>
            <a:cxnSpLocks/>
          </p:cNvCxnSpPr>
          <p:nvPr/>
        </p:nvCxnSpPr>
        <p:spPr>
          <a:xfrm>
            <a:off x="5580112" y="5810062"/>
            <a:ext cx="1368432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="" xmlns:a16="http://schemas.microsoft.com/office/drawing/2014/main" id="{83A2F4FF-3B31-A64D-A1F1-15D7BBDCFBD9}"/>
              </a:ext>
            </a:extLst>
          </p:cNvPr>
          <p:cNvCxnSpPr>
            <a:cxnSpLocks/>
            <a:stCxn id="11" idx="2"/>
            <a:endCxn id="7" idx="0"/>
          </p:cNvCxnSpPr>
          <p:nvPr/>
        </p:nvCxnSpPr>
        <p:spPr>
          <a:xfrm>
            <a:off x="4175956" y="1722609"/>
            <a:ext cx="0" cy="622823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8568B8C4-9152-9245-BCA9-00240F6A30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169" y="5157191"/>
            <a:ext cx="980156" cy="79300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31827774-1477-104D-A137-1F2CA48318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518" y="5559488"/>
            <a:ext cx="936898" cy="82184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3BEEEBA6-482F-2544-82E0-D27427566D5E}"/>
              </a:ext>
            </a:extLst>
          </p:cNvPr>
          <p:cNvGrpSpPr/>
          <p:nvPr/>
        </p:nvGrpSpPr>
        <p:grpSpPr>
          <a:xfrm>
            <a:off x="5868144" y="1340768"/>
            <a:ext cx="2736304" cy="3240360"/>
            <a:chOff x="5986016" y="2038910"/>
            <a:chExt cx="2736304" cy="2588494"/>
          </a:xfrm>
        </p:grpSpPr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30E9AABB-6263-424B-A440-D270385A0024}"/>
                </a:ext>
              </a:extLst>
            </p:cNvPr>
            <p:cNvSpPr/>
            <p:nvPr/>
          </p:nvSpPr>
          <p:spPr>
            <a:xfrm>
              <a:off x="6058024" y="2327175"/>
              <a:ext cx="2664296" cy="2300229"/>
            </a:xfrm>
            <a:prstGeom prst="rect">
              <a:avLst/>
            </a:prstGeom>
            <a:ln w="635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Service </a:t>
              </a:r>
              <a:r>
                <a:rPr lang="en-US" dirty="0" smtClean="0"/>
                <a:t>description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Service Readiness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Maturity level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SLA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Terms of Use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Constrains</a:t>
              </a:r>
              <a:endParaRPr lang="en-US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Contact information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Order </a:t>
              </a:r>
              <a:r>
                <a:rPr lang="en-US" dirty="0" smtClean="0"/>
                <a:t>Management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 smtClean="0"/>
                <a:t>Service options</a:t>
              </a:r>
              <a:endParaRPr lang="en-US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728D5783-A5F9-B444-927D-4D7601C60A16}"/>
                </a:ext>
              </a:extLst>
            </p:cNvPr>
            <p:cNvSpPr txBox="1"/>
            <p:nvPr/>
          </p:nvSpPr>
          <p:spPr>
            <a:xfrm>
              <a:off x="5986016" y="2038910"/>
              <a:ext cx="939873" cy="369332"/>
            </a:xfrm>
            <a:prstGeom prst="rect">
              <a:avLst/>
            </a:prstGeom>
            <a:noFill/>
            <a:ln w="6350" cmpd="sng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dirty="0"/>
                <a:t>Validate</a:t>
              </a:r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8D3F0661-A10B-0C4A-A764-D2099489EA9C}"/>
              </a:ext>
            </a:extLst>
          </p:cNvPr>
          <p:cNvCxnSpPr>
            <a:cxnSpLocks/>
          </p:cNvCxnSpPr>
          <p:nvPr/>
        </p:nvCxnSpPr>
        <p:spPr>
          <a:xfrm flipV="1">
            <a:off x="5364088" y="4581128"/>
            <a:ext cx="576064" cy="792088"/>
          </a:xfrm>
          <a:prstGeom prst="line">
            <a:avLst/>
          </a:prstGeom>
          <a:ln w="6350" cmpd="sng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60DD082C-5425-C344-844C-1CEFDDA69DBB}"/>
              </a:ext>
            </a:extLst>
          </p:cNvPr>
          <p:cNvCxnSpPr>
            <a:cxnSpLocks/>
          </p:cNvCxnSpPr>
          <p:nvPr/>
        </p:nvCxnSpPr>
        <p:spPr>
          <a:xfrm flipV="1">
            <a:off x="5435816" y="1700808"/>
            <a:ext cx="504336" cy="644626"/>
          </a:xfrm>
          <a:prstGeom prst="line">
            <a:avLst/>
          </a:prstGeom>
          <a:ln w="6350" cmpd="sng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8D5E7150-28EC-4C47-88BB-650501FCB1DD}"/>
              </a:ext>
            </a:extLst>
          </p:cNvPr>
          <p:cNvSpPr txBox="1"/>
          <p:nvPr/>
        </p:nvSpPr>
        <p:spPr>
          <a:xfrm>
            <a:off x="5876492" y="5157192"/>
            <a:ext cx="8557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Service</a:t>
            </a:r>
            <a:br>
              <a:rPr lang="en-US" dirty="0" smtClean="0"/>
            </a:br>
            <a:r>
              <a:rPr lang="en-US" dirty="0" smtClean="0"/>
              <a:t>offer</a:t>
            </a:r>
            <a:endParaRPr lang="en-US" dirty="0"/>
          </a:p>
        </p:txBody>
      </p:sp>
      <p:pic>
        <p:nvPicPr>
          <p:cNvPr id="11" name="Picture 10" descr="Screen Shot 2018-10-08 at 15.22.2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39347"/>
            <a:ext cx="2664296" cy="1283262"/>
          </a:xfrm>
          <a:prstGeom prst="rect">
            <a:avLst/>
          </a:prstGeom>
          <a:ln>
            <a:solidFill>
              <a:srgbClr val="1B216E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2774055" y="5157192"/>
            <a:ext cx="277739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EOSC-hub service</a:t>
            </a:r>
            <a:b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catalogue entry</a:t>
            </a:r>
          </a:p>
          <a:p>
            <a:pPr algn="ctr"/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</a:rPr>
              <a:t>(and Marketplace entry)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395536" y="5229200"/>
            <a:ext cx="1944216" cy="648072"/>
          </a:xfrm>
          <a:prstGeom prst="wedgeRoundRectCallout">
            <a:avLst>
              <a:gd name="adj1" fmla="val 88154"/>
              <a:gd name="adj2" fmla="val 21902"/>
              <a:gd name="adj3" fmla="val 16667"/>
            </a:avLst>
          </a:prstGeom>
          <a:solidFill>
            <a:schemeClr val="bg1">
              <a:lumMod val="75000"/>
            </a:schemeClr>
          </a:solidFill>
          <a:ln>
            <a:solidFill>
              <a:srgbClr val="1B216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141953"/>
                </a:solidFill>
              </a:rPr>
              <a:t>Finalize in a phone meeting</a:t>
            </a:r>
            <a:endParaRPr lang="en-US" sz="1600" dirty="0">
              <a:solidFill>
                <a:srgbClr val="141953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33087D35-8FCE-6946-A54A-D0771B41E082}"/>
              </a:ext>
            </a:extLst>
          </p:cNvPr>
          <p:cNvSpPr/>
          <p:nvPr/>
        </p:nvSpPr>
        <p:spPr>
          <a:xfrm>
            <a:off x="2915816" y="3861048"/>
            <a:ext cx="2481335" cy="629816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EOSC-hub catalogue entry form</a:t>
            </a:r>
            <a:endParaRPr lang="en-US" dirty="0"/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="" xmlns:a16="http://schemas.microsoft.com/office/drawing/2014/main" id="{F39579AA-7451-A04A-9BA4-ECFDA5B97DFB}"/>
              </a:ext>
            </a:extLst>
          </p:cNvPr>
          <p:cNvCxnSpPr>
            <a:cxnSpLocks/>
            <a:stCxn id="7" idx="2"/>
            <a:endCxn id="42" idx="0"/>
          </p:cNvCxnSpPr>
          <p:nvPr/>
        </p:nvCxnSpPr>
        <p:spPr>
          <a:xfrm flipH="1">
            <a:off x="4156484" y="2975248"/>
            <a:ext cx="19472" cy="8858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="" xmlns:a16="http://schemas.microsoft.com/office/drawing/2014/main" id="{F39579AA-7451-A04A-9BA4-ECFDA5B97DFB}"/>
              </a:ext>
            </a:extLst>
          </p:cNvPr>
          <p:cNvCxnSpPr>
            <a:cxnSpLocks/>
            <a:stCxn id="42" idx="2"/>
            <a:endCxn id="16" idx="0"/>
          </p:cNvCxnSpPr>
          <p:nvPr/>
        </p:nvCxnSpPr>
        <p:spPr>
          <a:xfrm>
            <a:off x="4156484" y="4490864"/>
            <a:ext cx="6270" cy="66632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732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D2BFCA52-0313-0740-B779-B13833C6C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708AAAB-D28D-7648-9EC5-F5E0756AA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68765"/>
            <a:ext cx="8640960" cy="576059"/>
          </a:xfrm>
        </p:spPr>
        <p:txBody>
          <a:bodyPr>
            <a:normAutofit/>
          </a:bodyPr>
          <a:lstStyle/>
          <a:p>
            <a:r>
              <a:rPr lang="en-US" sz="2000" dirty="0"/>
              <a:t>TRL - Method of gauging the maturity of technology/service, used by EC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2AE5D0-C5BD-D646-A60D-8555E8FD6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8D523-A72F-0748-ADD6-6EA4A5F34A46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6892CC1-45C1-B14F-8667-85EA795530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r"/>
            <a:r>
              <a:rPr lang="en-US" dirty="0"/>
              <a:t>Technology Readiness Level (TRL)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72D4A98B-F6D8-DE45-A6EB-F28D64328E7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43608" y="1844824"/>
          <a:ext cx="5832648" cy="2721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766">
                  <a:extLst>
                    <a:ext uri="{9D8B030D-6E8A-4147-A177-3AD203B41FA5}">
                      <a16:colId xmlns="" xmlns:a16="http://schemas.microsoft.com/office/drawing/2014/main" val="2759041818"/>
                    </a:ext>
                  </a:extLst>
                </a:gridCol>
                <a:gridCol w="5005882">
                  <a:extLst>
                    <a:ext uri="{9D8B030D-6E8A-4147-A177-3AD203B41FA5}">
                      <a16:colId xmlns="" xmlns:a16="http://schemas.microsoft.com/office/drawing/2014/main" val="1881936068"/>
                    </a:ext>
                  </a:extLst>
                </a:gridCol>
              </a:tblGrid>
              <a:tr h="252466">
                <a:tc>
                  <a:txBody>
                    <a:bodyPr/>
                    <a:lstStyle/>
                    <a:p>
                      <a:r>
                        <a:rPr lang="en-US" sz="1050" dirty="0"/>
                        <a:t>TRL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28684937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Basic principles observed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263755078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Technology concept formulated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2912786103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Experimental proof of concept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3161961485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Technology validated in lab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715527444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Technology validated in relevant environment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3077283753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Technology demonstrated in relevant environment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3264292245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System prototype demonstration in operational environment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758698771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System complete and qualified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212733421"/>
                  </a:ext>
                </a:extLst>
              </a:tr>
              <a:tr h="25996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Actual system proven in operational environment </a:t>
                      </a: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="" xmlns:a16="http://schemas.microsoft.com/office/drawing/2014/main" val="1649359493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="" xmlns:a16="http://schemas.microsoft.com/office/drawing/2014/main" id="{F02D7A5F-11A3-4044-AAD5-04E12CCE9CC0}"/>
              </a:ext>
            </a:extLst>
          </p:cNvPr>
          <p:cNvSpPr txBox="1">
            <a:spLocks/>
          </p:cNvSpPr>
          <p:nvPr/>
        </p:nvSpPr>
        <p:spPr>
          <a:xfrm>
            <a:off x="251520" y="4797157"/>
            <a:ext cx="8640960" cy="1440155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sz="26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TRL8 &amp; 9 </a:t>
            </a:r>
            <a:r>
              <a:rPr lang="en-US" sz="1800" dirty="0"/>
              <a:t>– considered Production Level within EOSC-hub:</a:t>
            </a:r>
          </a:p>
          <a:p>
            <a:pPr lvl="1"/>
            <a:r>
              <a:rPr lang="en-US" sz="1600" dirty="0"/>
              <a:t>past development and </a:t>
            </a:r>
            <a:r>
              <a:rPr lang="en-US" sz="1600" dirty="0" err="1"/>
              <a:t>PoC</a:t>
            </a:r>
            <a:r>
              <a:rPr lang="en-US" sz="1600" dirty="0"/>
              <a:t>/pilot/pre-production stages</a:t>
            </a:r>
          </a:p>
          <a:p>
            <a:pPr lvl="1"/>
            <a:r>
              <a:rPr lang="en-US" sz="1600" dirty="0"/>
              <a:t>evident to users which functionalities are </a:t>
            </a:r>
            <a:r>
              <a:rPr lang="en-US" sz="1600" dirty="0" smtClean="0"/>
              <a:t>present</a:t>
            </a:r>
            <a:endParaRPr lang="en-US" sz="1600" dirty="0"/>
          </a:p>
          <a:p>
            <a:pPr lvl="1"/>
            <a:r>
              <a:rPr lang="en-US" sz="1600" dirty="0"/>
              <a:t>users’ reasonable expectation of stability are met</a:t>
            </a:r>
          </a:p>
          <a:p>
            <a:pPr lvl="1"/>
            <a:endParaRPr lang="en-US" sz="16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949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5F501-B71F-0744-82C9-258D604E3DD6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555776" y="332656"/>
            <a:ext cx="6336705" cy="546145"/>
          </a:xfrm>
        </p:spPr>
        <p:txBody>
          <a:bodyPr>
            <a:normAutofit/>
          </a:bodyPr>
          <a:lstStyle/>
          <a:p>
            <a:pPr algn="r"/>
            <a:r>
              <a:rPr lang="en-US" sz="2800" dirty="0"/>
              <a:t>Levels of Integration</a:t>
            </a:r>
            <a:endParaRPr lang="en-GB" sz="2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D108D2B5-383F-9B4E-AD0B-F9C2BF81DCAC}"/>
              </a:ext>
            </a:extLst>
          </p:cNvPr>
          <p:cNvSpPr txBox="1">
            <a:spLocks/>
          </p:cNvSpPr>
          <p:nvPr/>
        </p:nvSpPr>
        <p:spPr>
          <a:xfrm>
            <a:off x="323528" y="5404450"/>
            <a:ext cx="8640960" cy="1016496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3"/>
              </a:buBlip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sz="26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836AAAC-8C00-6746-9DD4-3F78736A2E1B}"/>
              </a:ext>
            </a:extLst>
          </p:cNvPr>
          <p:cNvSpPr/>
          <p:nvPr/>
        </p:nvSpPr>
        <p:spPr>
          <a:xfrm>
            <a:off x="645924" y="1916832"/>
            <a:ext cx="6048672" cy="2736304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  <a:alpha val="16000"/>
                </a:schemeClr>
              </a:gs>
              <a:gs pos="80000">
                <a:schemeClr val="accent3">
                  <a:shade val="93000"/>
                  <a:satMod val="130000"/>
                  <a:alpha val="16000"/>
                </a:schemeClr>
              </a:gs>
              <a:gs pos="100000">
                <a:schemeClr val="accent3">
                  <a:shade val="94000"/>
                  <a:satMod val="135000"/>
                  <a:alpha val="16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2D99145-BE3B-C74E-BD79-5684E8A6531D}"/>
              </a:ext>
            </a:extLst>
          </p:cNvPr>
          <p:cNvSpPr/>
          <p:nvPr/>
        </p:nvSpPr>
        <p:spPr>
          <a:xfrm>
            <a:off x="1005964" y="1988840"/>
            <a:ext cx="4896544" cy="68769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  <a:latin typeface="Calibri"/>
              </a:rPr>
              <a:t>Internal Catalogue </a:t>
            </a:r>
          </a:p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Supporting services.  Federation Services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6F8D5AEF-185D-2D4F-90F0-2AB1BED91046}"/>
              </a:ext>
            </a:extLst>
          </p:cNvPr>
          <p:cNvSpPr/>
          <p:nvPr/>
        </p:nvSpPr>
        <p:spPr>
          <a:xfrm>
            <a:off x="1005964" y="2761312"/>
            <a:ext cx="4896544" cy="17478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  <a:latin typeface="Calibri"/>
              </a:rPr>
              <a:t>External Catalogue </a:t>
            </a:r>
          </a:p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Services from participating e-Infrastructures</a:t>
            </a:r>
          </a:p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Thematic services</a:t>
            </a:r>
          </a:p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Other services wishing to participate in EOSC-hub</a:t>
            </a:r>
          </a:p>
          <a:p>
            <a:pPr algn="ctr"/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FE5FE54B-C546-9548-B2FD-BA85C474FDE2}"/>
              </a:ext>
            </a:extLst>
          </p:cNvPr>
          <p:cNvSpPr txBox="1"/>
          <p:nvPr/>
        </p:nvSpPr>
        <p:spPr>
          <a:xfrm>
            <a:off x="5110420" y="1376955"/>
            <a:ext cx="2053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Calibri"/>
              </a:rPr>
              <a:t>Level of Integration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FA0F8F63-5294-0F40-894B-731B2D8A6EF5}"/>
              </a:ext>
            </a:extLst>
          </p:cNvPr>
          <p:cNvSpPr/>
          <p:nvPr/>
        </p:nvSpPr>
        <p:spPr>
          <a:xfrm>
            <a:off x="5470460" y="2132402"/>
            <a:ext cx="1152128" cy="400566"/>
          </a:xfrm>
          <a:prstGeom prst="rect">
            <a:avLst/>
          </a:prstGeom>
          <a:solidFill>
            <a:srgbClr val="15A24A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HIGH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556007CE-7AC7-134C-937F-4E96DC577C30}"/>
              </a:ext>
            </a:extLst>
          </p:cNvPr>
          <p:cNvSpPr/>
          <p:nvPr/>
        </p:nvSpPr>
        <p:spPr>
          <a:xfrm>
            <a:off x="5470460" y="3429000"/>
            <a:ext cx="1152128" cy="4320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MEDIUM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BE9BF524-DF32-E643-BD9E-C1B085F190E8}"/>
              </a:ext>
            </a:extLst>
          </p:cNvPr>
          <p:cNvSpPr/>
          <p:nvPr/>
        </p:nvSpPr>
        <p:spPr>
          <a:xfrm>
            <a:off x="5470460" y="4092694"/>
            <a:ext cx="1152128" cy="40746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LOW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7D873E1-1EC6-D644-AD84-A8058AFFE0A5}"/>
              </a:ext>
            </a:extLst>
          </p:cNvPr>
          <p:cNvSpPr txBox="1"/>
          <p:nvPr/>
        </p:nvSpPr>
        <p:spPr>
          <a:xfrm rot="16200000">
            <a:off x="-188028" y="2331914"/>
            <a:ext cx="1126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EOSC-hub SMS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AFE7FE51-7D74-DC4B-B737-CC2E9297ADA3}"/>
              </a:ext>
            </a:extLst>
          </p:cNvPr>
          <p:cNvSpPr txBox="1"/>
          <p:nvPr/>
        </p:nvSpPr>
        <p:spPr>
          <a:xfrm>
            <a:off x="1259632" y="5373216"/>
            <a:ext cx="66300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More information about the Service Catalogues:</a:t>
            </a:r>
          </a:p>
          <a:p>
            <a:r>
              <a:rPr lang="en-US" dirty="0">
                <a:hlinkClick r:id="rId4"/>
              </a:rPr>
              <a:t>https://wiki.eosc-hub.eu/display/EOSC/EOSC-hub+service+catalogue</a:t>
            </a:r>
            <a:endParaRPr lang="en-US" dirty="0"/>
          </a:p>
          <a:p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295C236-701B-504E-9C21-6F9E9650D9A1}"/>
              </a:ext>
            </a:extLst>
          </p:cNvPr>
          <p:cNvSpPr/>
          <p:nvPr/>
        </p:nvSpPr>
        <p:spPr>
          <a:xfrm>
            <a:off x="5470460" y="2852936"/>
            <a:ext cx="1152128" cy="381005"/>
          </a:xfrm>
          <a:prstGeom prst="rect">
            <a:avLst/>
          </a:prstGeom>
          <a:solidFill>
            <a:srgbClr val="15A24A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/>
              </a:rPr>
              <a:t>HIGH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3836AAAC-8C00-6746-9DD4-3F78736A2E1B}"/>
              </a:ext>
            </a:extLst>
          </p:cNvPr>
          <p:cNvSpPr/>
          <p:nvPr/>
        </p:nvSpPr>
        <p:spPr>
          <a:xfrm>
            <a:off x="7419034" y="3958553"/>
            <a:ext cx="1545454" cy="550566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  <a:alpha val="16000"/>
                </a:schemeClr>
              </a:gs>
              <a:gs pos="80000">
                <a:schemeClr val="accent3">
                  <a:shade val="93000"/>
                  <a:satMod val="130000"/>
                  <a:alpha val="16000"/>
                </a:schemeClr>
              </a:gs>
              <a:gs pos="100000">
                <a:schemeClr val="accent3">
                  <a:shade val="94000"/>
                  <a:satMod val="135000"/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900" dirty="0">
                <a:solidFill>
                  <a:schemeClr val="tx1"/>
                </a:solidFill>
              </a:rPr>
              <a:t>Support EOSC-hub processes (</a:t>
            </a:r>
            <a:r>
              <a:rPr lang="pl-PL" sz="900" dirty="0">
                <a:solidFill>
                  <a:schemeClr val="tx1"/>
                </a:solidFill>
                <a:latin typeface="Calibri"/>
              </a:rPr>
              <a:t>SPM, SLM, CRM, RDM, SACM, ISM, ISRM)</a:t>
            </a:r>
            <a:endParaRPr lang="en-US" sz="90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7D873E1-1EC6-D644-AD84-A8058AFFE0A5}"/>
              </a:ext>
            </a:extLst>
          </p:cNvPr>
          <p:cNvSpPr txBox="1"/>
          <p:nvPr/>
        </p:nvSpPr>
        <p:spPr>
          <a:xfrm>
            <a:off x="7615385" y="1431605"/>
            <a:ext cx="1152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/>
              <a:t>Provider </a:t>
            </a:r>
          </a:p>
          <a:p>
            <a:pPr algn="ctr"/>
            <a:r>
              <a:rPr lang="pl-PL" sz="1200" b="1" dirty="0"/>
              <a:t>responsiblitlies</a:t>
            </a:r>
            <a:endParaRPr lang="en-US" sz="1200" b="1" dirty="0"/>
          </a:p>
        </p:txBody>
      </p:sp>
      <p:sp>
        <p:nvSpPr>
          <p:cNvPr id="12" name="Down Arrow 11"/>
          <p:cNvSpPr/>
          <p:nvPr/>
        </p:nvSpPr>
        <p:spPr>
          <a:xfrm rot="5400000">
            <a:off x="6659736" y="4001202"/>
            <a:ext cx="724437" cy="57943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3836AAAC-8C00-6746-9DD4-3F78736A2E1B}"/>
              </a:ext>
            </a:extLst>
          </p:cNvPr>
          <p:cNvSpPr/>
          <p:nvPr/>
        </p:nvSpPr>
        <p:spPr>
          <a:xfrm>
            <a:off x="7406257" y="1960370"/>
            <a:ext cx="1545454" cy="1291936"/>
          </a:xfrm>
          <a:prstGeom prst="rect">
            <a:avLst/>
          </a:prstGeom>
          <a:gradFill flip="none" rotWithShape="1">
            <a:gsLst>
              <a:gs pos="0">
                <a:srgbClr val="15A24A">
                  <a:tint val="66000"/>
                  <a:satMod val="160000"/>
                </a:srgbClr>
              </a:gs>
              <a:gs pos="50000">
                <a:srgbClr val="15A24A">
                  <a:tint val="44500"/>
                  <a:satMod val="160000"/>
                </a:srgbClr>
              </a:gs>
              <a:gs pos="100000">
                <a:srgbClr val="15A24A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dirty="0">
                <a:solidFill>
                  <a:schemeClr val="tx1"/>
                </a:solidFill>
                <a:latin typeface="Calibri"/>
              </a:rPr>
              <a:t>Follow EOSC-hub processes</a:t>
            </a:r>
            <a:endParaRPr lang="en-US" sz="140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3836AAAC-8C00-6746-9DD4-3F78736A2E1B}"/>
              </a:ext>
            </a:extLst>
          </p:cNvPr>
          <p:cNvSpPr/>
          <p:nvPr/>
        </p:nvSpPr>
        <p:spPr>
          <a:xfrm>
            <a:off x="7406257" y="3333582"/>
            <a:ext cx="1545454" cy="55056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tint val="66000"/>
                  <a:satMod val="160000"/>
                </a:schemeClr>
              </a:gs>
              <a:gs pos="50000">
                <a:schemeClr val="accent5">
                  <a:lumMod val="75000"/>
                  <a:tint val="44500"/>
                  <a:satMod val="160000"/>
                </a:schemeClr>
              </a:gs>
              <a:gs pos="100000">
                <a:schemeClr val="accent5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800" dirty="0">
                <a:solidFill>
                  <a:schemeClr val="tx1"/>
                </a:solidFill>
                <a:latin typeface="Calibri"/>
              </a:rPr>
              <a:t>Run own SMS and integrate with EOSC (SPM, SLM, CRM, RDM, SACM, ISM, ISRM)</a:t>
            </a:r>
            <a:endParaRPr lang="en-US" sz="80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32" name="Down Arrow 31"/>
          <p:cNvSpPr/>
          <p:nvPr/>
        </p:nvSpPr>
        <p:spPr>
          <a:xfrm rot="5400000">
            <a:off x="6646959" y="3376231"/>
            <a:ext cx="724437" cy="57943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Down Arrow 32"/>
          <p:cNvSpPr/>
          <p:nvPr/>
        </p:nvSpPr>
        <p:spPr>
          <a:xfrm rot="5400000">
            <a:off x="6677893" y="2410793"/>
            <a:ext cx="724437" cy="57943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517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BC9AD-0A9D-0C42-B9C7-34285060752C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911677" y="260489"/>
            <a:ext cx="5980803" cy="576223"/>
          </a:xfrm>
        </p:spPr>
        <p:txBody>
          <a:bodyPr>
            <a:normAutofit lnSpcReduction="10000"/>
          </a:bodyPr>
          <a:lstStyle/>
          <a:p>
            <a:pPr algn="r"/>
            <a:r>
              <a:rPr lang="en-US" b="0" dirty="0"/>
              <a:t>Level of integration - </a:t>
            </a:r>
            <a:r>
              <a:rPr lang="en-US" dirty="0">
                <a:solidFill>
                  <a:srgbClr val="FF0000"/>
                </a:solidFill>
              </a:rPr>
              <a:t>LOW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D108D2B5-383F-9B4E-AD0B-F9C2BF81DCAC}"/>
              </a:ext>
            </a:extLst>
          </p:cNvPr>
          <p:cNvSpPr txBox="1">
            <a:spLocks/>
          </p:cNvSpPr>
          <p:nvPr/>
        </p:nvSpPr>
        <p:spPr>
          <a:xfrm>
            <a:off x="323528" y="5404450"/>
            <a:ext cx="8640960" cy="1016496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sz="26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11725D31-F4B5-DB43-9280-03111B0CF237}"/>
              </a:ext>
            </a:extLst>
          </p:cNvPr>
          <p:cNvSpPr txBox="1">
            <a:spLocks/>
          </p:cNvSpPr>
          <p:nvPr/>
        </p:nvSpPr>
        <p:spPr>
          <a:xfrm>
            <a:off x="467544" y="1341438"/>
            <a:ext cx="8424936" cy="4784400"/>
          </a:xfrm>
          <a:prstGeom prst="rect">
            <a:avLst/>
          </a:prstGeom>
        </p:spPr>
        <p:txBody>
          <a:bodyPr/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Who is it aimed at?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Any service provider, anywhere! Academic, domain specific, SME, ...</a:t>
            </a:r>
          </a:p>
          <a:p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Benefits?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Exposure to new users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One-stop shop for service discovery, order management and helpdesk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First step for integration with other EOSC-hub services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Exposure to EOSC-hub Operations coordination and IT Security expertise within the project</a:t>
            </a:r>
          </a:p>
          <a:p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What’s needed?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Mature service, at least TRL8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Description of service 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Contact for support and orders 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Security contact</a:t>
            </a:r>
          </a:p>
          <a:p>
            <a:pPr lvl="1"/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37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2DEF8-7B85-1A4A-888C-8FF7BC21F07D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911677" y="260489"/>
            <a:ext cx="5980803" cy="576223"/>
          </a:xfrm>
        </p:spPr>
        <p:txBody>
          <a:bodyPr>
            <a:normAutofit lnSpcReduction="10000"/>
          </a:bodyPr>
          <a:lstStyle/>
          <a:p>
            <a:pPr algn="r"/>
            <a:r>
              <a:rPr lang="en-US" b="0" dirty="0"/>
              <a:t>Level of integration - </a:t>
            </a:r>
            <a:r>
              <a:rPr lang="en-US" dirty="0">
                <a:solidFill>
                  <a:schemeClr val="accent5"/>
                </a:solidFill>
              </a:rPr>
              <a:t>MEDIUM</a:t>
            </a:r>
            <a:endParaRPr lang="en-GB" dirty="0">
              <a:solidFill>
                <a:schemeClr val="accent5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D108D2B5-383F-9B4E-AD0B-F9C2BF81DCAC}"/>
              </a:ext>
            </a:extLst>
          </p:cNvPr>
          <p:cNvSpPr txBox="1">
            <a:spLocks/>
          </p:cNvSpPr>
          <p:nvPr/>
        </p:nvSpPr>
        <p:spPr>
          <a:xfrm>
            <a:off x="323528" y="5404450"/>
            <a:ext cx="8640960" cy="1016496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sz="26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11725D31-F4B5-DB43-9280-03111B0CF237}"/>
              </a:ext>
            </a:extLst>
          </p:cNvPr>
          <p:cNvSpPr txBox="1">
            <a:spLocks/>
          </p:cNvSpPr>
          <p:nvPr/>
        </p:nvSpPr>
        <p:spPr>
          <a:xfrm>
            <a:off x="467544" y="1268760"/>
            <a:ext cx="8424936" cy="4784400"/>
          </a:xfrm>
          <a:prstGeom prst="rect">
            <a:avLst/>
          </a:prstGeom>
        </p:spPr>
        <p:txBody>
          <a:bodyPr/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Who is it aimed at?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Service Providers wanting closer level of integration with EOSC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Benefits? Same as </a:t>
            </a:r>
            <a:r>
              <a:rPr lang="en-US" b="1" dirty="0">
                <a:solidFill>
                  <a:srgbClr val="FF0000"/>
                </a:solidFill>
              </a:rPr>
              <a:t>LOW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plus: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Assistance with integration of EOSC-hub core services (e.g. AAI, helpdesk)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Membership of </a:t>
            </a: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Service Management Board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(SMB) and providing input in evolving EOSC-hub operations and policies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Integration with EOSC-hub service management processes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What’s needed? Same as </a:t>
            </a:r>
            <a:r>
              <a:rPr lang="en-US" b="1" dirty="0">
                <a:solidFill>
                  <a:srgbClr val="FF0000"/>
                </a:solidFill>
              </a:rPr>
              <a:t>LOW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plus: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Mature Service Management System, already meeting </a:t>
            </a:r>
            <a:r>
              <a:rPr lang="en-US" dirty="0" err="1">
                <a:solidFill>
                  <a:schemeClr val="tx1">
                    <a:lumMod val="75000"/>
                  </a:schemeClr>
                </a:solidFill>
              </a:rPr>
              <a:t>FitSM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requirements*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Intention to integrate with EOSC-hub core services (e.g. AAI, helpdesk)</a:t>
            </a:r>
          </a:p>
          <a:p>
            <a:pPr lvl="1"/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CCB83B8-6F89-B64A-BDB3-3AC1BD54B2FC}"/>
              </a:ext>
            </a:extLst>
          </p:cNvPr>
          <p:cNvSpPr txBox="1"/>
          <p:nvPr/>
        </p:nvSpPr>
        <p:spPr>
          <a:xfrm>
            <a:off x="7084998" y="6053160"/>
            <a:ext cx="18074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 https://</a:t>
            </a:r>
            <a:r>
              <a:rPr lang="en-US" sz="1200" dirty="0" err="1"/>
              <a:t>fitsm.itemo.org</a:t>
            </a:r>
            <a:r>
              <a:rPr lang="en-US" sz="1200" dirty="0"/>
              <a:t>/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96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189A-F1FD-8140-B5D6-95C5E57CD074}" type="datetime1">
              <a:rPr lang="en-US" smtClean="0"/>
              <a:t>10/10/18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2911677" y="260489"/>
            <a:ext cx="5980803" cy="576223"/>
          </a:xfrm>
        </p:spPr>
        <p:txBody>
          <a:bodyPr>
            <a:normAutofit lnSpcReduction="10000"/>
          </a:bodyPr>
          <a:lstStyle/>
          <a:p>
            <a:pPr algn="r"/>
            <a:r>
              <a:rPr lang="en-US" b="0" dirty="0"/>
              <a:t>Level of integration - </a:t>
            </a:r>
            <a:r>
              <a:rPr lang="en-US" dirty="0">
                <a:solidFill>
                  <a:srgbClr val="15A24A"/>
                </a:solidFill>
              </a:rPr>
              <a:t>HIGH</a:t>
            </a:r>
            <a:endParaRPr lang="en-GB" dirty="0">
              <a:solidFill>
                <a:srgbClr val="15A24A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D108D2B5-383F-9B4E-AD0B-F9C2BF81DCAC}"/>
              </a:ext>
            </a:extLst>
          </p:cNvPr>
          <p:cNvSpPr txBox="1">
            <a:spLocks/>
          </p:cNvSpPr>
          <p:nvPr/>
        </p:nvSpPr>
        <p:spPr>
          <a:xfrm>
            <a:off x="323528" y="5404450"/>
            <a:ext cx="8640960" cy="1016496"/>
          </a:xfrm>
          <a:prstGeom prst="rect">
            <a:avLst/>
          </a:prstGeom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SzPct val="90000"/>
              <a:buFont typeface="Calibri" panose="020F0502020204030204" pitchFamily="34" charset="0"/>
              <a:buChar char="-"/>
              <a:defRPr sz="26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SzPct val="80000"/>
              <a:buFont typeface="Wingdings" panose="05000000000000000000" pitchFamily="2" charset="2"/>
              <a:buChar char="§"/>
              <a:defRPr sz="24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3pPr>
            <a:lvl4pPr marL="1200150" marR="0" indent="-17145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Calibri" panose="020F0502020204030204" pitchFamily="34" charset="0"/>
              <a:buChar char="-"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4pPr>
            <a:lvl5pPr marL="1371600" marR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 sz="2800" b="0" i="0" kern="1200">
                <a:solidFill>
                  <a:schemeClr val="tx1">
                    <a:lumMod val="75000"/>
                  </a:schemeClr>
                </a:solidFill>
                <a:latin typeface="+mn-lt"/>
                <a:ea typeface="Source Sans Pro" charset="0"/>
                <a:cs typeface="Source Sans Pro" charset="0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11725D31-F4B5-DB43-9280-03111B0CF237}"/>
              </a:ext>
            </a:extLst>
          </p:cNvPr>
          <p:cNvSpPr txBox="1">
            <a:spLocks/>
          </p:cNvSpPr>
          <p:nvPr/>
        </p:nvSpPr>
        <p:spPr>
          <a:xfrm>
            <a:off x="467544" y="1341438"/>
            <a:ext cx="8424936" cy="4784400"/>
          </a:xfrm>
          <a:prstGeom prst="rect">
            <a:avLst/>
          </a:prstGeom>
        </p:spPr>
        <p:txBody>
          <a:bodyPr/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Who is it aimed at?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Service Providers </a:t>
            </a:r>
            <a:r>
              <a:rPr lang="en-US">
                <a:solidFill>
                  <a:schemeClr val="tx1">
                    <a:lumMod val="75000"/>
                  </a:schemeClr>
                </a:solidFill>
              </a:rPr>
              <a:t>wanting the closest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level of integration with EOSC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Benefits? Same as </a:t>
            </a:r>
            <a:r>
              <a:rPr lang="en-US" b="1" dirty="0">
                <a:solidFill>
                  <a:srgbClr val="FF0000"/>
                </a:solidFill>
              </a:rPr>
              <a:t>LOW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and </a:t>
            </a:r>
            <a:r>
              <a:rPr lang="en-US" b="1" dirty="0">
                <a:solidFill>
                  <a:srgbClr val="FFC000"/>
                </a:solidFill>
              </a:rPr>
              <a:t>MEDIUM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plus: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Maximum service management harmonization with EOSC-hub</a:t>
            </a:r>
          </a:p>
          <a:p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What’s needed? Same as </a:t>
            </a:r>
            <a:r>
              <a:rPr lang="en-US" b="1" dirty="0">
                <a:solidFill>
                  <a:srgbClr val="FF0000"/>
                </a:solidFill>
              </a:rPr>
              <a:t>LOW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and </a:t>
            </a:r>
            <a:r>
              <a:rPr lang="en-US" b="1" dirty="0">
                <a:solidFill>
                  <a:srgbClr val="FFC000"/>
                </a:solidFill>
              </a:rPr>
              <a:t>MEDIUM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plus: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Already integrated with EOSC-hub core services (e.g. AAI, helpdesk)</a:t>
            </a:r>
          </a:p>
          <a:p>
            <a:pPr lvl="1"/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Willingness to follow EOSC-hub service management processes</a:t>
            </a:r>
          </a:p>
          <a:p>
            <a:pPr lvl="1"/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s-IS" smtClean="0"/>
              <a:t>DI4R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514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de_base">
  <a:themeElements>
    <a:clrScheme name="Eudat-Color">
      <a:dk1>
        <a:srgbClr val="515151"/>
      </a:dk1>
      <a:lt1>
        <a:sysClr val="window" lastClr="FFFFFF"/>
      </a:lt1>
      <a:dk2>
        <a:srgbClr val="1F497D"/>
      </a:dk2>
      <a:lt2>
        <a:srgbClr val="EEECE1"/>
      </a:lt2>
      <a:accent1>
        <a:srgbClr val="1B216E"/>
      </a:accent1>
      <a:accent2>
        <a:srgbClr val="B01813"/>
      </a:accent2>
      <a:accent3>
        <a:srgbClr val="DF3A10"/>
      </a:accent3>
      <a:accent4>
        <a:srgbClr val="F39605"/>
      </a:accent4>
      <a:accent5>
        <a:srgbClr val="FBBE09"/>
      </a:accent5>
      <a:accent6>
        <a:srgbClr val="FFF3E6"/>
      </a:accent6>
      <a:hlink>
        <a:srgbClr val="B11913"/>
      </a:hlink>
      <a:folHlink>
        <a:srgbClr val="DF3B13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Presentation8" id="{4751AB5D-640C-3342-BFAA-5DB4E45F457D}" vid="{E170F76C-6CC7-B945-846A-6208DD64BB9B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EOSC-hub_ppt-2</Template>
  <TotalTime>2668</TotalTime>
  <Words>1476</Words>
  <Application>Microsoft Macintosh PowerPoint</Application>
  <PresentationFormat>On-screen Show (4:3)</PresentationFormat>
  <Paragraphs>240</Paragraphs>
  <Slides>15</Slides>
  <Notes>7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slide_base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IT Service Management</vt:lpstr>
      <vt:lpstr>FitSM standard: Requirements</vt:lpstr>
      <vt:lpstr>Implementing a FitSM service management system: Technical tools</vt:lpstr>
      <vt:lpstr>PowerPoint Presentation</vt:lpstr>
      <vt:lpstr>Cross-coordination across EOSC projects</vt:lpstr>
      <vt:lpstr>EOSC-hub Common Services: Provisioning Model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Caterina Piagentini</dc:creator>
  <cp:lastModifiedBy>Tiziana Ferrari</cp:lastModifiedBy>
  <cp:revision>113</cp:revision>
  <dcterms:created xsi:type="dcterms:W3CDTF">2018-01-30T10:37:03Z</dcterms:created>
  <dcterms:modified xsi:type="dcterms:W3CDTF">2018-10-10T13:18:52Z</dcterms:modified>
</cp:coreProperties>
</file>